
<file path=[Content_Types].xml><?xml version="1.0" encoding="utf-8"?>
<Types xmlns="http://schemas.openxmlformats.org/package/2006/content-types">
  <Default Extension="png" ContentType="image/png"/>
  <Default Extension="pdf" ContentType="application/pdf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5" r:id="rId2"/>
  </p:sldMasterIdLst>
  <p:notesMasterIdLst>
    <p:notesMasterId r:id="rId53"/>
  </p:notesMasterIdLst>
  <p:handoutMasterIdLst>
    <p:handoutMasterId r:id="rId54"/>
  </p:handoutMasterIdLst>
  <p:sldIdLst>
    <p:sldId id="336" r:id="rId3"/>
    <p:sldId id="344" r:id="rId4"/>
    <p:sldId id="345" r:id="rId5"/>
    <p:sldId id="371" r:id="rId6"/>
    <p:sldId id="372" r:id="rId7"/>
    <p:sldId id="373" r:id="rId8"/>
    <p:sldId id="376" r:id="rId9"/>
    <p:sldId id="374" r:id="rId10"/>
    <p:sldId id="375" r:id="rId11"/>
    <p:sldId id="377" r:id="rId12"/>
    <p:sldId id="378" r:id="rId13"/>
    <p:sldId id="342" r:id="rId14"/>
    <p:sldId id="346" r:id="rId15"/>
    <p:sldId id="400" r:id="rId16"/>
    <p:sldId id="401" r:id="rId17"/>
    <p:sldId id="402" r:id="rId18"/>
    <p:sldId id="403" r:id="rId19"/>
    <p:sldId id="404" r:id="rId20"/>
    <p:sldId id="405" r:id="rId21"/>
    <p:sldId id="406" r:id="rId22"/>
    <p:sldId id="407" r:id="rId23"/>
    <p:sldId id="408" r:id="rId24"/>
    <p:sldId id="409" r:id="rId25"/>
    <p:sldId id="348" r:id="rId26"/>
    <p:sldId id="350" r:id="rId27"/>
    <p:sldId id="351" r:id="rId28"/>
    <p:sldId id="355" r:id="rId29"/>
    <p:sldId id="411" r:id="rId30"/>
    <p:sldId id="412" r:id="rId31"/>
    <p:sldId id="352" r:id="rId32"/>
    <p:sldId id="358" r:id="rId33"/>
    <p:sldId id="357" r:id="rId34"/>
    <p:sldId id="421" r:id="rId35"/>
    <p:sldId id="354" r:id="rId36"/>
    <p:sldId id="365" r:id="rId37"/>
    <p:sldId id="413" r:id="rId38"/>
    <p:sldId id="414" r:id="rId39"/>
    <p:sldId id="416" r:id="rId40"/>
    <p:sldId id="417" r:id="rId41"/>
    <p:sldId id="418" r:id="rId42"/>
    <p:sldId id="419" r:id="rId43"/>
    <p:sldId id="366" r:id="rId44"/>
    <p:sldId id="367" r:id="rId45"/>
    <p:sldId id="368" r:id="rId46"/>
    <p:sldId id="360" r:id="rId47"/>
    <p:sldId id="359" r:id="rId48"/>
    <p:sldId id="353" r:id="rId49"/>
    <p:sldId id="369" r:id="rId50"/>
    <p:sldId id="356" r:id="rId51"/>
    <p:sldId id="340" r:id="rId52"/>
  </p:sldIdLst>
  <p:sldSz cx="9144000" cy="6858000" type="screen4x3"/>
  <p:notesSz cx="6797675" cy="992822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E1EA4"/>
    <a:srgbClr val="70157F"/>
    <a:srgbClr val="7A05A4"/>
    <a:srgbClr val="700D8A"/>
    <a:srgbClr val="9305A4"/>
    <a:srgbClr val="E58955"/>
    <a:srgbClr val="D109E8"/>
    <a:srgbClr val="FFFF3C"/>
    <a:srgbClr val="890874"/>
    <a:srgbClr val="B58D0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971" autoAdjust="0"/>
    <p:restoredTop sz="94660"/>
  </p:normalViewPr>
  <p:slideViewPr>
    <p:cSldViewPr snapToGrid="0" snapToObjects="1">
      <p:cViewPr varScale="1">
        <p:scale>
          <a:sx n="39" d="100"/>
          <a:sy n="39" d="100"/>
        </p:scale>
        <p:origin x="-1518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notesMaster" Target="notesMasters/notesMaster1.xml"/><Relationship Id="rId58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viewProps" Target="view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29D7D97-7681-6E49-8A5E-448A26D70AD1}" type="doc">
      <dgm:prSet loTypeId="urn:microsoft.com/office/officeart/2009/layout/CircleArrowProcess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705FB38-DD58-BE4E-AE9D-F3CC9B4C5D43}">
      <dgm:prSet phldrT="[Text]" custT="1"/>
      <dgm:spPr/>
      <dgm:t>
        <a:bodyPr/>
        <a:lstStyle/>
        <a:p>
          <a:r>
            <a:rPr lang="en-US" sz="1900" b="1" dirty="0" smtClean="0">
              <a:solidFill>
                <a:srgbClr val="78278B"/>
              </a:solidFill>
            </a:rPr>
            <a:t>1.000</a:t>
          </a:r>
          <a:endParaRPr lang="en-US" sz="1900" b="1" dirty="0">
            <a:solidFill>
              <a:srgbClr val="78278B"/>
            </a:solidFill>
          </a:endParaRPr>
        </a:p>
      </dgm:t>
    </dgm:pt>
    <dgm:pt modelId="{D8E02DE0-9BA1-014E-A4EF-45B35384B077}" type="parTrans" cxnId="{58EF8D85-4E8D-2A42-99A5-038721FA35D3}">
      <dgm:prSet/>
      <dgm:spPr/>
      <dgm:t>
        <a:bodyPr/>
        <a:lstStyle/>
        <a:p>
          <a:endParaRPr lang="en-US"/>
        </a:p>
      </dgm:t>
    </dgm:pt>
    <dgm:pt modelId="{84557305-9D27-9C44-96E3-09C73A16644B}" type="sibTrans" cxnId="{58EF8D85-4E8D-2A42-99A5-038721FA35D3}">
      <dgm:prSet/>
      <dgm:spPr/>
      <dgm:t>
        <a:bodyPr/>
        <a:lstStyle/>
        <a:p>
          <a:endParaRPr lang="en-US"/>
        </a:p>
      </dgm:t>
    </dgm:pt>
    <dgm:pt modelId="{C05D3338-8C39-E340-A9BF-3CEA246D4477}">
      <dgm:prSet phldrT="[Text]" custT="1"/>
      <dgm:spPr/>
      <dgm:t>
        <a:bodyPr/>
        <a:lstStyle/>
        <a:p>
          <a:r>
            <a:rPr lang="en-US" sz="1900" b="1" dirty="0" smtClean="0">
              <a:solidFill>
                <a:srgbClr val="78278B"/>
              </a:solidFill>
            </a:rPr>
            <a:t>10</a:t>
          </a:r>
          <a:endParaRPr lang="en-US" sz="1900" b="1" dirty="0">
            <a:solidFill>
              <a:srgbClr val="78278B"/>
            </a:solidFill>
          </a:endParaRPr>
        </a:p>
      </dgm:t>
    </dgm:pt>
    <dgm:pt modelId="{3A1FFEDE-9226-BC4B-8CA8-1DC3C3EE987A}" type="parTrans" cxnId="{8CBF92B1-1F0C-354A-92D5-2F8A92C35A74}">
      <dgm:prSet/>
      <dgm:spPr/>
      <dgm:t>
        <a:bodyPr/>
        <a:lstStyle/>
        <a:p>
          <a:endParaRPr lang="en-US"/>
        </a:p>
      </dgm:t>
    </dgm:pt>
    <dgm:pt modelId="{2CD99E67-9116-4A4A-88DA-61453453A291}" type="sibTrans" cxnId="{8CBF92B1-1F0C-354A-92D5-2F8A92C35A74}">
      <dgm:prSet/>
      <dgm:spPr/>
      <dgm:t>
        <a:bodyPr/>
        <a:lstStyle/>
        <a:p>
          <a:endParaRPr lang="en-US"/>
        </a:p>
      </dgm:t>
    </dgm:pt>
    <dgm:pt modelId="{60A49B8D-AEB3-B448-BE13-A16710613AB3}">
      <dgm:prSet phldrT="[Text]" custT="1"/>
      <dgm:spPr/>
      <dgm:t>
        <a:bodyPr/>
        <a:lstStyle/>
        <a:p>
          <a:r>
            <a:rPr lang="en-US" sz="1900" b="1" dirty="0" smtClean="0">
              <a:solidFill>
                <a:srgbClr val="78278B"/>
              </a:solidFill>
            </a:rPr>
            <a:t>4</a:t>
          </a:r>
          <a:endParaRPr lang="en-US" sz="1900" b="1" dirty="0">
            <a:solidFill>
              <a:srgbClr val="78278B"/>
            </a:solidFill>
          </a:endParaRPr>
        </a:p>
      </dgm:t>
    </dgm:pt>
    <dgm:pt modelId="{DC401F2D-4321-144D-B092-D4423E16F041}" type="parTrans" cxnId="{04914F7D-363E-144E-BA1D-7CCEF7462D50}">
      <dgm:prSet/>
      <dgm:spPr/>
      <dgm:t>
        <a:bodyPr/>
        <a:lstStyle/>
        <a:p>
          <a:endParaRPr lang="en-US"/>
        </a:p>
      </dgm:t>
    </dgm:pt>
    <dgm:pt modelId="{90BA279D-57D9-884F-B31A-984EA7A34801}" type="sibTrans" cxnId="{04914F7D-363E-144E-BA1D-7CCEF7462D50}">
      <dgm:prSet/>
      <dgm:spPr/>
      <dgm:t>
        <a:bodyPr/>
        <a:lstStyle/>
        <a:p>
          <a:endParaRPr lang="en-US"/>
        </a:p>
      </dgm:t>
    </dgm:pt>
    <dgm:pt modelId="{4C78D2C7-5881-064D-ABCA-D31D53341C4F}" type="pres">
      <dgm:prSet presAssocID="{E29D7D97-7681-6E49-8A5E-448A26D70AD1}" presName="Name0" presStyleCnt="0">
        <dgm:presLayoutVars>
          <dgm:chMax val="7"/>
          <dgm:chPref val="7"/>
          <dgm:dir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558E9B51-0028-4145-A134-64074F1F59E0}" type="pres">
      <dgm:prSet presAssocID="{6705FB38-DD58-BE4E-AE9D-F3CC9B4C5D43}" presName="Accent1" presStyleCnt="0"/>
      <dgm:spPr/>
    </dgm:pt>
    <dgm:pt modelId="{2D05B868-2AF4-C64E-AB7A-8301E4CCA895}" type="pres">
      <dgm:prSet presAssocID="{6705FB38-DD58-BE4E-AE9D-F3CC9B4C5D43}" presName="Accent" presStyleLbl="node1" presStyleIdx="0" presStyleCnt="3"/>
      <dgm:spPr>
        <a:solidFill>
          <a:srgbClr val="660066"/>
        </a:solidFill>
      </dgm:spPr>
      <dgm:t>
        <a:bodyPr/>
        <a:lstStyle/>
        <a:p>
          <a:endParaRPr lang="en-US"/>
        </a:p>
      </dgm:t>
    </dgm:pt>
    <dgm:pt modelId="{33687C72-B516-6240-BB4E-E788D085DD98}" type="pres">
      <dgm:prSet presAssocID="{6705FB38-DD58-BE4E-AE9D-F3CC9B4C5D43}" presName="Parent1" presStyleLbl="revTx" presStyleIdx="0" presStyleCnt="3" custLinFactNeighborX="-1259" custLinFactNeighborY="-12434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E690C6C-E349-5844-A19D-888243D13EF9}" type="pres">
      <dgm:prSet presAssocID="{C05D3338-8C39-E340-A9BF-3CEA246D4477}" presName="Accent2" presStyleCnt="0"/>
      <dgm:spPr/>
    </dgm:pt>
    <dgm:pt modelId="{97D23195-69B9-524D-9132-FC5390171CCA}" type="pres">
      <dgm:prSet presAssocID="{C05D3338-8C39-E340-A9BF-3CEA246D4477}" presName="Accent" presStyleLbl="node1" presStyleIdx="1" presStyleCnt="3"/>
      <dgm:spPr>
        <a:solidFill>
          <a:schemeClr val="accent4">
            <a:lumMod val="75000"/>
          </a:schemeClr>
        </a:solidFill>
      </dgm:spPr>
      <dgm:t>
        <a:bodyPr/>
        <a:lstStyle/>
        <a:p>
          <a:endParaRPr lang="en-US"/>
        </a:p>
      </dgm:t>
    </dgm:pt>
    <dgm:pt modelId="{7EA28D15-52F8-F448-96C0-462F14D83FC4}" type="pres">
      <dgm:prSet presAssocID="{C05D3338-8C39-E340-A9BF-3CEA246D4477}" presName="Parent2" presStyleLbl="revTx" presStyleIdx="1" presStyleCnt="3" custLinFactNeighborY="-1215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5AB3442-6AFD-5D45-9622-8DDB8AB4794E}" type="pres">
      <dgm:prSet presAssocID="{60A49B8D-AEB3-B448-BE13-A16710613AB3}" presName="Accent3" presStyleCnt="0"/>
      <dgm:spPr/>
    </dgm:pt>
    <dgm:pt modelId="{747B88CC-26D2-2947-BD14-EF622439FB59}" type="pres">
      <dgm:prSet presAssocID="{60A49B8D-AEB3-B448-BE13-A16710613AB3}" presName="Accent" presStyleLbl="node1" presStyleIdx="2" presStyleCnt="3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endParaRPr lang="en-US"/>
        </a:p>
      </dgm:t>
    </dgm:pt>
    <dgm:pt modelId="{D8D40803-6FD1-EB46-A1E3-C7283BF49694}" type="pres">
      <dgm:prSet presAssocID="{60A49B8D-AEB3-B448-BE13-A16710613AB3}" presName="Parent3" presStyleLbl="revTx" presStyleIdx="2" presStyleCnt="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8EF8D85-4E8D-2A42-99A5-038721FA35D3}" srcId="{E29D7D97-7681-6E49-8A5E-448A26D70AD1}" destId="{6705FB38-DD58-BE4E-AE9D-F3CC9B4C5D43}" srcOrd="0" destOrd="0" parTransId="{D8E02DE0-9BA1-014E-A4EF-45B35384B077}" sibTransId="{84557305-9D27-9C44-96E3-09C73A16644B}"/>
    <dgm:cxn modelId="{B0AC30C1-16C6-4FCE-A7AC-9CDC1A7EAB5D}" type="presOf" srcId="{E29D7D97-7681-6E49-8A5E-448A26D70AD1}" destId="{4C78D2C7-5881-064D-ABCA-D31D53341C4F}" srcOrd="0" destOrd="0" presId="urn:microsoft.com/office/officeart/2009/layout/CircleArrowProcess"/>
    <dgm:cxn modelId="{16DF586E-3016-4916-A518-B8CD97AAAB9D}" type="presOf" srcId="{60A49B8D-AEB3-B448-BE13-A16710613AB3}" destId="{D8D40803-6FD1-EB46-A1E3-C7283BF49694}" srcOrd="0" destOrd="0" presId="urn:microsoft.com/office/officeart/2009/layout/CircleArrowProcess"/>
    <dgm:cxn modelId="{8CBF92B1-1F0C-354A-92D5-2F8A92C35A74}" srcId="{E29D7D97-7681-6E49-8A5E-448A26D70AD1}" destId="{C05D3338-8C39-E340-A9BF-3CEA246D4477}" srcOrd="1" destOrd="0" parTransId="{3A1FFEDE-9226-BC4B-8CA8-1DC3C3EE987A}" sibTransId="{2CD99E67-9116-4A4A-88DA-61453453A291}"/>
    <dgm:cxn modelId="{BF771398-783D-4B5F-8182-FEAF314B3855}" type="presOf" srcId="{C05D3338-8C39-E340-A9BF-3CEA246D4477}" destId="{7EA28D15-52F8-F448-96C0-462F14D83FC4}" srcOrd="0" destOrd="0" presId="urn:microsoft.com/office/officeart/2009/layout/CircleArrowProcess"/>
    <dgm:cxn modelId="{04914F7D-363E-144E-BA1D-7CCEF7462D50}" srcId="{E29D7D97-7681-6E49-8A5E-448A26D70AD1}" destId="{60A49B8D-AEB3-B448-BE13-A16710613AB3}" srcOrd="2" destOrd="0" parTransId="{DC401F2D-4321-144D-B092-D4423E16F041}" sibTransId="{90BA279D-57D9-884F-B31A-984EA7A34801}"/>
    <dgm:cxn modelId="{9CB16EDA-C9CD-4EC7-900A-A883856EB541}" type="presOf" srcId="{6705FB38-DD58-BE4E-AE9D-F3CC9B4C5D43}" destId="{33687C72-B516-6240-BB4E-E788D085DD98}" srcOrd="0" destOrd="0" presId="urn:microsoft.com/office/officeart/2009/layout/CircleArrowProcess"/>
    <dgm:cxn modelId="{7B5FF18E-35CE-4813-8727-7687360D931B}" type="presParOf" srcId="{4C78D2C7-5881-064D-ABCA-D31D53341C4F}" destId="{558E9B51-0028-4145-A134-64074F1F59E0}" srcOrd="0" destOrd="0" presId="urn:microsoft.com/office/officeart/2009/layout/CircleArrowProcess"/>
    <dgm:cxn modelId="{16D41B11-E7B4-402F-8CE5-CF922B5751BD}" type="presParOf" srcId="{558E9B51-0028-4145-A134-64074F1F59E0}" destId="{2D05B868-2AF4-C64E-AB7A-8301E4CCA895}" srcOrd="0" destOrd="0" presId="urn:microsoft.com/office/officeart/2009/layout/CircleArrowProcess"/>
    <dgm:cxn modelId="{4FDE8BA5-7C73-472F-AED7-DF401EDA953B}" type="presParOf" srcId="{4C78D2C7-5881-064D-ABCA-D31D53341C4F}" destId="{33687C72-B516-6240-BB4E-E788D085DD98}" srcOrd="1" destOrd="0" presId="urn:microsoft.com/office/officeart/2009/layout/CircleArrowProcess"/>
    <dgm:cxn modelId="{BF8D7487-460B-4607-AF57-74934AD5696B}" type="presParOf" srcId="{4C78D2C7-5881-064D-ABCA-D31D53341C4F}" destId="{8E690C6C-E349-5844-A19D-888243D13EF9}" srcOrd="2" destOrd="0" presId="urn:microsoft.com/office/officeart/2009/layout/CircleArrowProcess"/>
    <dgm:cxn modelId="{4F6DDA39-4089-41EE-89A1-0460BA9CFF8F}" type="presParOf" srcId="{8E690C6C-E349-5844-A19D-888243D13EF9}" destId="{97D23195-69B9-524D-9132-FC5390171CCA}" srcOrd="0" destOrd="0" presId="urn:microsoft.com/office/officeart/2009/layout/CircleArrowProcess"/>
    <dgm:cxn modelId="{572ADA60-97CA-45D0-84B4-56041E2B5585}" type="presParOf" srcId="{4C78D2C7-5881-064D-ABCA-D31D53341C4F}" destId="{7EA28D15-52F8-F448-96C0-462F14D83FC4}" srcOrd="3" destOrd="0" presId="urn:microsoft.com/office/officeart/2009/layout/CircleArrowProcess"/>
    <dgm:cxn modelId="{CBD9DF16-2026-4F0E-9931-4ABE77859A57}" type="presParOf" srcId="{4C78D2C7-5881-064D-ABCA-D31D53341C4F}" destId="{B5AB3442-6AFD-5D45-9622-8DDB8AB4794E}" srcOrd="4" destOrd="0" presId="urn:microsoft.com/office/officeart/2009/layout/CircleArrowProcess"/>
    <dgm:cxn modelId="{46A01E7C-C9C5-4E19-A12E-FA56CC696789}" type="presParOf" srcId="{B5AB3442-6AFD-5D45-9622-8DDB8AB4794E}" destId="{747B88CC-26D2-2947-BD14-EF622439FB59}" srcOrd="0" destOrd="0" presId="urn:microsoft.com/office/officeart/2009/layout/CircleArrowProcess"/>
    <dgm:cxn modelId="{4D4F53A2-7910-47EB-B832-633EC6D1BE39}" type="presParOf" srcId="{4C78D2C7-5881-064D-ABCA-D31D53341C4F}" destId="{D8D40803-6FD1-EB46-A1E3-C7283BF49694}" srcOrd="5" destOrd="0" presId="urn:microsoft.com/office/officeart/2009/layout/CircleArrow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4E8BE61-2469-3647-8696-381ED20EE463}" type="doc">
      <dgm:prSet loTypeId="urn:microsoft.com/office/officeart/2009/layout/CircleArrowProcess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90A076D-E12B-9647-966E-64387417514E}">
      <dgm:prSet phldrT="[Text]"/>
      <dgm:spPr/>
      <dgm:t>
        <a:bodyPr/>
        <a:lstStyle/>
        <a:p>
          <a:r>
            <a:rPr lang="en-US" b="1" dirty="0" smtClean="0">
              <a:solidFill>
                <a:srgbClr val="78278B"/>
              </a:solidFill>
            </a:rPr>
            <a:t>1.650.000</a:t>
          </a:r>
          <a:endParaRPr lang="en-US" b="1" dirty="0">
            <a:solidFill>
              <a:srgbClr val="78278B"/>
            </a:solidFill>
          </a:endParaRPr>
        </a:p>
      </dgm:t>
    </dgm:pt>
    <dgm:pt modelId="{BEA8AE7E-F2C4-B448-BE14-E982E9C2AB8A}" type="parTrans" cxnId="{FC907A6F-F2BF-2B4D-8363-FC80D17E096D}">
      <dgm:prSet/>
      <dgm:spPr/>
      <dgm:t>
        <a:bodyPr/>
        <a:lstStyle/>
        <a:p>
          <a:endParaRPr lang="en-US"/>
        </a:p>
      </dgm:t>
    </dgm:pt>
    <dgm:pt modelId="{524D1F4C-6738-F14E-903F-49D9FE379977}" type="sibTrans" cxnId="{FC907A6F-F2BF-2B4D-8363-FC80D17E096D}">
      <dgm:prSet/>
      <dgm:spPr/>
      <dgm:t>
        <a:bodyPr/>
        <a:lstStyle/>
        <a:p>
          <a:endParaRPr lang="en-US"/>
        </a:p>
      </dgm:t>
    </dgm:pt>
    <dgm:pt modelId="{A5730A56-CFA5-4F46-B7EA-85D06DE9B7B9}">
      <dgm:prSet phldrT="[Text]"/>
      <dgm:spPr/>
      <dgm:t>
        <a:bodyPr/>
        <a:lstStyle/>
        <a:p>
          <a:r>
            <a:rPr lang="en-US" b="1" dirty="0" smtClean="0">
              <a:solidFill>
                <a:srgbClr val="78278B"/>
              </a:solidFill>
            </a:rPr>
            <a:t>16.500</a:t>
          </a:r>
          <a:endParaRPr lang="en-US" b="1" dirty="0">
            <a:solidFill>
              <a:srgbClr val="78278B"/>
            </a:solidFill>
          </a:endParaRPr>
        </a:p>
      </dgm:t>
    </dgm:pt>
    <dgm:pt modelId="{987FEA17-8B3F-5F46-BCA4-B4853A8BA2AA}" type="parTrans" cxnId="{640CCA96-6B67-C246-8B0E-DC70B53D2B64}">
      <dgm:prSet/>
      <dgm:spPr/>
      <dgm:t>
        <a:bodyPr/>
        <a:lstStyle/>
        <a:p>
          <a:endParaRPr lang="en-US"/>
        </a:p>
      </dgm:t>
    </dgm:pt>
    <dgm:pt modelId="{D713F51F-DD69-F04A-B16E-74A11C55FF27}" type="sibTrans" cxnId="{640CCA96-6B67-C246-8B0E-DC70B53D2B64}">
      <dgm:prSet/>
      <dgm:spPr/>
      <dgm:t>
        <a:bodyPr/>
        <a:lstStyle/>
        <a:p>
          <a:endParaRPr lang="en-US"/>
        </a:p>
      </dgm:t>
    </dgm:pt>
    <dgm:pt modelId="{DDD4009C-415E-A746-B189-5F4F8828B50B}">
      <dgm:prSet phldrT="[Text]"/>
      <dgm:spPr/>
      <dgm:t>
        <a:bodyPr/>
        <a:lstStyle/>
        <a:p>
          <a:r>
            <a:rPr lang="en-US" b="1" dirty="0" smtClean="0">
              <a:solidFill>
                <a:srgbClr val="78278B"/>
              </a:solidFill>
            </a:rPr>
            <a:t>6600</a:t>
          </a:r>
          <a:endParaRPr lang="en-US" b="1" dirty="0">
            <a:solidFill>
              <a:srgbClr val="78278B"/>
            </a:solidFill>
          </a:endParaRPr>
        </a:p>
      </dgm:t>
    </dgm:pt>
    <dgm:pt modelId="{2477F0CB-CA9C-8444-91F5-A8244AE29970}" type="parTrans" cxnId="{B3B63E39-212B-A44D-8BC5-3FEFB334D6FD}">
      <dgm:prSet/>
      <dgm:spPr/>
      <dgm:t>
        <a:bodyPr/>
        <a:lstStyle/>
        <a:p>
          <a:endParaRPr lang="en-US"/>
        </a:p>
      </dgm:t>
    </dgm:pt>
    <dgm:pt modelId="{0F4148DF-F021-904C-9FB2-CD6A333F6928}" type="sibTrans" cxnId="{B3B63E39-212B-A44D-8BC5-3FEFB334D6FD}">
      <dgm:prSet/>
      <dgm:spPr/>
      <dgm:t>
        <a:bodyPr/>
        <a:lstStyle/>
        <a:p>
          <a:endParaRPr lang="en-US"/>
        </a:p>
      </dgm:t>
    </dgm:pt>
    <dgm:pt modelId="{ACE751E3-50C0-ED45-BA0E-EF8CC5B90930}" type="pres">
      <dgm:prSet presAssocID="{B4E8BE61-2469-3647-8696-381ED20EE463}" presName="Name0" presStyleCnt="0">
        <dgm:presLayoutVars>
          <dgm:chMax val="7"/>
          <dgm:chPref val="7"/>
          <dgm:dir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D6C6E715-F969-5C46-8408-BB24CF59F862}" type="pres">
      <dgm:prSet presAssocID="{290A076D-E12B-9647-966E-64387417514E}" presName="Accent1" presStyleCnt="0"/>
      <dgm:spPr/>
    </dgm:pt>
    <dgm:pt modelId="{0981B68B-1840-624F-BDFC-D93D63DFE9E9}" type="pres">
      <dgm:prSet presAssocID="{290A076D-E12B-9647-966E-64387417514E}" presName="Accent" presStyleLbl="node1" presStyleIdx="0" presStyleCnt="3"/>
      <dgm:spPr>
        <a:solidFill>
          <a:srgbClr val="660066"/>
        </a:solidFill>
      </dgm:spPr>
      <dgm:t>
        <a:bodyPr/>
        <a:lstStyle/>
        <a:p>
          <a:endParaRPr lang="en-US"/>
        </a:p>
      </dgm:t>
    </dgm:pt>
    <dgm:pt modelId="{7D3C8EC0-E2F6-894A-A35C-1E55D70A4B25}" type="pres">
      <dgm:prSet presAssocID="{290A076D-E12B-9647-966E-64387417514E}" presName="Parent1" presStyleLbl="revTx" presStyleIdx="0" presStyleCnt="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AD22B89-2E63-6042-8C80-C1236B8F1B47}" type="pres">
      <dgm:prSet presAssocID="{A5730A56-CFA5-4F46-B7EA-85D06DE9B7B9}" presName="Accent2" presStyleCnt="0"/>
      <dgm:spPr/>
    </dgm:pt>
    <dgm:pt modelId="{9D33A810-3429-4643-96BD-77681B74C958}" type="pres">
      <dgm:prSet presAssocID="{A5730A56-CFA5-4F46-B7EA-85D06DE9B7B9}" presName="Accent" presStyleLbl="node1" presStyleIdx="1" presStyleCnt="3"/>
      <dgm:spPr>
        <a:solidFill>
          <a:schemeClr val="accent4">
            <a:lumMod val="75000"/>
          </a:schemeClr>
        </a:solidFill>
      </dgm:spPr>
      <dgm:t>
        <a:bodyPr/>
        <a:lstStyle/>
        <a:p>
          <a:endParaRPr lang="en-US"/>
        </a:p>
      </dgm:t>
    </dgm:pt>
    <dgm:pt modelId="{96A0E6E4-7CF9-A642-B9B1-75D3D9D4C037}" type="pres">
      <dgm:prSet presAssocID="{A5730A56-CFA5-4F46-B7EA-85D06DE9B7B9}" presName="Parent2" presStyleLbl="revTx" presStyleIdx="1" presStyleCnt="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7F1760F-493F-4E46-A4D6-955E6B6DF76E}" type="pres">
      <dgm:prSet presAssocID="{DDD4009C-415E-A746-B189-5F4F8828B50B}" presName="Accent3" presStyleCnt="0"/>
      <dgm:spPr/>
    </dgm:pt>
    <dgm:pt modelId="{ACAE65B0-AF8A-C041-8582-48263FDD477B}" type="pres">
      <dgm:prSet presAssocID="{DDD4009C-415E-A746-B189-5F4F8828B50B}" presName="Accent" presStyleLbl="node1" presStyleIdx="2" presStyleCnt="3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endParaRPr lang="en-US"/>
        </a:p>
      </dgm:t>
    </dgm:pt>
    <dgm:pt modelId="{2990A7D9-275E-A346-873E-9961B504FD87}" type="pres">
      <dgm:prSet presAssocID="{DDD4009C-415E-A746-B189-5F4F8828B50B}" presName="Parent3" presStyleLbl="revTx" presStyleIdx="2" presStyleCnt="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16F1C7C5-237B-4246-AD1F-18C95013C88C}" type="presOf" srcId="{DDD4009C-415E-A746-B189-5F4F8828B50B}" destId="{2990A7D9-275E-A346-873E-9961B504FD87}" srcOrd="0" destOrd="0" presId="urn:microsoft.com/office/officeart/2009/layout/CircleArrowProcess"/>
    <dgm:cxn modelId="{FB1751FA-558A-4D1B-A56A-030C3A665DFF}" type="presOf" srcId="{290A076D-E12B-9647-966E-64387417514E}" destId="{7D3C8EC0-E2F6-894A-A35C-1E55D70A4B25}" srcOrd="0" destOrd="0" presId="urn:microsoft.com/office/officeart/2009/layout/CircleArrowProcess"/>
    <dgm:cxn modelId="{B3B63E39-212B-A44D-8BC5-3FEFB334D6FD}" srcId="{B4E8BE61-2469-3647-8696-381ED20EE463}" destId="{DDD4009C-415E-A746-B189-5F4F8828B50B}" srcOrd="2" destOrd="0" parTransId="{2477F0CB-CA9C-8444-91F5-A8244AE29970}" sibTransId="{0F4148DF-F021-904C-9FB2-CD6A333F6928}"/>
    <dgm:cxn modelId="{C6815B85-88AD-479E-BFD9-7D60AE77010E}" type="presOf" srcId="{B4E8BE61-2469-3647-8696-381ED20EE463}" destId="{ACE751E3-50C0-ED45-BA0E-EF8CC5B90930}" srcOrd="0" destOrd="0" presId="urn:microsoft.com/office/officeart/2009/layout/CircleArrowProcess"/>
    <dgm:cxn modelId="{640CCA96-6B67-C246-8B0E-DC70B53D2B64}" srcId="{B4E8BE61-2469-3647-8696-381ED20EE463}" destId="{A5730A56-CFA5-4F46-B7EA-85D06DE9B7B9}" srcOrd="1" destOrd="0" parTransId="{987FEA17-8B3F-5F46-BCA4-B4853A8BA2AA}" sibTransId="{D713F51F-DD69-F04A-B16E-74A11C55FF27}"/>
    <dgm:cxn modelId="{FC907A6F-F2BF-2B4D-8363-FC80D17E096D}" srcId="{B4E8BE61-2469-3647-8696-381ED20EE463}" destId="{290A076D-E12B-9647-966E-64387417514E}" srcOrd="0" destOrd="0" parTransId="{BEA8AE7E-F2C4-B448-BE14-E982E9C2AB8A}" sibTransId="{524D1F4C-6738-F14E-903F-49D9FE379977}"/>
    <dgm:cxn modelId="{FB175034-AF86-4AF7-898D-696D5F8438F5}" type="presOf" srcId="{A5730A56-CFA5-4F46-B7EA-85D06DE9B7B9}" destId="{96A0E6E4-7CF9-A642-B9B1-75D3D9D4C037}" srcOrd="0" destOrd="0" presId="urn:microsoft.com/office/officeart/2009/layout/CircleArrowProcess"/>
    <dgm:cxn modelId="{399C18EF-C363-4CAC-A601-C5DCA909B1E2}" type="presParOf" srcId="{ACE751E3-50C0-ED45-BA0E-EF8CC5B90930}" destId="{D6C6E715-F969-5C46-8408-BB24CF59F862}" srcOrd="0" destOrd="0" presId="urn:microsoft.com/office/officeart/2009/layout/CircleArrowProcess"/>
    <dgm:cxn modelId="{88F3DCF8-1F7B-420C-935D-6662A52A7A52}" type="presParOf" srcId="{D6C6E715-F969-5C46-8408-BB24CF59F862}" destId="{0981B68B-1840-624F-BDFC-D93D63DFE9E9}" srcOrd="0" destOrd="0" presId="urn:microsoft.com/office/officeart/2009/layout/CircleArrowProcess"/>
    <dgm:cxn modelId="{D791B0A3-3F0D-4B17-8C6A-CA8226198C72}" type="presParOf" srcId="{ACE751E3-50C0-ED45-BA0E-EF8CC5B90930}" destId="{7D3C8EC0-E2F6-894A-A35C-1E55D70A4B25}" srcOrd="1" destOrd="0" presId="urn:microsoft.com/office/officeart/2009/layout/CircleArrowProcess"/>
    <dgm:cxn modelId="{9708758B-05D6-4D2E-8932-BB1AC878CB9F}" type="presParOf" srcId="{ACE751E3-50C0-ED45-BA0E-EF8CC5B90930}" destId="{9AD22B89-2E63-6042-8C80-C1236B8F1B47}" srcOrd="2" destOrd="0" presId="urn:microsoft.com/office/officeart/2009/layout/CircleArrowProcess"/>
    <dgm:cxn modelId="{80BA703B-B531-405A-AAAD-9CC06AC74C1A}" type="presParOf" srcId="{9AD22B89-2E63-6042-8C80-C1236B8F1B47}" destId="{9D33A810-3429-4643-96BD-77681B74C958}" srcOrd="0" destOrd="0" presId="urn:microsoft.com/office/officeart/2009/layout/CircleArrowProcess"/>
    <dgm:cxn modelId="{D8DB3D87-9588-4A8C-B534-CFAC171AC8AC}" type="presParOf" srcId="{ACE751E3-50C0-ED45-BA0E-EF8CC5B90930}" destId="{96A0E6E4-7CF9-A642-B9B1-75D3D9D4C037}" srcOrd="3" destOrd="0" presId="urn:microsoft.com/office/officeart/2009/layout/CircleArrowProcess"/>
    <dgm:cxn modelId="{FFE6832B-35D2-48F0-8E94-D6B26E6E4D4C}" type="presParOf" srcId="{ACE751E3-50C0-ED45-BA0E-EF8CC5B90930}" destId="{D7F1760F-493F-4E46-A4D6-955E6B6DF76E}" srcOrd="4" destOrd="0" presId="urn:microsoft.com/office/officeart/2009/layout/CircleArrowProcess"/>
    <dgm:cxn modelId="{3A50B701-58B2-4E9D-9519-C1CB94A025EC}" type="presParOf" srcId="{D7F1760F-493F-4E46-A4D6-955E6B6DF76E}" destId="{ACAE65B0-AF8A-C041-8582-48263FDD477B}" srcOrd="0" destOrd="0" presId="urn:microsoft.com/office/officeart/2009/layout/CircleArrowProcess"/>
    <dgm:cxn modelId="{BA5BBF31-1D50-493B-B30C-EBCE8458D228}" type="presParOf" srcId="{ACE751E3-50C0-ED45-BA0E-EF8CC5B90930}" destId="{2990A7D9-275E-A346-873E-9961B504FD87}" srcOrd="5" destOrd="0" presId="urn:microsoft.com/office/officeart/2009/layout/CircleArrowProcess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layout/CircleArrowProcess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9/layout/CircleArrowProcess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5AE8A0-8C8F-402B-9F97-9D75094301CA}" type="datetimeFigureOut">
              <a:rPr lang="pt-BR" smtClean="0"/>
              <a:pPr/>
              <a:t>27/08/2015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3"/>
          </p:nvPr>
        </p:nvSpPr>
        <p:spPr>
          <a:xfrm>
            <a:off x="3849688" y="942975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4DB66E-0082-4405-AD30-D07E9530AB30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055048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D44B34-8EC2-4E93-A17E-E3C051D556CF}" type="datetimeFigureOut">
              <a:rPr lang="pt-BR" smtClean="0"/>
              <a:pPr/>
              <a:t>27/08/2015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1241425"/>
            <a:ext cx="44672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79450" y="4778375"/>
            <a:ext cx="5438775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E79411-1D16-40D8-8672-A1DF68A949F7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575517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AE4D19-14FD-4A30-8FB0-84F2B9B79517}" type="slidenum">
              <a:rPr lang="pt-BR" smtClean="0"/>
              <a:t>15</a:t>
            </a:fld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pt-BR" smtClean="0"/>
              <a:t>10/04/2013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808478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AE4D19-14FD-4A30-8FB0-84F2B9B79517}" type="slidenum">
              <a:rPr lang="pt-BR" smtClean="0"/>
              <a:t>16</a:t>
            </a:fld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pt-BR" smtClean="0"/>
              <a:t>10/04/2013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191579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AE4D19-14FD-4A30-8FB0-84F2B9B79517}" type="slidenum">
              <a:rPr lang="pt-BR" smtClean="0"/>
              <a:t>17</a:t>
            </a:fld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pt-BR" smtClean="0"/>
              <a:t>10/04/2013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343603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AE4D19-14FD-4A30-8FB0-84F2B9B79517}" type="slidenum">
              <a:rPr lang="pt-BR" smtClean="0"/>
              <a:t>18</a:t>
            </a:fld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pt-BR" smtClean="0"/>
              <a:t>10/04/2013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139719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.pd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13" Type="http://schemas.openxmlformats.org/officeDocument/2006/relationships/image" Target="../media/image11.png"/><Relationship Id="rId3" Type="http://schemas.openxmlformats.org/officeDocument/2006/relationships/image" Target="../media/image5.png"/><Relationship Id="rId7" Type="http://schemas.openxmlformats.org/officeDocument/2006/relationships/image" Target="../media/image7.png"/><Relationship Id="rId12" Type="http://schemas.openxmlformats.org/officeDocument/2006/relationships/image" Target="../media/image10.png"/><Relationship Id="rId2" Type="http://schemas.openxmlformats.org/officeDocument/2006/relationships/image" Target="NULL"/><Relationship Id="rId1" Type="http://schemas.openxmlformats.org/officeDocument/2006/relationships/slideMaster" Target="../slideMasters/slideMaster1.xml"/><Relationship Id="rId6" Type="http://schemas.openxmlformats.org/officeDocument/2006/relationships/image" Target="NULL"/><Relationship Id="rId11" Type="http://schemas.openxmlformats.org/officeDocument/2006/relationships/image" Target="../media/image9.png"/><Relationship Id="rId5" Type="http://schemas.openxmlformats.org/officeDocument/2006/relationships/image" Target="../media/image6.png"/><Relationship Id="rId10" Type="http://schemas.openxmlformats.org/officeDocument/2006/relationships/image" Target="NULL"/><Relationship Id="rId4" Type="http://schemas.openxmlformats.org/officeDocument/2006/relationships/image" Target="NULL"/><Relationship Id="rId9" Type="http://schemas.openxmlformats.org/officeDocument/2006/relationships/image" Target="../media/image8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987068-6F7C-5A4A-B7DD-7C14DDBDE218}" type="datetimeFigureOut">
              <a:rPr lang="en-US" smtClean="0"/>
              <a:pPr/>
              <a:t>8/27/2015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E2024-EA33-E44D-8B27-4AB0A3250173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18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3692" b="1" cap="all"/>
            </a:lvl1pPr>
          </a:lstStyle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846">
                <a:solidFill>
                  <a:schemeClr val="tx1">
                    <a:tint val="75000"/>
                  </a:schemeClr>
                </a:solidFill>
              </a:defRPr>
            </a:lvl1pPr>
            <a:lvl2pPr marL="422041" indent="0">
              <a:buNone/>
              <a:defRPr sz="1662">
                <a:solidFill>
                  <a:schemeClr val="tx1">
                    <a:tint val="75000"/>
                  </a:schemeClr>
                </a:solidFill>
              </a:defRPr>
            </a:lvl2pPr>
            <a:lvl3pPr marL="844083" indent="0">
              <a:buNone/>
              <a:defRPr sz="1477">
                <a:solidFill>
                  <a:schemeClr val="tx1">
                    <a:tint val="75000"/>
                  </a:schemeClr>
                </a:solidFill>
              </a:defRPr>
            </a:lvl3pPr>
            <a:lvl4pPr marL="1266124" indent="0">
              <a:buNone/>
              <a:defRPr sz="1292">
                <a:solidFill>
                  <a:schemeClr val="tx1">
                    <a:tint val="75000"/>
                  </a:schemeClr>
                </a:solidFill>
              </a:defRPr>
            </a:lvl4pPr>
            <a:lvl5pPr marL="1688165" indent="0">
              <a:buNone/>
              <a:defRPr sz="1292">
                <a:solidFill>
                  <a:schemeClr val="tx1">
                    <a:tint val="75000"/>
                  </a:schemeClr>
                </a:solidFill>
              </a:defRPr>
            </a:lvl5pPr>
            <a:lvl6pPr marL="2110207" indent="0">
              <a:buNone/>
              <a:defRPr sz="1292">
                <a:solidFill>
                  <a:schemeClr val="tx1">
                    <a:tint val="75000"/>
                  </a:schemeClr>
                </a:solidFill>
              </a:defRPr>
            </a:lvl6pPr>
            <a:lvl7pPr marL="2532248" indent="0">
              <a:buNone/>
              <a:defRPr sz="1292">
                <a:solidFill>
                  <a:schemeClr val="tx1">
                    <a:tint val="75000"/>
                  </a:schemeClr>
                </a:solidFill>
              </a:defRPr>
            </a:lvl7pPr>
            <a:lvl8pPr marL="2954289" indent="0">
              <a:buNone/>
              <a:defRPr sz="1292">
                <a:solidFill>
                  <a:schemeClr val="tx1">
                    <a:tint val="75000"/>
                  </a:schemeClr>
                </a:solidFill>
              </a:defRPr>
            </a:lvl8pPr>
            <a:lvl9pPr marL="3376331" indent="0">
              <a:buNone/>
              <a:defRPr sz="129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EE176-3CEF-4CDF-80C4-2E391252CF55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3244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585"/>
            </a:lvl1pPr>
            <a:lvl2pPr>
              <a:defRPr sz="2215"/>
            </a:lvl2pPr>
            <a:lvl3pPr>
              <a:defRPr sz="1846"/>
            </a:lvl3pPr>
            <a:lvl4pPr>
              <a:defRPr sz="1662"/>
            </a:lvl4pPr>
            <a:lvl5pPr>
              <a:defRPr sz="1662"/>
            </a:lvl5pPr>
            <a:lvl6pPr>
              <a:defRPr sz="1662"/>
            </a:lvl6pPr>
            <a:lvl7pPr>
              <a:defRPr sz="1662"/>
            </a:lvl7pPr>
            <a:lvl8pPr>
              <a:defRPr sz="1662"/>
            </a:lvl8pPr>
            <a:lvl9pPr>
              <a:defRPr sz="1662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585"/>
            </a:lvl1pPr>
            <a:lvl2pPr>
              <a:defRPr sz="2215"/>
            </a:lvl2pPr>
            <a:lvl3pPr>
              <a:defRPr sz="1846"/>
            </a:lvl3pPr>
            <a:lvl4pPr>
              <a:defRPr sz="1662"/>
            </a:lvl4pPr>
            <a:lvl5pPr>
              <a:defRPr sz="1662"/>
            </a:lvl5pPr>
            <a:lvl6pPr>
              <a:defRPr sz="1662"/>
            </a:lvl6pPr>
            <a:lvl7pPr>
              <a:defRPr sz="1662"/>
            </a:lvl7pPr>
            <a:lvl8pPr>
              <a:defRPr sz="1662"/>
            </a:lvl8pPr>
            <a:lvl9pPr>
              <a:defRPr sz="1662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4E3D8-A5C8-4136-B382-9DF1C53ECDF8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27/08/2015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EE176-3CEF-4CDF-80C4-2E391252CF55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29534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215" b="1"/>
            </a:lvl1pPr>
            <a:lvl2pPr marL="422041" indent="0">
              <a:buNone/>
              <a:defRPr sz="1846" b="1"/>
            </a:lvl2pPr>
            <a:lvl3pPr marL="844083" indent="0">
              <a:buNone/>
              <a:defRPr sz="1662" b="1"/>
            </a:lvl3pPr>
            <a:lvl4pPr marL="1266124" indent="0">
              <a:buNone/>
              <a:defRPr sz="1477" b="1"/>
            </a:lvl4pPr>
            <a:lvl5pPr marL="1688165" indent="0">
              <a:buNone/>
              <a:defRPr sz="1477" b="1"/>
            </a:lvl5pPr>
            <a:lvl6pPr marL="2110207" indent="0">
              <a:buNone/>
              <a:defRPr sz="1477" b="1"/>
            </a:lvl6pPr>
            <a:lvl7pPr marL="2532248" indent="0">
              <a:buNone/>
              <a:defRPr sz="1477" b="1"/>
            </a:lvl7pPr>
            <a:lvl8pPr marL="2954289" indent="0">
              <a:buNone/>
              <a:defRPr sz="1477" b="1"/>
            </a:lvl8pPr>
            <a:lvl9pPr marL="3376331" indent="0">
              <a:buNone/>
              <a:defRPr sz="1477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215"/>
            </a:lvl1pPr>
            <a:lvl2pPr>
              <a:defRPr sz="1846"/>
            </a:lvl2pPr>
            <a:lvl3pPr>
              <a:defRPr sz="1662"/>
            </a:lvl3pPr>
            <a:lvl4pPr>
              <a:defRPr sz="1477"/>
            </a:lvl4pPr>
            <a:lvl5pPr>
              <a:defRPr sz="1477"/>
            </a:lvl5pPr>
            <a:lvl6pPr>
              <a:defRPr sz="1477"/>
            </a:lvl6pPr>
            <a:lvl7pPr>
              <a:defRPr sz="1477"/>
            </a:lvl7pPr>
            <a:lvl8pPr>
              <a:defRPr sz="1477"/>
            </a:lvl8pPr>
            <a:lvl9pPr>
              <a:defRPr sz="147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215" b="1"/>
            </a:lvl1pPr>
            <a:lvl2pPr marL="422041" indent="0">
              <a:buNone/>
              <a:defRPr sz="1846" b="1"/>
            </a:lvl2pPr>
            <a:lvl3pPr marL="844083" indent="0">
              <a:buNone/>
              <a:defRPr sz="1662" b="1"/>
            </a:lvl3pPr>
            <a:lvl4pPr marL="1266124" indent="0">
              <a:buNone/>
              <a:defRPr sz="1477" b="1"/>
            </a:lvl4pPr>
            <a:lvl5pPr marL="1688165" indent="0">
              <a:buNone/>
              <a:defRPr sz="1477" b="1"/>
            </a:lvl5pPr>
            <a:lvl6pPr marL="2110207" indent="0">
              <a:buNone/>
              <a:defRPr sz="1477" b="1"/>
            </a:lvl6pPr>
            <a:lvl7pPr marL="2532248" indent="0">
              <a:buNone/>
              <a:defRPr sz="1477" b="1"/>
            </a:lvl7pPr>
            <a:lvl8pPr marL="2954289" indent="0">
              <a:buNone/>
              <a:defRPr sz="1477" b="1"/>
            </a:lvl8pPr>
            <a:lvl9pPr marL="3376331" indent="0">
              <a:buNone/>
              <a:defRPr sz="1477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215"/>
            </a:lvl1pPr>
            <a:lvl2pPr>
              <a:defRPr sz="1846"/>
            </a:lvl2pPr>
            <a:lvl3pPr>
              <a:defRPr sz="1662"/>
            </a:lvl3pPr>
            <a:lvl4pPr>
              <a:defRPr sz="1477"/>
            </a:lvl4pPr>
            <a:lvl5pPr>
              <a:defRPr sz="1477"/>
            </a:lvl5pPr>
            <a:lvl6pPr>
              <a:defRPr sz="1477"/>
            </a:lvl6pPr>
            <a:lvl7pPr>
              <a:defRPr sz="1477"/>
            </a:lvl7pPr>
            <a:lvl8pPr>
              <a:defRPr sz="1477"/>
            </a:lvl8pPr>
            <a:lvl9pPr>
              <a:defRPr sz="147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4E3D8-A5C8-4136-B382-9DF1C53ECDF8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27/08/2015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EE176-3CEF-4CDF-80C4-2E391252CF55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574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4E3D8-A5C8-4136-B382-9DF1C53ECDF8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27/08/2015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EE176-3CEF-4CDF-80C4-2E391252CF55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7094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4E3D8-A5C8-4136-B382-9DF1C53ECDF8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27/08/2015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EE176-3CEF-4CDF-80C4-2E391252CF55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76451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1846" b="1"/>
            </a:lvl1pPr>
          </a:lstStyle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68"/>
            <a:ext cx="5111750" cy="5853113"/>
          </a:xfrm>
        </p:spPr>
        <p:txBody>
          <a:bodyPr/>
          <a:lstStyle>
            <a:lvl1pPr>
              <a:defRPr sz="2954"/>
            </a:lvl1pPr>
            <a:lvl2pPr>
              <a:defRPr sz="2585"/>
            </a:lvl2pPr>
            <a:lvl3pPr>
              <a:defRPr sz="2215"/>
            </a:lvl3pPr>
            <a:lvl4pPr>
              <a:defRPr sz="1846"/>
            </a:lvl4pPr>
            <a:lvl5pPr>
              <a:defRPr sz="1846"/>
            </a:lvl5pPr>
            <a:lvl6pPr>
              <a:defRPr sz="1846"/>
            </a:lvl6pPr>
            <a:lvl7pPr>
              <a:defRPr sz="1846"/>
            </a:lvl7pPr>
            <a:lvl8pPr>
              <a:defRPr sz="1846"/>
            </a:lvl8pPr>
            <a:lvl9pPr>
              <a:defRPr sz="1846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3"/>
            <a:ext cx="3008313" cy="4691063"/>
          </a:xfrm>
        </p:spPr>
        <p:txBody>
          <a:bodyPr/>
          <a:lstStyle>
            <a:lvl1pPr marL="0" indent="0">
              <a:buNone/>
              <a:defRPr sz="1292"/>
            </a:lvl1pPr>
            <a:lvl2pPr marL="422041" indent="0">
              <a:buNone/>
              <a:defRPr sz="1108"/>
            </a:lvl2pPr>
            <a:lvl3pPr marL="844083" indent="0">
              <a:buNone/>
              <a:defRPr sz="923"/>
            </a:lvl3pPr>
            <a:lvl4pPr marL="1266124" indent="0">
              <a:buNone/>
              <a:defRPr sz="831"/>
            </a:lvl4pPr>
            <a:lvl5pPr marL="1688165" indent="0">
              <a:buNone/>
              <a:defRPr sz="831"/>
            </a:lvl5pPr>
            <a:lvl6pPr marL="2110207" indent="0">
              <a:buNone/>
              <a:defRPr sz="831"/>
            </a:lvl6pPr>
            <a:lvl7pPr marL="2532248" indent="0">
              <a:buNone/>
              <a:defRPr sz="831"/>
            </a:lvl7pPr>
            <a:lvl8pPr marL="2954289" indent="0">
              <a:buNone/>
              <a:defRPr sz="831"/>
            </a:lvl8pPr>
            <a:lvl9pPr marL="3376331" indent="0">
              <a:buNone/>
              <a:defRPr sz="83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4E3D8-A5C8-4136-B382-9DF1C53ECDF8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27/08/2015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EE176-3CEF-4CDF-80C4-2E391252CF55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268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1846" b="1"/>
            </a:lvl1pPr>
          </a:lstStyle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954"/>
            </a:lvl1pPr>
            <a:lvl2pPr marL="422041" indent="0">
              <a:buNone/>
              <a:defRPr sz="2585"/>
            </a:lvl2pPr>
            <a:lvl3pPr marL="844083" indent="0">
              <a:buNone/>
              <a:defRPr sz="2215"/>
            </a:lvl3pPr>
            <a:lvl4pPr marL="1266124" indent="0">
              <a:buNone/>
              <a:defRPr sz="1846"/>
            </a:lvl4pPr>
            <a:lvl5pPr marL="1688165" indent="0">
              <a:buNone/>
              <a:defRPr sz="1846"/>
            </a:lvl5pPr>
            <a:lvl6pPr marL="2110207" indent="0">
              <a:buNone/>
              <a:defRPr sz="1846"/>
            </a:lvl6pPr>
            <a:lvl7pPr marL="2532248" indent="0">
              <a:buNone/>
              <a:defRPr sz="1846"/>
            </a:lvl7pPr>
            <a:lvl8pPr marL="2954289" indent="0">
              <a:buNone/>
              <a:defRPr sz="1846"/>
            </a:lvl8pPr>
            <a:lvl9pPr marL="3376331" indent="0">
              <a:buNone/>
              <a:defRPr sz="1846"/>
            </a:lvl9pPr>
          </a:lstStyle>
          <a:p>
            <a:endParaRPr lang="pt-B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292"/>
            </a:lvl1pPr>
            <a:lvl2pPr marL="422041" indent="0">
              <a:buNone/>
              <a:defRPr sz="1108"/>
            </a:lvl2pPr>
            <a:lvl3pPr marL="844083" indent="0">
              <a:buNone/>
              <a:defRPr sz="923"/>
            </a:lvl3pPr>
            <a:lvl4pPr marL="1266124" indent="0">
              <a:buNone/>
              <a:defRPr sz="831"/>
            </a:lvl4pPr>
            <a:lvl5pPr marL="1688165" indent="0">
              <a:buNone/>
              <a:defRPr sz="831"/>
            </a:lvl5pPr>
            <a:lvl6pPr marL="2110207" indent="0">
              <a:buNone/>
              <a:defRPr sz="831"/>
            </a:lvl6pPr>
            <a:lvl7pPr marL="2532248" indent="0">
              <a:buNone/>
              <a:defRPr sz="831"/>
            </a:lvl7pPr>
            <a:lvl8pPr marL="2954289" indent="0">
              <a:buNone/>
              <a:defRPr sz="831"/>
            </a:lvl8pPr>
            <a:lvl9pPr marL="3376331" indent="0">
              <a:buNone/>
              <a:defRPr sz="83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4E3D8-A5C8-4136-B382-9DF1C53ECDF8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27/08/2015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EE176-3CEF-4CDF-80C4-2E391252CF55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871146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4E3D8-A5C8-4136-B382-9DF1C53ECDF8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27/08/2015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EE176-3CEF-4CDF-80C4-2E391252CF55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380344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56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56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4E3D8-A5C8-4136-B382-9DF1C53ECDF8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27/08/2015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EE176-3CEF-4CDF-80C4-2E391252CF55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15497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987068-6F7C-5A4A-B7DD-7C14DDBDE218}" type="datetimeFigureOut">
              <a:rPr lang="en-US" smtClean="0"/>
              <a:pPr/>
              <a:t>8/27/2015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E2024-EA33-E44D-8B27-4AB0A3250173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" y="-1"/>
            <a:ext cx="9154160" cy="4460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5574739"/>
            <a:ext cx="2390775" cy="41743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399" y="152400"/>
            <a:ext cx="2971533" cy="4183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1240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/>
          <p:cNvPicPr>
            <a:picLocks noChangeAspect="1"/>
          </p:cNvPicPr>
          <p:nvPr userDrawn="1"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-50800" y="-15333"/>
            <a:ext cx="9232900" cy="1039248"/>
          </a:xfrm>
          <a:prstGeom prst="rect">
            <a:avLst/>
          </a:prstGeom>
        </p:spPr>
      </p:pic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0"/>
            <a:ext cx="7772400" cy="576262"/>
          </a:xfrm>
        </p:spPr>
        <p:txBody>
          <a:bodyPr>
            <a:normAutofit/>
          </a:bodyPr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pPr algn="l"/>
            <a:r>
              <a:rPr lang="pt-BR" sz="2800" b="1" dirty="0" smtClean="0">
                <a:solidFill>
                  <a:schemeClr val="bg1"/>
                </a:solidFill>
              </a:rPr>
              <a:t>Título</a:t>
            </a:r>
            <a:endParaRPr lang="pt-BR" sz="2500" cap="small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0" y="1600200"/>
            <a:ext cx="8229600" cy="4525963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en-US" dirty="0" err="1" smtClean="0"/>
              <a:t>Texto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0829511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987068-6F7C-5A4A-B7DD-7C14DDBDE218}" type="datetimeFigureOut">
              <a:rPr lang="en-US" smtClean="0"/>
              <a:pPr/>
              <a:t>8/27/2015</a:t>
            </a:fld>
            <a:endParaRPr lang="en-US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E2024-EA33-E44D-8B27-4AB0A3250173}" type="slidenum">
              <a:rPr lang="en-US" smtClean="0"/>
              <a:pPr/>
              <a:t>‹nº›</a:t>
            </a:fld>
            <a:endParaRPr lang="en-US"/>
          </a:p>
        </p:txBody>
      </p:sp>
      <p:pic>
        <p:nvPicPr>
          <p:cNvPr id="6" name="Picture 3"/>
          <p:cNvPicPr>
            <a:picLocks noChangeAspect="1"/>
          </p:cNvPicPr>
          <p:nvPr userDrawn="1"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-25401" y="3213100"/>
            <a:ext cx="9218167" cy="366973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765708" y="4226724"/>
            <a:ext cx="457200" cy="4572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6"/>
              <a:stretch>
                <a:fillRect/>
              </a:stretch>
            </p:blipFill>
          </mc:Choice>
          <mc:Fallback>
            <p:blipFill>
              <a:blip r:embed="rId7"/>
              <a:stretch>
                <a:fillRect/>
              </a:stretch>
            </p:blipFill>
          </mc:Fallback>
        </mc:AlternateContent>
        <p:spPr>
          <a:xfrm>
            <a:off x="765708" y="3557593"/>
            <a:ext cx="457200" cy="457200"/>
          </a:xfrm>
          <a:prstGeom prst="rect">
            <a:avLst/>
          </a:prstGeom>
        </p:spPr>
      </p:pic>
      <p:pic>
        <p:nvPicPr>
          <p:cNvPr id="11" name="Picture 15"/>
          <p:cNvPicPr>
            <a:picLocks noChangeAspect="1"/>
          </p:cNvPicPr>
          <p:nvPr userDrawn="1"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8"/>
              <a:stretch>
                <a:fillRect/>
              </a:stretch>
            </p:blipFill>
          </mc:Choice>
          <mc:Fallback>
            <p:blipFill>
              <a:blip r:embed="rId9"/>
              <a:stretch>
                <a:fillRect/>
              </a:stretch>
            </p:blipFill>
          </mc:Fallback>
        </mc:AlternateContent>
        <p:spPr>
          <a:xfrm>
            <a:off x="794345" y="5570769"/>
            <a:ext cx="457200" cy="457200"/>
          </a:xfrm>
          <a:prstGeom prst="rect">
            <a:avLst/>
          </a:prstGeom>
        </p:spPr>
      </p:pic>
      <p:pic>
        <p:nvPicPr>
          <p:cNvPr id="12" name="Picture 18"/>
          <p:cNvPicPr>
            <a:picLocks noChangeAspect="1"/>
          </p:cNvPicPr>
          <p:nvPr userDrawn="1"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10"/>
              <a:stretch>
                <a:fillRect/>
              </a:stretch>
            </p:blipFill>
          </mc:Choice>
          <mc:Fallback>
            <p:blipFill>
              <a:blip r:embed="rId11"/>
              <a:stretch>
                <a:fillRect/>
              </a:stretch>
            </p:blipFill>
          </mc:Fallback>
        </mc:AlternateContent>
        <p:spPr>
          <a:xfrm>
            <a:off x="6506125" y="192343"/>
            <a:ext cx="2328334" cy="387160"/>
          </a:xfrm>
          <a:prstGeom prst="rect">
            <a:avLst/>
          </a:prstGeom>
        </p:spPr>
      </p:pic>
      <p:pic>
        <p:nvPicPr>
          <p:cNvPr id="13" name="Picture 2" descr="C:\Users\Bruno\Desktop\tel.png"/>
          <p:cNvPicPr>
            <a:picLocks noChangeAspect="1" noChangeArrowheads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529" y="4866596"/>
            <a:ext cx="478290" cy="478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Imagem 15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1324" y="3591686"/>
            <a:ext cx="7175614" cy="2682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6372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30889-DE7B-4236-8238-B47E74832B05}" type="datetimeFigureOut">
              <a:rPr lang="pt-BR" smtClean="0"/>
              <a:t>27/08/2015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D8C71F-22AA-47F0-8F68-16228906B4F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351378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" y="-1"/>
            <a:ext cx="9154160" cy="4460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228600" y="3438530"/>
            <a:ext cx="7772400" cy="752475"/>
          </a:xfrm>
          <a:prstGeom prst="rect">
            <a:avLst/>
          </a:prstGeom>
        </p:spPr>
        <p:txBody>
          <a:bodyPr anchor="t"/>
          <a:lstStyle>
            <a:lvl1pPr algn="l">
              <a:defRPr sz="3692" b="1" cap="all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pt-BR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idx="1"/>
          </p:nvPr>
        </p:nvSpPr>
        <p:spPr>
          <a:xfrm>
            <a:off x="228605" y="1938356"/>
            <a:ext cx="4459287" cy="1500187"/>
          </a:xfrm>
        </p:spPr>
        <p:txBody>
          <a:bodyPr anchor="b"/>
          <a:lstStyle>
            <a:lvl1pPr marL="0" indent="0">
              <a:buNone/>
              <a:defRPr sz="1846">
                <a:solidFill>
                  <a:schemeClr val="accent4">
                    <a:lumMod val="20000"/>
                    <a:lumOff val="80000"/>
                  </a:schemeClr>
                </a:solidFill>
              </a:defRPr>
            </a:lvl1pPr>
            <a:lvl2pPr marL="422041" indent="0">
              <a:buNone/>
              <a:defRPr sz="1662">
                <a:solidFill>
                  <a:schemeClr val="tx1">
                    <a:tint val="75000"/>
                  </a:schemeClr>
                </a:solidFill>
              </a:defRPr>
            </a:lvl2pPr>
            <a:lvl3pPr marL="844083" indent="0">
              <a:buNone/>
              <a:defRPr sz="1477">
                <a:solidFill>
                  <a:schemeClr val="tx1">
                    <a:tint val="75000"/>
                  </a:schemeClr>
                </a:solidFill>
              </a:defRPr>
            </a:lvl3pPr>
            <a:lvl4pPr marL="1266124" indent="0">
              <a:buNone/>
              <a:defRPr sz="1292">
                <a:solidFill>
                  <a:schemeClr val="tx1">
                    <a:tint val="75000"/>
                  </a:schemeClr>
                </a:solidFill>
              </a:defRPr>
            </a:lvl4pPr>
            <a:lvl5pPr marL="1688165" indent="0">
              <a:buNone/>
              <a:defRPr sz="1292">
                <a:solidFill>
                  <a:schemeClr val="tx1">
                    <a:tint val="75000"/>
                  </a:schemeClr>
                </a:solidFill>
              </a:defRPr>
            </a:lvl5pPr>
            <a:lvl6pPr marL="2110207" indent="0">
              <a:buNone/>
              <a:defRPr sz="1292">
                <a:solidFill>
                  <a:schemeClr val="tx1">
                    <a:tint val="75000"/>
                  </a:schemeClr>
                </a:solidFill>
              </a:defRPr>
            </a:lvl6pPr>
            <a:lvl7pPr marL="2532248" indent="0">
              <a:buNone/>
              <a:defRPr sz="1292">
                <a:solidFill>
                  <a:schemeClr val="tx1">
                    <a:tint val="75000"/>
                  </a:schemeClr>
                </a:solidFill>
              </a:defRPr>
            </a:lvl7pPr>
            <a:lvl8pPr marL="2954289" indent="0">
              <a:buNone/>
              <a:defRPr sz="1292">
                <a:solidFill>
                  <a:schemeClr val="tx1">
                    <a:tint val="75000"/>
                  </a:schemeClr>
                </a:solidFill>
              </a:defRPr>
            </a:lvl8pPr>
            <a:lvl9pPr marL="3376331" indent="0">
              <a:buNone/>
              <a:defRPr sz="129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5" y="5574757"/>
            <a:ext cx="2390775" cy="417437"/>
          </a:xfrm>
          <a:prstGeom prst="rect">
            <a:avLst/>
          </a:prstGeom>
        </p:spPr>
      </p:pic>
      <p:sp>
        <p:nvSpPr>
          <p:cNvPr id="13" name="Text Placeholder 2"/>
          <p:cNvSpPr>
            <a:spLocks noGrp="1"/>
          </p:cNvSpPr>
          <p:nvPr>
            <p:ph type="body" idx="10"/>
          </p:nvPr>
        </p:nvSpPr>
        <p:spPr>
          <a:xfrm>
            <a:off x="228605" y="4267218"/>
            <a:ext cx="4459287" cy="509355"/>
          </a:xfrm>
        </p:spPr>
        <p:txBody>
          <a:bodyPr anchor="b">
            <a:normAutofit/>
          </a:bodyPr>
          <a:lstStyle>
            <a:lvl1pPr marL="0" indent="0">
              <a:buNone/>
              <a:defRPr sz="1292" i="1">
                <a:solidFill>
                  <a:schemeClr val="tx1"/>
                </a:solidFill>
              </a:defRPr>
            </a:lvl1pPr>
            <a:lvl2pPr marL="422041" indent="0">
              <a:buNone/>
              <a:defRPr sz="1662">
                <a:solidFill>
                  <a:schemeClr val="tx1">
                    <a:tint val="75000"/>
                  </a:schemeClr>
                </a:solidFill>
              </a:defRPr>
            </a:lvl2pPr>
            <a:lvl3pPr marL="844083" indent="0">
              <a:buNone/>
              <a:defRPr sz="1477">
                <a:solidFill>
                  <a:schemeClr val="tx1">
                    <a:tint val="75000"/>
                  </a:schemeClr>
                </a:solidFill>
              </a:defRPr>
            </a:lvl3pPr>
            <a:lvl4pPr marL="1266124" indent="0">
              <a:buNone/>
              <a:defRPr sz="1292">
                <a:solidFill>
                  <a:schemeClr val="tx1">
                    <a:tint val="75000"/>
                  </a:schemeClr>
                </a:solidFill>
              </a:defRPr>
            </a:lvl4pPr>
            <a:lvl5pPr marL="1688165" indent="0">
              <a:buNone/>
              <a:defRPr sz="1292">
                <a:solidFill>
                  <a:schemeClr val="tx1">
                    <a:tint val="75000"/>
                  </a:schemeClr>
                </a:solidFill>
              </a:defRPr>
            </a:lvl5pPr>
            <a:lvl6pPr marL="2110207" indent="0">
              <a:buNone/>
              <a:defRPr sz="1292">
                <a:solidFill>
                  <a:schemeClr val="tx1">
                    <a:tint val="75000"/>
                  </a:schemeClr>
                </a:solidFill>
              </a:defRPr>
            </a:lvl6pPr>
            <a:lvl7pPr marL="2532248" indent="0">
              <a:buNone/>
              <a:defRPr sz="1292">
                <a:solidFill>
                  <a:schemeClr val="tx1">
                    <a:tint val="75000"/>
                  </a:schemeClr>
                </a:solidFill>
              </a:defRPr>
            </a:lvl7pPr>
            <a:lvl8pPr marL="2954289" indent="0">
              <a:buNone/>
              <a:defRPr sz="1292">
                <a:solidFill>
                  <a:schemeClr val="tx1">
                    <a:tint val="75000"/>
                  </a:schemeClr>
                </a:solidFill>
              </a:defRPr>
            </a:lvl8pPr>
            <a:lvl9pPr marL="3376331" indent="0">
              <a:buNone/>
              <a:defRPr sz="129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543371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" y="-1"/>
            <a:ext cx="9154160" cy="4460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228600" y="3438530"/>
            <a:ext cx="4419600" cy="752475"/>
          </a:xfrm>
          <a:prstGeom prst="rect">
            <a:avLst/>
          </a:prstGeom>
        </p:spPr>
        <p:txBody>
          <a:bodyPr anchor="t"/>
          <a:lstStyle>
            <a:lvl1pPr algn="l">
              <a:defRPr sz="1662" b="1" cap="all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Claudia </a:t>
            </a:r>
            <a:r>
              <a:rPr lang="en-US" dirty="0" err="1" smtClean="0"/>
              <a:t>GOmes</a:t>
            </a:r>
            <a:endParaRPr lang="pt-BR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228605" y="1938356"/>
            <a:ext cx="4459287" cy="1500187"/>
          </a:xfrm>
        </p:spPr>
        <p:txBody>
          <a:bodyPr anchor="b"/>
          <a:lstStyle>
            <a:lvl1pPr marL="0" indent="0">
              <a:buNone/>
              <a:defRPr sz="1846">
                <a:solidFill>
                  <a:schemeClr val="accent4">
                    <a:lumMod val="20000"/>
                    <a:lumOff val="80000"/>
                  </a:schemeClr>
                </a:solidFill>
              </a:defRPr>
            </a:lvl1pPr>
            <a:lvl2pPr marL="422041" indent="0">
              <a:buNone/>
              <a:defRPr sz="1662">
                <a:solidFill>
                  <a:schemeClr val="tx1">
                    <a:tint val="75000"/>
                  </a:schemeClr>
                </a:solidFill>
              </a:defRPr>
            </a:lvl2pPr>
            <a:lvl3pPr marL="844083" indent="0">
              <a:buNone/>
              <a:defRPr sz="1477">
                <a:solidFill>
                  <a:schemeClr val="tx1">
                    <a:tint val="75000"/>
                  </a:schemeClr>
                </a:solidFill>
              </a:defRPr>
            </a:lvl3pPr>
            <a:lvl4pPr marL="1266124" indent="0">
              <a:buNone/>
              <a:defRPr sz="1292">
                <a:solidFill>
                  <a:schemeClr val="tx1">
                    <a:tint val="75000"/>
                  </a:schemeClr>
                </a:solidFill>
              </a:defRPr>
            </a:lvl4pPr>
            <a:lvl5pPr marL="1688165" indent="0">
              <a:buNone/>
              <a:defRPr sz="1292">
                <a:solidFill>
                  <a:schemeClr val="tx1">
                    <a:tint val="75000"/>
                  </a:schemeClr>
                </a:solidFill>
              </a:defRPr>
            </a:lvl5pPr>
            <a:lvl6pPr marL="2110207" indent="0">
              <a:buNone/>
              <a:defRPr sz="1292">
                <a:solidFill>
                  <a:schemeClr val="tx1">
                    <a:tint val="75000"/>
                  </a:schemeClr>
                </a:solidFill>
              </a:defRPr>
            </a:lvl6pPr>
            <a:lvl7pPr marL="2532248" indent="0">
              <a:buNone/>
              <a:defRPr sz="1292">
                <a:solidFill>
                  <a:schemeClr val="tx1">
                    <a:tint val="75000"/>
                  </a:schemeClr>
                </a:solidFill>
              </a:defRPr>
            </a:lvl7pPr>
            <a:lvl8pPr marL="2954289" indent="0">
              <a:buNone/>
              <a:defRPr sz="1292">
                <a:solidFill>
                  <a:schemeClr val="tx1">
                    <a:tint val="75000"/>
                  </a:schemeClr>
                </a:solidFill>
              </a:defRPr>
            </a:lvl8pPr>
            <a:lvl9pPr marL="3376331" indent="0">
              <a:buNone/>
              <a:defRPr sz="129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err="1" smtClean="0"/>
              <a:t>Contatos</a:t>
            </a:r>
            <a:endParaRPr lang="en-US" dirty="0" smtClean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5" y="5574757"/>
            <a:ext cx="2390775" cy="417437"/>
          </a:xfrm>
          <a:prstGeom prst="rect">
            <a:avLst/>
          </a:prstGeom>
        </p:spPr>
      </p:pic>
      <p:sp>
        <p:nvSpPr>
          <p:cNvPr id="7" name="TextBox 6"/>
          <p:cNvSpPr txBox="1"/>
          <p:nvPr userDrawn="1"/>
        </p:nvSpPr>
        <p:spPr>
          <a:xfrm>
            <a:off x="381001" y="6107669"/>
            <a:ext cx="1813702" cy="3481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44083"/>
            <a:r>
              <a:rPr lang="en-US" sz="1662" dirty="0" smtClean="0">
                <a:solidFill>
                  <a:srgbClr val="8064A2">
                    <a:lumMod val="75000"/>
                  </a:srgbClr>
                </a:solidFill>
              </a:rPr>
              <a:t>www.cancer.org.br</a:t>
            </a:r>
            <a:endParaRPr lang="pt-BR" sz="1662" dirty="0">
              <a:solidFill>
                <a:srgbClr val="8064A2">
                  <a:lumMod val="75000"/>
                </a:srgbClr>
              </a:solidFill>
            </a:endParaRPr>
          </a:p>
        </p:txBody>
      </p:sp>
      <p:sp>
        <p:nvSpPr>
          <p:cNvPr id="8" name="TextBox 7"/>
          <p:cNvSpPr txBox="1"/>
          <p:nvPr userDrawn="1"/>
        </p:nvSpPr>
        <p:spPr>
          <a:xfrm>
            <a:off x="457202" y="6452511"/>
            <a:ext cx="910827" cy="262829"/>
          </a:xfrm>
          <a:prstGeom prst="rect">
            <a:avLst/>
          </a:prstGeom>
          <a:solidFill>
            <a:srgbClr val="7030A0"/>
          </a:solidFill>
        </p:spPr>
        <p:txBody>
          <a:bodyPr wrap="none" rtlCol="0">
            <a:spAutoFit/>
          </a:bodyPr>
          <a:lstStyle/>
          <a:p>
            <a:pPr defTabSz="844083"/>
            <a:r>
              <a:rPr lang="en-US" sz="1108" b="1" dirty="0" smtClean="0">
                <a:solidFill>
                  <a:prstClr val="white"/>
                </a:solidFill>
              </a:rPr>
              <a:t>DOE AGORA</a:t>
            </a:r>
            <a:endParaRPr lang="pt-BR" sz="1108" b="1" dirty="0">
              <a:solidFill>
                <a:prstClr val="white"/>
              </a:solidFill>
            </a:endParaRPr>
          </a:p>
        </p:txBody>
      </p:sp>
      <p:sp>
        <p:nvSpPr>
          <p:cNvPr id="12" name="TextBox 11"/>
          <p:cNvSpPr txBox="1"/>
          <p:nvPr userDrawn="1"/>
        </p:nvSpPr>
        <p:spPr>
          <a:xfrm>
            <a:off x="381009" y="5648980"/>
            <a:ext cx="2696572" cy="4901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44083"/>
            <a:r>
              <a:rPr lang="pt-BR" sz="2585" dirty="0" smtClean="0">
                <a:solidFill>
                  <a:prstClr val="white">
                    <a:lumMod val="50000"/>
                  </a:prstClr>
                </a:solidFill>
              </a:rPr>
              <a:t>+55 21 2157-4600 </a:t>
            </a:r>
            <a:endParaRPr lang="pt-BR" sz="2585" dirty="0">
              <a:solidFill>
                <a:prstClr val="white">
                  <a:lumMod val="50000"/>
                </a:prstClr>
              </a:solidFill>
            </a:endParaRPr>
          </a:p>
        </p:txBody>
      </p:sp>
      <p:pic>
        <p:nvPicPr>
          <p:cNvPr id="4098" name="Picture 2" descr="facebook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0" y="4972050"/>
            <a:ext cx="285750" cy="285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tweet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0" y="5353050"/>
            <a:ext cx="285750" cy="285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 userDrawn="1"/>
        </p:nvSpPr>
        <p:spPr>
          <a:xfrm>
            <a:off x="773729" y="4950040"/>
            <a:ext cx="2448876" cy="2911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44083"/>
            <a:r>
              <a:rPr lang="en-US" sz="1292" dirty="0" smtClean="0">
                <a:solidFill>
                  <a:prstClr val="white">
                    <a:lumMod val="50000"/>
                  </a:prstClr>
                </a:solidFill>
              </a:rPr>
              <a:t>facebook.com/</a:t>
            </a:r>
            <a:r>
              <a:rPr lang="en-US" sz="1292" dirty="0" err="1" smtClean="0">
                <a:solidFill>
                  <a:prstClr val="white">
                    <a:lumMod val="50000"/>
                  </a:prstClr>
                </a:solidFill>
              </a:rPr>
              <a:t>fundacaodocancer</a:t>
            </a:r>
            <a:endParaRPr lang="pt-BR" sz="1292" dirty="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5" name="TextBox 14"/>
          <p:cNvSpPr txBox="1"/>
          <p:nvPr userDrawn="1"/>
        </p:nvSpPr>
        <p:spPr>
          <a:xfrm>
            <a:off x="773730" y="5331040"/>
            <a:ext cx="1692515" cy="2911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44083"/>
            <a:r>
              <a:rPr lang="en-US" sz="1292" dirty="0" smtClean="0">
                <a:solidFill>
                  <a:prstClr val="white">
                    <a:lumMod val="50000"/>
                  </a:prstClr>
                </a:solidFill>
              </a:rPr>
              <a:t>twitter.com/</a:t>
            </a:r>
            <a:r>
              <a:rPr lang="en-US" sz="1292" dirty="0" err="1" smtClean="0">
                <a:solidFill>
                  <a:prstClr val="white">
                    <a:lumMod val="50000"/>
                  </a:prstClr>
                </a:solidFill>
              </a:rPr>
              <a:t>fdocancer</a:t>
            </a:r>
            <a:endParaRPr lang="pt-BR" sz="1292" dirty="0"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897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85800"/>
            <a:ext cx="8229600" cy="685800"/>
          </a:xfrm>
          <a:prstGeom prst="rect">
            <a:avLst/>
          </a:prstGeom>
        </p:spPr>
        <p:txBody>
          <a:bodyPr/>
          <a:lstStyle>
            <a:lvl1pPr algn="l">
              <a:defRPr sz="2585"/>
            </a:lvl1pPr>
          </a:lstStyle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EE176-3CEF-4CDF-80C4-2E391252CF55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extBox 6"/>
          <p:cNvSpPr txBox="1"/>
          <p:nvPr userDrawn="1"/>
        </p:nvSpPr>
        <p:spPr>
          <a:xfrm>
            <a:off x="381001" y="6107669"/>
            <a:ext cx="1813702" cy="3481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44083"/>
            <a:r>
              <a:rPr lang="en-US" sz="1662" dirty="0" smtClean="0">
                <a:solidFill>
                  <a:srgbClr val="8064A2">
                    <a:lumMod val="75000"/>
                  </a:srgbClr>
                </a:solidFill>
              </a:rPr>
              <a:t>www.cancer.org.br</a:t>
            </a:r>
            <a:endParaRPr lang="pt-BR" sz="1662" dirty="0">
              <a:solidFill>
                <a:srgbClr val="8064A2">
                  <a:lumMod val="75000"/>
                </a:srgbClr>
              </a:solidFill>
            </a:endParaRPr>
          </a:p>
        </p:txBody>
      </p:sp>
      <p:sp>
        <p:nvSpPr>
          <p:cNvPr id="8" name="TextBox 7"/>
          <p:cNvSpPr txBox="1"/>
          <p:nvPr userDrawn="1"/>
        </p:nvSpPr>
        <p:spPr>
          <a:xfrm>
            <a:off x="457202" y="6452511"/>
            <a:ext cx="910827" cy="262829"/>
          </a:xfrm>
          <a:prstGeom prst="rect">
            <a:avLst/>
          </a:prstGeom>
          <a:solidFill>
            <a:srgbClr val="7030A0"/>
          </a:solidFill>
        </p:spPr>
        <p:txBody>
          <a:bodyPr wrap="none" rtlCol="0">
            <a:spAutoFit/>
          </a:bodyPr>
          <a:lstStyle/>
          <a:p>
            <a:pPr defTabSz="844083"/>
            <a:r>
              <a:rPr lang="en-US" sz="1108" b="1" dirty="0" smtClean="0">
                <a:solidFill>
                  <a:prstClr val="white"/>
                </a:solidFill>
              </a:rPr>
              <a:t>DOE AGORA</a:t>
            </a:r>
            <a:endParaRPr lang="pt-BR" sz="1108" b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19214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8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Relationship Id="rId14" Type="http://schemas.openxmlformats.org/officeDocument/2006/relationships/image" Target="../media/image1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987068-6F7C-5A4A-B7DD-7C14DDBDE218}" type="datetimeFigureOut">
              <a:rPr lang="en-US" smtClean="0"/>
              <a:pPr/>
              <a:t>8/27/2015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1E2024-EA33-E44D-8B27-4AB0A3250173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61" r:id="rId4"/>
    <p:sldLayoutId id="2147483662" r:id="rId5"/>
    <p:sldLayoutId id="2147483663" r:id="rId6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6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44083"/>
            <a:fld id="{4334E3D8-A5C8-4136-B382-9DF1C53ECDF8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 defTabSz="844083"/>
              <a:t>27/08/2015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68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44083"/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6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44083"/>
            <a:fld id="{2A0EE176-3CEF-4CDF-80C4-2E391252CF55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 defTabSz="844083"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214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886627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77" r:id="rId12"/>
  </p:sldLayoutIdLst>
  <p:timing>
    <p:tnLst>
      <p:par>
        <p:cTn id="1" dur="indefinite" restart="never" nodeType="tmRoot"/>
      </p:par>
    </p:tnLst>
  </p:timing>
  <p:txStyles>
    <p:titleStyle>
      <a:lvl1pPr algn="ctr" defTabSz="844083" rtl="0" eaLnBrk="1" latinLnBrk="0" hangingPunct="1">
        <a:spcBef>
          <a:spcPct val="0"/>
        </a:spcBef>
        <a:buNone/>
        <a:defRPr sz="406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16531" indent="-316531" algn="l" defTabSz="844083" rtl="0" eaLnBrk="1" latinLnBrk="0" hangingPunct="1">
        <a:spcBef>
          <a:spcPct val="20000"/>
        </a:spcBef>
        <a:buFont typeface="Arial" pitchFamily="34" charset="0"/>
        <a:buChar char="•"/>
        <a:defRPr sz="2954" kern="1200">
          <a:solidFill>
            <a:schemeClr val="tx1"/>
          </a:solidFill>
          <a:latin typeface="+mn-lt"/>
          <a:ea typeface="+mn-ea"/>
          <a:cs typeface="+mn-cs"/>
        </a:defRPr>
      </a:lvl1pPr>
      <a:lvl2pPr marL="685817" indent="-263776" algn="l" defTabSz="844083" rtl="0" eaLnBrk="1" latinLnBrk="0" hangingPunct="1">
        <a:spcBef>
          <a:spcPct val="20000"/>
        </a:spcBef>
        <a:buFont typeface="Arial" pitchFamily="34" charset="0"/>
        <a:buChar char="–"/>
        <a:defRPr sz="2585" kern="1200">
          <a:solidFill>
            <a:schemeClr val="tx1"/>
          </a:solidFill>
          <a:latin typeface="+mn-lt"/>
          <a:ea typeface="+mn-ea"/>
          <a:cs typeface="+mn-cs"/>
        </a:defRPr>
      </a:lvl2pPr>
      <a:lvl3pPr marL="1055103" indent="-211021" algn="l" defTabSz="844083" rtl="0" eaLnBrk="1" latinLnBrk="0" hangingPunct="1">
        <a:spcBef>
          <a:spcPct val="20000"/>
        </a:spcBef>
        <a:buFont typeface="Arial" pitchFamily="34" charset="0"/>
        <a:buChar char="•"/>
        <a:defRPr sz="2215" kern="1200">
          <a:solidFill>
            <a:schemeClr val="tx1"/>
          </a:solidFill>
          <a:latin typeface="+mn-lt"/>
          <a:ea typeface="+mn-ea"/>
          <a:cs typeface="+mn-cs"/>
        </a:defRPr>
      </a:lvl3pPr>
      <a:lvl4pPr marL="1477145" indent="-211021" algn="l" defTabSz="844083" rtl="0" eaLnBrk="1" latinLnBrk="0" hangingPunct="1">
        <a:spcBef>
          <a:spcPct val="20000"/>
        </a:spcBef>
        <a:buFont typeface="Arial" pitchFamily="34" charset="0"/>
        <a:buChar char="–"/>
        <a:defRPr sz="1846" kern="1200">
          <a:solidFill>
            <a:schemeClr val="tx1"/>
          </a:solidFill>
          <a:latin typeface="+mn-lt"/>
          <a:ea typeface="+mn-ea"/>
          <a:cs typeface="+mn-cs"/>
        </a:defRPr>
      </a:lvl4pPr>
      <a:lvl5pPr marL="1899186" indent="-211021" algn="l" defTabSz="844083" rtl="0" eaLnBrk="1" latinLnBrk="0" hangingPunct="1">
        <a:spcBef>
          <a:spcPct val="20000"/>
        </a:spcBef>
        <a:buFont typeface="Arial" pitchFamily="34" charset="0"/>
        <a:buChar char="»"/>
        <a:defRPr sz="1846" kern="1200">
          <a:solidFill>
            <a:schemeClr val="tx1"/>
          </a:solidFill>
          <a:latin typeface="+mn-lt"/>
          <a:ea typeface="+mn-ea"/>
          <a:cs typeface="+mn-cs"/>
        </a:defRPr>
      </a:lvl5pPr>
      <a:lvl6pPr marL="2321227" indent="-211021" algn="l" defTabSz="844083" rtl="0" eaLnBrk="1" latinLnBrk="0" hangingPunct="1">
        <a:spcBef>
          <a:spcPct val="20000"/>
        </a:spcBef>
        <a:buFont typeface="Arial" pitchFamily="34" charset="0"/>
        <a:buChar char="•"/>
        <a:defRPr sz="1846" kern="1200">
          <a:solidFill>
            <a:schemeClr val="tx1"/>
          </a:solidFill>
          <a:latin typeface="+mn-lt"/>
          <a:ea typeface="+mn-ea"/>
          <a:cs typeface="+mn-cs"/>
        </a:defRPr>
      </a:lvl6pPr>
      <a:lvl7pPr marL="2743269" indent="-211021" algn="l" defTabSz="844083" rtl="0" eaLnBrk="1" latinLnBrk="0" hangingPunct="1">
        <a:spcBef>
          <a:spcPct val="20000"/>
        </a:spcBef>
        <a:buFont typeface="Arial" pitchFamily="34" charset="0"/>
        <a:buChar char="•"/>
        <a:defRPr sz="1846" kern="1200">
          <a:solidFill>
            <a:schemeClr val="tx1"/>
          </a:solidFill>
          <a:latin typeface="+mn-lt"/>
          <a:ea typeface="+mn-ea"/>
          <a:cs typeface="+mn-cs"/>
        </a:defRPr>
      </a:lvl7pPr>
      <a:lvl8pPr marL="3165310" indent="-211021" algn="l" defTabSz="844083" rtl="0" eaLnBrk="1" latinLnBrk="0" hangingPunct="1">
        <a:spcBef>
          <a:spcPct val="20000"/>
        </a:spcBef>
        <a:buFont typeface="Arial" pitchFamily="34" charset="0"/>
        <a:buChar char="•"/>
        <a:defRPr sz="1846" kern="1200">
          <a:solidFill>
            <a:schemeClr val="tx1"/>
          </a:solidFill>
          <a:latin typeface="+mn-lt"/>
          <a:ea typeface="+mn-ea"/>
          <a:cs typeface="+mn-cs"/>
        </a:defRPr>
      </a:lvl8pPr>
      <a:lvl9pPr marL="3587351" indent="-211021" algn="l" defTabSz="844083" rtl="0" eaLnBrk="1" latinLnBrk="0" hangingPunct="1">
        <a:spcBef>
          <a:spcPct val="20000"/>
        </a:spcBef>
        <a:buFont typeface="Arial" pitchFamily="34" charset="0"/>
        <a:buChar char="•"/>
        <a:defRPr sz="184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1pPr>
      <a:lvl2pPr marL="422041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2pPr>
      <a:lvl3pPr marL="844083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3pPr>
      <a:lvl4pPr marL="1266124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4pPr>
      <a:lvl5pPr marL="1688165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5pPr>
      <a:lvl6pPr marL="2110207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6pPr>
      <a:lvl7pPr marL="2532248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7pPr>
      <a:lvl8pPr marL="2954289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8pPr>
      <a:lvl9pPr marL="3376331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12" Type="http://schemas.openxmlformats.org/officeDocument/2006/relationships/image" Target="../media/image3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10" Type="http://schemas.openxmlformats.org/officeDocument/2006/relationships/image" Target="../media/image47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10" Type="http://schemas.openxmlformats.org/officeDocument/2006/relationships/image" Target="../media/image47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10" Type="http://schemas.openxmlformats.org/officeDocument/2006/relationships/image" Target="../media/image47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hyperlink" Target="http://200.219.4.142/" TargetMode="Externa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4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slide" Target="slide21.xml"/><Relationship Id="rId3" Type="http://schemas.openxmlformats.org/officeDocument/2006/relationships/slide" Target="slide17.xml"/><Relationship Id="rId7" Type="http://schemas.openxmlformats.org/officeDocument/2006/relationships/slide" Target="slide15.xml"/><Relationship Id="rId2" Type="http://schemas.openxmlformats.org/officeDocument/2006/relationships/slide" Target="slide30.xml"/><Relationship Id="rId1" Type="http://schemas.openxmlformats.org/officeDocument/2006/relationships/slideLayout" Target="../slideLayouts/slideLayout9.xml"/><Relationship Id="rId6" Type="http://schemas.openxmlformats.org/officeDocument/2006/relationships/slide" Target="slide27.xml"/><Relationship Id="rId5" Type="http://schemas.openxmlformats.org/officeDocument/2006/relationships/slide" Target="slide25.xml"/><Relationship Id="rId10" Type="http://schemas.openxmlformats.org/officeDocument/2006/relationships/slide" Target="slide13.xml"/><Relationship Id="rId4" Type="http://schemas.openxmlformats.org/officeDocument/2006/relationships/slide" Target="slide16.xml"/><Relationship Id="rId9" Type="http://schemas.openxmlformats.org/officeDocument/2006/relationships/slide" Target="slide26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slide" Target="slide25.xml"/><Relationship Id="rId13" Type="http://schemas.openxmlformats.org/officeDocument/2006/relationships/slide" Target="slide13.xml"/><Relationship Id="rId3" Type="http://schemas.openxmlformats.org/officeDocument/2006/relationships/slide" Target="slide32.xml"/><Relationship Id="rId7" Type="http://schemas.openxmlformats.org/officeDocument/2006/relationships/slide" Target="slide16.xml"/><Relationship Id="rId12" Type="http://schemas.openxmlformats.org/officeDocument/2006/relationships/slide" Target="slide26.xml"/><Relationship Id="rId2" Type="http://schemas.openxmlformats.org/officeDocument/2006/relationships/slide" Target="slide31.xml"/><Relationship Id="rId1" Type="http://schemas.openxmlformats.org/officeDocument/2006/relationships/slideLayout" Target="../slideLayouts/slideLayout9.xml"/><Relationship Id="rId6" Type="http://schemas.openxmlformats.org/officeDocument/2006/relationships/slide" Target="slide30.xml"/><Relationship Id="rId11" Type="http://schemas.openxmlformats.org/officeDocument/2006/relationships/slide" Target="slide21.xml"/><Relationship Id="rId5" Type="http://schemas.openxmlformats.org/officeDocument/2006/relationships/slide" Target="slide17.xml"/><Relationship Id="rId10" Type="http://schemas.openxmlformats.org/officeDocument/2006/relationships/slide" Target="slide15.xml"/><Relationship Id="rId4" Type="http://schemas.openxmlformats.org/officeDocument/2006/relationships/slide" Target="slide33.xml"/><Relationship Id="rId9" Type="http://schemas.openxmlformats.org/officeDocument/2006/relationships/slide" Target="slide27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slide" Target="slide21.xml"/><Relationship Id="rId3" Type="http://schemas.openxmlformats.org/officeDocument/2006/relationships/slide" Target="slide30.xml"/><Relationship Id="rId7" Type="http://schemas.openxmlformats.org/officeDocument/2006/relationships/slide" Target="slide15.xml"/><Relationship Id="rId2" Type="http://schemas.openxmlformats.org/officeDocument/2006/relationships/slide" Target="slide17.xml"/><Relationship Id="rId1" Type="http://schemas.openxmlformats.org/officeDocument/2006/relationships/slideLayout" Target="../slideLayouts/slideLayout9.xml"/><Relationship Id="rId6" Type="http://schemas.openxmlformats.org/officeDocument/2006/relationships/slide" Target="slide27.xml"/><Relationship Id="rId11" Type="http://schemas.openxmlformats.org/officeDocument/2006/relationships/image" Target="../media/image58.emf"/><Relationship Id="rId5" Type="http://schemas.openxmlformats.org/officeDocument/2006/relationships/slide" Target="slide25.xml"/><Relationship Id="rId10" Type="http://schemas.openxmlformats.org/officeDocument/2006/relationships/slide" Target="slide13.xml"/><Relationship Id="rId4" Type="http://schemas.openxmlformats.org/officeDocument/2006/relationships/slide" Target="slide16.xml"/><Relationship Id="rId9" Type="http://schemas.openxmlformats.org/officeDocument/2006/relationships/slide" Target="slide26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slide" Target="slide21.xml"/><Relationship Id="rId3" Type="http://schemas.openxmlformats.org/officeDocument/2006/relationships/slide" Target="slide30.xml"/><Relationship Id="rId7" Type="http://schemas.openxmlformats.org/officeDocument/2006/relationships/slide" Target="slide15.xml"/><Relationship Id="rId2" Type="http://schemas.openxmlformats.org/officeDocument/2006/relationships/slide" Target="slide17.xml"/><Relationship Id="rId1" Type="http://schemas.openxmlformats.org/officeDocument/2006/relationships/slideLayout" Target="../slideLayouts/slideLayout9.xml"/><Relationship Id="rId6" Type="http://schemas.openxmlformats.org/officeDocument/2006/relationships/slide" Target="slide27.xml"/><Relationship Id="rId11" Type="http://schemas.openxmlformats.org/officeDocument/2006/relationships/image" Target="../media/image63.png"/><Relationship Id="rId5" Type="http://schemas.openxmlformats.org/officeDocument/2006/relationships/slide" Target="slide25.xml"/><Relationship Id="rId10" Type="http://schemas.openxmlformats.org/officeDocument/2006/relationships/slide" Target="slide13.xml"/><Relationship Id="rId4" Type="http://schemas.openxmlformats.org/officeDocument/2006/relationships/slide" Target="slide16.xml"/><Relationship Id="rId9" Type="http://schemas.openxmlformats.org/officeDocument/2006/relationships/slide" Target="slide2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slide" Target="slide21.xml"/><Relationship Id="rId3" Type="http://schemas.openxmlformats.org/officeDocument/2006/relationships/slide" Target="slide30.xml"/><Relationship Id="rId7" Type="http://schemas.openxmlformats.org/officeDocument/2006/relationships/slide" Target="slide15.xml"/><Relationship Id="rId2" Type="http://schemas.openxmlformats.org/officeDocument/2006/relationships/slide" Target="slide17.xml"/><Relationship Id="rId1" Type="http://schemas.openxmlformats.org/officeDocument/2006/relationships/slideLayout" Target="../slideLayouts/slideLayout9.xml"/><Relationship Id="rId6" Type="http://schemas.openxmlformats.org/officeDocument/2006/relationships/slide" Target="slide27.xml"/><Relationship Id="rId11" Type="http://schemas.openxmlformats.org/officeDocument/2006/relationships/image" Target="../media/image64.png"/><Relationship Id="rId5" Type="http://schemas.openxmlformats.org/officeDocument/2006/relationships/slide" Target="slide25.xml"/><Relationship Id="rId10" Type="http://schemas.openxmlformats.org/officeDocument/2006/relationships/slide" Target="slide13.xml"/><Relationship Id="rId4" Type="http://schemas.openxmlformats.org/officeDocument/2006/relationships/slide" Target="slide16.xml"/><Relationship Id="rId9" Type="http://schemas.openxmlformats.org/officeDocument/2006/relationships/slide" Target="slide26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slide" Target="slide25.xml"/><Relationship Id="rId13" Type="http://schemas.openxmlformats.org/officeDocument/2006/relationships/slide" Target="slide13.xml"/><Relationship Id="rId3" Type="http://schemas.openxmlformats.org/officeDocument/2006/relationships/slide" Target="slide37.xml"/><Relationship Id="rId7" Type="http://schemas.openxmlformats.org/officeDocument/2006/relationships/slide" Target="slide16.xml"/><Relationship Id="rId12" Type="http://schemas.openxmlformats.org/officeDocument/2006/relationships/slide" Target="slide26.xml"/><Relationship Id="rId2" Type="http://schemas.openxmlformats.org/officeDocument/2006/relationships/slide" Target="slide36.xml"/><Relationship Id="rId1" Type="http://schemas.openxmlformats.org/officeDocument/2006/relationships/slideLayout" Target="../slideLayouts/slideLayout9.xml"/><Relationship Id="rId6" Type="http://schemas.openxmlformats.org/officeDocument/2006/relationships/slide" Target="slide30.xml"/><Relationship Id="rId11" Type="http://schemas.openxmlformats.org/officeDocument/2006/relationships/slide" Target="slide21.xml"/><Relationship Id="rId5" Type="http://schemas.openxmlformats.org/officeDocument/2006/relationships/slide" Target="slide17.xml"/><Relationship Id="rId10" Type="http://schemas.openxmlformats.org/officeDocument/2006/relationships/slide" Target="slide15.xml"/><Relationship Id="rId4" Type="http://schemas.openxmlformats.org/officeDocument/2006/relationships/slide" Target="slide38.xml"/><Relationship Id="rId9" Type="http://schemas.openxmlformats.org/officeDocument/2006/relationships/slide" Target="slide2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6.emf"/><Relationship Id="rId4" Type="http://schemas.openxmlformats.org/officeDocument/2006/relationships/image" Target="../media/image25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0"/>
          <p:cNvSpPr txBox="1">
            <a:spLocks/>
          </p:cNvSpPr>
          <p:nvPr/>
        </p:nvSpPr>
        <p:spPr>
          <a:xfrm>
            <a:off x="228600" y="2905924"/>
            <a:ext cx="7772400" cy="752475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PLANO DE ATENÇÃO ONCOLÓGICA</a:t>
            </a:r>
          </a:p>
          <a:p>
            <a:pPr algn="l"/>
            <a:r>
              <a:rPr lang="pt-BR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Ferramenta para a regionalização</a:t>
            </a:r>
            <a:endParaRPr lang="pt-BR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6844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0096"/>
            <a:ext cx="7772400" cy="576262"/>
          </a:xfrm>
        </p:spPr>
        <p:txBody>
          <a:bodyPr>
            <a:normAutofit fontScale="90000"/>
          </a:bodyPr>
          <a:lstStyle/>
          <a:p>
            <a:r>
              <a:rPr lang="pt-BR" dirty="0" smtClean="0"/>
              <a:t>Normatização: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251520" y="1580104"/>
            <a:ext cx="8640960" cy="2037303"/>
          </a:xfrm>
        </p:spPr>
        <p:txBody>
          <a:bodyPr/>
          <a:lstStyle/>
          <a:p>
            <a:r>
              <a:rPr lang="pt-BR" sz="2400" b="1" dirty="0" smtClean="0"/>
              <a:t>Lei 12.732/2012:</a:t>
            </a:r>
          </a:p>
          <a:p>
            <a:r>
              <a:rPr lang="pt-BR" dirty="0"/>
              <a:t>Dispõe sobre o primeiro tratamento de paciente com neoplasia maligna comprovada e estabelece prazo para seu </a:t>
            </a:r>
            <a:r>
              <a:rPr lang="pt-BR" dirty="0" smtClean="0"/>
              <a:t>início. </a:t>
            </a:r>
          </a:p>
          <a:p>
            <a:r>
              <a:rPr lang="pt-BR" dirty="0" smtClean="0"/>
              <a:t>O </a:t>
            </a:r>
            <a:r>
              <a:rPr lang="pt-BR" dirty="0"/>
              <a:t>paciente com neoplasia maligna tem direito de se submeter ao primeiro tratamento no </a:t>
            </a:r>
            <a:r>
              <a:rPr lang="pt-BR" dirty="0" smtClean="0"/>
              <a:t>(</a:t>
            </a:r>
            <a:r>
              <a:rPr lang="pt-BR" dirty="0"/>
              <a:t>SUS), no prazo de até 60 (sessenta) dias contados a partir do dia em que for firmado o diagnóstico em laudo patológico ou em prazo menor, conforme a necessidade </a:t>
            </a:r>
            <a:r>
              <a:rPr lang="pt-BR" dirty="0" smtClean="0"/>
              <a:t>terapêutica.</a:t>
            </a:r>
          </a:p>
          <a:p>
            <a:endParaRPr lang="pt-BR" dirty="0" smtClean="0"/>
          </a:p>
          <a:p>
            <a:endParaRPr lang="pt-BR" dirty="0" smtClean="0"/>
          </a:p>
          <a:p>
            <a:endParaRPr lang="pt-BR" dirty="0"/>
          </a:p>
        </p:txBody>
      </p:sp>
      <p:sp>
        <p:nvSpPr>
          <p:cNvPr id="4" name="Retângulo 3"/>
          <p:cNvSpPr/>
          <p:nvPr/>
        </p:nvSpPr>
        <p:spPr>
          <a:xfrm>
            <a:off x="251520" y="4162623"/>
            <a:ext cx="8640960" cy="200054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pt-BR" sz="2400" b="1" dirty="0" smtClean="0"/>
              <a:t>Portaria 140/2014:</a:t>
            </a:r>
            <a:endParaRPr lang="pt-BR" sz="2400" b="1" dirty="0"/>
          </a:p>
          <a:p>
            <a:pPr algn="just"/>
            <a:r>
              <a:rPr lang="pt-BR" sz="2000" dirty="0" smtClean="0"/>
              <a:t>Redefine </a:t>
            </a:r>
            <a:r>
              <a:rPr lang="pt-BR" sz="2000" dirty="0"/>
              <a:t>os critérios e parâmetros para organização, planejamento, monitoramento, controle e avaliação dos estabelecimentos de saúde habilitados na atenção especializada em oncologia e define as condições estruturais, de funcionamento e de recursos humanos para a habilitação destes estabelecimentos no âmbito </a:t>
            </a:r>
            <a:r>
              <a:rPr lang="pt-BR" sz="2000" dirty="0" smtClean="0"/>
              <a:t>do SUS.</a:t>
            </a:r>
            <a:endParaRPr lang="pt-BR" sz="2000" dirty="0"/>
          </a:p>
        </p:txBody>
      </p:sp>
    </p:spTree>
    <p:extLst>
      <p:ext uri="{BB962C8B-B14F-4D97-AF65-F5344CB8AC3E}">
        <p14:creationId xmlns:p14="http://schemas.microsoft.com/office/powerpoint/2010/main" val="932788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5069" y="1114949"/>
            <a:ext cx="7333862" cy="5743051"/>
          </a:xfrm>
          <a:prstGeom prst="rect">
            <a:avLst/>
          </a:prstGeom>
        </p:spPr>
      </p:pic>
      <p:sp>
        <p:nvSpPr>
          <p:cNvPr id="5" name="Título 1"/>
          <p:cNvSpPr>
            <a:spLocks noGrp="1"/>
          </p:cNvSpPr>
          <p:nvPr>
            <p:ph type="title"/>
          </p:nvPr>
        </p:nvSpPr>
        <p:spPr>
          <a:xfrm>
            <a:off x="457200" y="20096"/>
            <a:ext cx="7772400" cy="576262"/>
          </a:xfrm>
        </p:spPr>
        <p:txBody>
          <a:bodyPr>
            <a:normAutofit fontScale="90000"/>
          </a:bodyPr>
          <a:lstStyle/>
          <a:p>
            <a:r>
              <a:rPr lang="pt-BR" dirty="0" smtClean="0"/>
              <a:t>Normatização: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865766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09074" y="1251287"/>
            <a:ext cx="8686800" cy="4700336"/>
          </a:xfrm>
        </p:spPr>
        <p:txBody>
          <a:bodyPr>
            <a:noAutofit/>
          </a:bodyPr>
          <a:lstStyle/>
          <a:p>
            <a:r>
              <a:rPr lang="pt-BR" sz="2400" dirty="0" smtClean="0"/>
              <a:t>Objetiva melhoria de processos na prevenção e no tratamento de câncer. </a:t>
            </a:r>
          </a:p>
          <a:p>
            <a:endParaRPr lang="pt-BR" sz="1400" dirty="0" smtClean="0"/>
          </a:p>
          <a:p>
            <a:r>
              <a:rPr lang="pt-BR" sz="2400" dirty="0" smtClean="0"/>
              <a:t>São ações</a:t>
            </a:r>
            <a:r>
              <a:rPr lang="pt-BR" sz="2400" dirty="0"/>
              <a:t>, programas e projetos necessários à implantação da Política Nacional de Atenção </a:t>
            </a:r>
            <a:r>
              <a:rPr lang="pt-BR" sz="2400" dirty="0" smtClean="0"/>
              <a:t>Oncológica</a:t>
            </a:r>
          </a:p>
          <a:p>
            <a:endParaRPr lang="pt-BR" sz="1400" dirty="0" smtClean="0"/>
          </a:p>
          <a:p>
            <a:r>
              <a:rPr lang="pt-BR" sz="2400" dirty="0" smtClean="0"/>
              <a:t>Envolvem aspectos </a:t>
            </a:r>
            <a:r>
              <a:rPr lang="pt-BR" sz="2400" dirty="0"/>
              <a:t>da educação, promoção à saúde, prevenção, diagnóstico, tratamento, reabilitação, cuidados paliativos, sistemas de informação e regulação </a:t>
            </a:r>
            <a:r>
              <a:rPr lang="pt-BR" sz="2400" dirty="0" smtClean="0"/>
              <a:t>assistencial em oncologia.</a:t>
            </a:r>
          </a:p>
          <a:p>
            <a:endParaRPr lang="pt-BR" sz="1400" dirty="0" smtClean="0"/>
          </a:p>
          <a:p>
            <a:r>
              <a:rPr lang="pt-BR" sz="2400" dirty="0" smtClean="0"/>
              <a:t>Elaborado </a:t>
            </a:r>
            <a:r>
              <a:rPr lang="pt-BR" sz="2400" dirty="0"/>
              <a:t>em parceria com as secretarias de Saúde dos </a:t>
            </a:r>
            <a:r>
              <a:rPr lang="pt-BR" sz="2400" dirty="0" smtClean="0"/>
              <a:t>Estados </a:t>
            </a:r>
            <a:r>
              <a:rPr lang="pt-BR" sz="2400" dirty="0"/>
              <a:t>e </a:t>
            </a:r>
            <a:r>
              <a:rPr lang="pt-BR" sz="2400" dirty="0" smtClean="0"/>
              <a:t>Municípios </a:t>
            </a:r>
            <a:r>
              <a:rPr lang="pt-BR" sz="2400" dirty="0"/>
              <a:t>envolvidos</a:t>
            </a:r>
            <a:r>
              <a:rPr lang="pt-BR" sz="2400" dirty="0" smtClean="0"/>
              <a:t>.</a:t>
            </a:r>
            <a:endParaRPr lang="pt-BR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7772400" cy="576262"/>
          </a:xfrm>
        </p:spPr>
        <p:txBody>
          <a:bodyPr>
            <a:noAutofit/>
          </a:bodyPr>
          <a:lstStyle/>
          <a:p>
            <a:pPr algn="l"/>
            <a:r>
              <a:rPr lang="pt-BR" sz="3200" b="1" cap="small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Plano de Atenção Oncológica</a:t>
            </a:r>
            <a:endParaRPr lang="pt-BR" sz="3200" b="1" cap="small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apa.jpg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342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b="1" dirty="0" smtClean="0"/>
              <a:t>Metodologia</a:t>
            </a:r>
            <a:endParaRPr lang="pt-BR" b="1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just">
              <a:buNone/>
            </a:pPr>
            <a:r>
              <a:rPr lang="pt-BR" dirty="0" smtClean="0"/>
              <a:t>Algumas perguntas para nortear a elaboração do Plano de Atenção Oncológica:</a:t>
            </a:r>
          </a:p>
          <a:p>
            <a:pPr marL="0" indent="0" algn="just">
              <a:buNone/>
            </a:pPr>
            <a:endParaRPr lang="pt-BR" dirty="0"/>
          </a:p>
          <a:p>
            <a:pPr marL="514350" lvl="0" indent="-514350" algn="just">
              <a:buFont typeface="+mj-lt"/>
              <a:buAutoNum type="arabicPeriod"/>
            </a:pPr>
            <a:r>
              <a:rPr lang="pt-BR" dirty="0"/>
              <a:t>Qual deve ser o formato final do Plano de Atenção Oncológica? Como o documento final do Plano deve ser </a:t>
            </a:r>
            <a:r>
              <a:rPr lang="pt-BR" dirty="0" smtClean="0"/>
              <a:t>estruturado?</a:t>
            </a:r>
          </a:p>
          <a:p>
            <a:pPr marL="514350" lvl="0" indent="-514350" algn="just">
              <a:buFont typeface="+mj-lt"/>
              <a:buAutoNum type="arabicPeriod"/>
            </a:pPr>
            <a:endParaRPr lang="pt-BR" dirty="0" smtClean="0"/>
          </a:p>
          <a:p>
            <a:pPr marL="514350" lvl="0" indent="-514350" algn="just">
              <a:buFont typeface="+mj-lt"/>
              <a:buAutoNum type="arabicPeriod"/>
            </a:pPr>
            <a:r>
              <a:rPr lang="pt-BR" dirty="0" smtClean="0"/>
              <a:t>Quais </a:t>
            </a:r>
            <a:r>
              <a:rPr lang="pt-BR" dirty="0"/>
              <a:t>serão os ‘recortes’ de análise (diagnóstico da situação atual e recomendação de melhorias</a:t>
            </a:r>
            <a:r>
              <a:rPr lang="pt-BR" dirty="0" smtClean="0"/>
              <a:t>)?</a:t>
            </a:r>
          </a:p>
          <a:p>
            <a:pPr marL="514350" lvl="0" indent="-514350" algn="just">
              <a:buFont typeface="+mj-lt"/>
              <a:buAutoNum type="arabicPeriod"/>
            </a:pPr>
            <a:endParaRPr lang="pt-BR" dirty="0" smtClean="0"/>
          </a:p>
          <a:p>
            <a:pPr marL="514350" lvl="0" indent="-514350" algn="just">
              <a:buFont typeface="+mj-lt"/>
              <a:buAutoNum type="arabicPeriod"/>
            </a:pPr>
            <a:r>
              <a:rPr lang="pt-BR" dirty="0" smtClean="0"/>
              <a:t>Até </a:t>
            </a:r>
            <a:r>
              <a:rPr lang="pt-BR" dirty="0"/>
              <a:t>que nível de detalhamento devem ir as recomendações constantes no Plano final? </a:t>
            </a:r>
          </a:p>
          <a:p>
            <a:pPr algn="just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160304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63" r="33431"/>
          <a:stretch/>
        </p:blipFill>
        <p:spPr bwMode="auto">
          <a:xfrm>
            <a:off x="6477000" y="2045235"/>
            <a:ext cx="2404325" cy="231249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80" t="8854" r="29722" b="34889"/>
          <a:stretch/>
        </p:blipFill>
        <p:spPr bwMode="auto">
          <a:xfrm>
            <a:off x="6565504" y="2604584"/>
            <a:ext cx="2426096" cy="236274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2400" b="1" dirty="0" smtClean="0"/>
              <a:t>Busca internacional de Planos de Atenção Oncológica</a:t>
            </a:r>
            <a:endParaRPr lang="pt-BR" sz="2400" b="1" dirty="0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19" r="30381"/>
          <a:stretch/>
        </p:blipFill>
        <p:spPr bwMode="auto">
          <a:xfrm>
            <a:off x="3657600" y="2071460"/>
            <a:ext cx="2411787" cy="2363295"/>
          </a:xfrm>
          <a:prstGeom prst="rect">
            <a:avLst/>
          </a:prstGeom>
          <a:noFill/>
          <a:ln w="9525">
            <a:solidFill>
              <a:schemeClr val="tx1">
                <a:lumMod val="65000"/>
                <a:lumOff val="3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1" t="1215" r="21718" b="2431"/>
          <a:stretch/>
        </p:blipFill>
        <p:spPr bwMode="auto">
          <a:xfrm>
            <a:off x="6739675" y="3138531"/>
            <a:ext cx="2404325" cy="2667000"/>
          </a:xfrm>
          <a:prstGeom prst="rect">
            <a:avLst/>
          </a:prstGeom>
          <a:noFill/>
          <a:ln w="9525">
            <a:solidFill>
              <a:schemeClr val="tx1">
                <a:lumMod val="65000"/>
                <a:lumOff val="3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23" t="4365" r="30726" b="50900"/>
          <a:stretch/>
        </p:blipFill>
        <p:spPr bwMode="auto">
          <a:xfrm>
            <a:off x="0" y="2072288"/>
            <a:ext cx="3324570" cy="289504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69" t="4514" r="23060" b="26438"/>
          <a:stretch/>
        </p:blipFill>
        <p:spPr bwMode="auto">
          <a:xfrm>
            <a:off x="124170" y="2681331"/>
            <a:ext cx="3324570" cy="287186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62" r="14860" b="6930"/>
          <a:stretch/>
        </p:blipFill>
        <p:spPr bwMode="auto">
          <a:xfrm>
            <a:off x="276570" y="3443331"/>
            <a:ext cx="3324570" cy="25402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67" t="6424" r="22181"/>
          <a:stretch/>
        </p:blipFill>
        <p:spPr bwMode="auto">
          <a:xfrm>
            <a:off x="3733800" y="2681331"/>
            <a:ext cx="2419753" cy="2312495"/>
          </a:xfrm>
          <a:prstGeom prst="rect">
            <a:avLst/>
          </a:prstGeom>
          <a:noFill/>
          <a:ln w="9525">
            <a:solidFill>
              <a:schemeClr val="tx1">
                <a:lumMod val="65000"/>
                <a:lumOff val="3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93" t="1388" r="20840"/>
          <a:stretch/>
        </p:blipFill>
        <p:spPr bwMode="auto">
          <a:xfrm>
            <a:off x="3907241" y="3214731"/>
            <a:ext cx="2398712" cy="2274572"/>
          </a:xfrm>
          <a:prstGeom prst="rect">
            <a:avLst/>
          </a:prstGeom>
          <a:noFill/>
          <a:ln w="9525">
            <a:solidFill>
              <a:schemeClr val="tx1">
                <a:lumMod val="65000"/>
                <a:lumOff val="3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69" r="20937"/>
          <a:stretch/>
        </p:blipFill>
        <p:spPr bwMode="auto">
          <a:xfrm>
            <a:off x="4038600" y="3670008"/>
            <a:ext cx="2419753" cy="2287923"/>
          </a:xfrm>
          <a:prstGeom prst="rect">
            <a:avLst/>
          </a:prstGeom>
          <a:noFill/>
          <a:ln w="9525">
            <a:solidFill>
              <a:schemeClr val="tx1">
                <a:lumMod val="65000"/>
                <a:lumOff val="3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62" t="1563" r="20351"/>
          <a:stretch/>
        </p:blipFill>
        <p:spPr bwMode="auto">
          <a:xfrm>
            <a:off x="4288241" y="4117263"/>
            <a:ext cx="2398712" cy="23597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304800" y="1371600"/>
            <a:ext cx="28433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 smtClean="0"/>
              <a:t>Literatura sobre planos de atenção oncológica</a:t>
            </a:r>
            <a:endParaRPr lang="pt-BR" sz="1600" b="1" dirty="0"/>
          </a:p>
        </p:txBody>
      </p:sp>
      <p:sp>
        <p:nvSpPr>
          <p:cNvPr id="16" name="CaixaDeTexto 15"/>
          <p:cNvSpPr txBox="1"/>
          <p:nvPr/>
        </p:nvSpPr>
        <p:spPr>
          <a:xfrm>
            <a:off x="3328815" y="1371600"/>
            <a:ext cx="29771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 smtClean="0"/>
              <a:t>Planos de Controle do Câncer em Estados dos EUA e Canadá</a:t>
            </a:r>
            <a:endParaRPr lang="pt-BR" sz="1600" b="1" dirty="0"/>
          </a:p>
        </p:txBody>
      </p:sp>
      <p:sp>
        <p:nvSpPr>
          <p:cNvPr id="17" name="CaixaDeTexto 16"/>
          <p:cNvSpPr txBox="1"/>
          <p:nvPr/>
        </p:nvSpPr>
        <p:spPr>
          <a:xfrm>
            <a:off x="6434875" y="1371600"/>
            <a:ext cx="26329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 smtClean="0"/>
              <a:t>Planos de Controle do Câncer na Europa</a:t>
            </a:r>
            <a:endParaRPr lang="pt-BR" sz="1600" b="1" dirty="0"/>
          </a:p>
        </p:txBody>
      </p:sp>
    </p:spTree>
    <p:extLst>
      <p:ext uri="{BB962C8B-B14F-4D97-AF65-F5344CB8AC3E}">
        <p14:creationId xmlns:p14="http://schemas.microsoft.com/office/powerpoint/2010/main" val="2494094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9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1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3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70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7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95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15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6" grpId="0"/>
      <p:bldP spid="1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63" r="33431"/>
          <a:stretch/>
        </p:blipFill>
        <p:spPr bwMode="auto">
          <a:xfrm>
            <a:off x="880326" y="4678704"/>
            <a:ext cx="803968" cy="7732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80" t="8854" r="29722" b="34889"/>
          <a:stretch/>
        </p:blipFill>
        <p:spPr bwMode="auto">
          <a:xfrm>
            <a:off x="968828" y="4926602"/>
            <a:ext cx="811249" cy="79006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2400" b="1" dirty="0" smtClean="0"/>
              <a:t>Estrutura dos Planos de Atenção Oncológica</a:t>
            </a:r>
            <a:endParaRPr lang="pt-BR" sz="2400" b="1" dirty="0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19" r="30381"/>
          <a:stretch/>
        </p:blipFill>
        <p:spPr bwMode="auto">
          <a:xfrm rot="10800000" flipV="1">
            <a:off x="755141" y="2318948"/>
            <a:ext cx="959142" cy="939858"/>
          </a:xfrm>
          <a:prstGeom prst="rect">
            <a:avLst/>
          </a:prstGeom>
          <a:noFill/>
          <a:ln w="9525">
            <a:solidFill>
              <a:schemeClr val="tx1">
                <a:lumMod val="65000"/>
                <a:lumOff val="3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1" t="1215" r="21718" b="2431"/>
          <a:stretch/>
        </p:blipFill>
        <p:spPr bwMode="auto">
          <a:xfrm>
            <a:off x="1143000" y="5133463"/>
            <a:ext cx="803969" cy="891803"/>
          </a:xfrm>
          <a:prstGeom prst="rect">
            <a:avLst/>
          </a:prstGeom>
          <a:noFill/>
          <a:ln w="9525">
            <a:solidFill>
              <a:schemeClr val="tx1">
                <a:lumMod val="65000"/>
                <a:lumOff val="3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67" t="6424" r="22181"/>
          <a:stretch/>
        </p:blipFill>
        <p:spPr bwMode="auto">
          <a:xfrm rot="10800000" flipV="1">
            <a:off x="827622" y="2462787"/>
            <a:ext cx="962309" cy="919654"/>
          </a:xfrm>
          <a:prstGeom prst="rect">
            <a:avLst/>
          </a:prstGeom>
          <a:noFill/>
          <a:ln w="9525">
            <a:solidFill>
              <a:schemeClr val="tx1">
                <a:lumMod val="65000"/>
                <a:lumOff val="3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93" t="1388" r="20840"/>
          <a:stretch/>
        </p:blipFill>
        <p:spPr bwMode="auto">
          <a:xfrm rot="10800000" flipV="1">
            <a:off x="923502" y="2602758"/>
            <a:ext cx="953942" cy="904573"/>
          </a:xfrm>
          <a:prstGeom prst="rect">
            <a:avLst/>
          </a:prstGeom>
          <a:noFill/>
          <a:ln w="9525">
            <a:solidFill>
              <a:schemeClr val="tx1">
                <a:lumMod val="65000"/>
                <a:lumOff val="3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69" r="20937"/>
          <a:stretch/>
        </p:blipFill>
        <p:spPr bwMode="auto">
          <a:xfrm rot="10800000" flipV="1">
            <a:off x="1013817" y="2763294"/>
            <a:ext cx="962309" cy="909881"/>
          </a:xfrm>
          <a:prstGeom prst="rect">
            <a:avLst/>
          </a:prstGeom>
          <a:noFill/>
          <a:ln w="9525">
            <a:solidFill>
              <a:schemeClr val="tx1">
                <a:lumMod val="65000"/>
                <a:lumOff val="3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62" t="1563" r="20351"/>
          <a:stretch/>
        </p:blipFill>
        <p:spPr bwMode="auto">
          <a:xfrm rot="10800000" flipV="1">
            <a:off x="1105330" y="2955271"/>
            <a:ext cx="953942" cy="93844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6" name="CaixaDeTexto 15"/>
          <p:cNvSpPr txBox="1"/>
          <p:nvPr/>
        </p:nvSpPr>
        <p:spPr>
          <a:xfrm>
            <a:off x="304800" y="1600200"/>
            <a:ext cx="20001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b="1" dirty="0" smtClean="0"/>
              <a:t>Planos de Controle do Câncer em Estados dos EUA e Canadá</a:t>
            </a:r>
            <a:endParaRPr lang="pt-BR" sz="1200" b="1" dirty="0"/>
          </a:p>
        </p:txBody>
      </p:sp>
      <p:sp>
        <p:nvSpPr>
          <p:cNvPr id="17" name="CaixaDeTexto 16"/>
          <p:cNvSpPr txBox="1"/>
          <p:nvPr/>
        </p:nvSpPr>
        <p:spPr>
          <a:xfrm>
            <a:off x="544279" y="4114800"/>
            <a:ext cx="16655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algn="ctr">
              <a:defRPr sz="1200" b="1"/>
            </a:lvl1pPr>
          </a:lstStyle>
          <a:p>
            <a:r>
              <a:rPr lang="pt-BR" dirty="0"/>
              <a:t>Planos de Controle do Câncer na Europa</a:t>
            </a:r>
          </a:p>
        </p:txBody>
      </p:sp>
      <p:cxnSp>
        <p:nvCxnSpPr>
          <p:cNvPr id="7" name="Conector em curva 6"/>
          <p:cNvCxnSpPr>
            <a:stCxn id="1030" idx="3"/>
            <a:endCxn id="10" idx="1"/>
          </p:cNvCxnSpPr>
          <p:nvPr/>
        </p:nvCxnSpPr>
        <p:spPr>
          <a:xfrm flipV="1">
            <a:off x="1946969" y="4211072"/>
            <a:ext cx="720031" cy="1368293"/>
          </a:xfrm>
          <a:prstGeom prst="curvedConnector3">
            <a:avLst/>
          </a:prstGeom>
          <a:ln w="19050">
            <a:solidFill>
              <a:srgbClr val="7030A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ector em curva 20"/>
          <p:cNvCxnSpPr>
            <a:stCxn id="1033" idx="1"/>
            <a:endCxn id="10" idx="1"/>
          </p:cNvCxnSpPr>
          <p:nvPr/>
        </p:nvCxnSpPr>
        <p:spPr>
          <a:xfrm>
            <a:off x="2059272" y="3424492"/>
            <a:ext cx="607728" cy="786580"/>
          </a:xfrm>
          <a:prstGeom prst="curvedConnector3">
            <a:avLst/>
          </a:prstGeom>
          <a:ln w="19050">
            <a:solidFill>
              <a:srgbClr val="7030A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tângulo de cantos arredondados 9"/>
          <p:cNvSpPr/>
          <p:nvPr/>
        </p:nvSpPr>
        <p:spPr>
          <a:xfrm>
            <a:off x="2667000" y="3392943"/>
            <a:ext cx="2057400" cy="1636257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19050">
            <a:solidFill>
              <a:srgbClr val="7030A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rgbClr val="7030A0"/>
                </a:solidFill>
              </a:rPr>
              <a:t>Análise dos ‘recortes’ de estruturação predominantes nos documentos </a:t>
            </a:r>
            <a:r>
              <a:rPr lang="pt-BR" b="1" dirty="0" smtClean="0">
                <a:solidFill>
                  <a:srgbClr val="7030A0"/>
                </a:solidFill>
              </a:rPr>
              <a:t>analisados</a:t>
            </a:r>
            <a:endParaRPr lang="pt-BR" b="1" dirty="0">
              <a:solidFill>
                <a:srgbClr val="7030A0"/>
              </a:solidFill>
            </a:endParaRPr>
          </a:p>
        </p:txBody>
      </p:sp>
      <p:sp>
        <p:nvSpPr>
          <p:cNvPr id="30" name="Retângulo de cantos arredondados 29"/>
          <p:cNvSpPr/>
          <p:nvPr/>
        </p:nvSpPr>
        <p:spPr>
          <a:xfrm>
            <a:off x="5638800" y="2971800"/>
            <a:ext cx="3276600" cy="623982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19050">
            <a:solidFill>
              <a:srgbClr val="7030A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pt-BR" sz="2800" b="1" dirty="0" smtClean="0">
                <a:solidFill>
                  <a:srgbClr val="7030A0"/>
                </a:solidFill>
              </a:rPr>
              <a:t>Tipologia de Câncer</a:t>
            </a:r>
            <a:endParaRPr lang="pt-BR" sz="2800" b="1" dirty="0">
              <a:solidFill>
                <a:srgbClr val="7030A0"/>
              </a:solidFill>
            </a:endParaRPr>
          </a:p>
        </p:txBody>
      </p:sp>
      <p:sp>
        <p:nvSpPr>
          <p:cNvPr id="31" name="Retângulo de cantos arredondados 30"/>
          <p:cNvSpPr/>
          <p:nvPr/>
        </p:nvSpPr>
        <p:spPr>
          <a:xfrm>
            <a:off x="5638800" y="4633818"/>
            <a:ext cx="3276600" cy="623982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19050">
            <a:solidFill>
              <a:srgbClr val="7030A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pt-BR" sz="2800" b="1" dirty="0" smtClean="0">
                <a:solidFill>
                  <a:srgbClr val="7030A0"/>
                </a:solidFill>
              </a:rPr>
              <a:t>Linha de Cuidado</a:t>
            </a:r>
            <a:endParaRPr lang="pt-BR" sz="2800" b="1" dirty="0">
              <a:solidFill>
                <a:srgbClr val="7030A0"/>
              </a:solidFill>
            </a:endParaRPr>
          </a:p>
        </p:txBody>
      </p:sp>
      <p:cxnSp>
        <p:nvCxnSpPr>
          <p:cNvPr id="32" name="Conector em curva 31"/>
          <p:cNvCxnSpPr>
            <a:stCxn id="10" idx="3"/>
            <a:endCxn id="30" idx="1"/>
          </p:cNvCxnSpPr>
          <p:nvPr/>
        </p:nvCxnSpPr>
        <p:spPr>
          <a:xfrm flipV="1">
            <a:off x="4724400" y="3283791"/>
            <a:ext cx="914400" cy="927281"/>
          </a:xfrm>
          <a:prstGeom prst="curvedConnector3">
            <a:avLst>
              <a:gd name="adj1" fmla="val 50000"/>
            </a:avLst>
          </a:prstGeom>
          <a:ln w="19050">
            <a:solidFill>
              <a:srgbClr val="7030A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ector em curva 34"/>
          <p:cNvCxnSpPr>
            <a:stCxn id="10" idx="3"/>
            <a:endCxn id="31" idx="1"/>
          </p:cNvCxnSpPr>
          <p:nvPr/>
        </p:nvCxnSpPr>
        <p:spPr>
          <a:xfrm>
            <a:off x="4724400" y="4211072"/>
            <a:ext cx="914400" cy="734737"/>
          </a:xfrm>
          <a:prstGeom prst="curvedConnector3">
            <a:avLst>
              <a:gd name="adj1" fmla="val 50000"/>
            </a:avLst>
          </a:prstGeom>
          <a:ln w="19050">
            <a:solidFill>
              <a:srgbClr val="7030A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80884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5638800" y="1828801"/>
            <a:ext cx="3276600" cy="3066418"/>
          </a:xfrm>
          <a:prstGeom prst="rect">
            <a:avLst/>
          </a:prstGeom>
          <a:solidFill>
            <a:schemeClr val="bg2"/>
          </a:solidFill>
          <a:ln w="19050">
            <a:solidFill>
              <a:srgbClr val="7030A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 sz="2800" b="1">
              <a:solidFill>
                <a:srgbClr val="7030A0"/>
              </a:solidFill>
            </a:endParaRPr>
          </a:p>
        </p:txBody>
      </p:sp>
      <p:pic>
        <p:nvPicPr>
          <p:cNvPr id="1032" name="Picture 8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63" r="33431"/>
          <a:stretch/>
        </p:blipFill>
        <p:spPr bwMode="auto">
          <a:xfrm>
            <a:off x="880326" y="4678704"/>
            <a:ext cx="803968" cy="7732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80" t="8854" r="29722" b="34889"/>
          <a:stretch/>
        </p:blipFill>
        <p:spPr bwMode="auto">
          <a:xfrm>
            <a:off x="968828" y="4926602"/>
            <a:ext cx="811249" cy="79006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19" r="30381"/>
          <a:stretch/>
        </p:blipFill>
        <p:spPr bwMode="auto">
          <a:xfrm rot="10800000" flipV="1">
            <a:off x="755141" y="2318948"/>
            <a:ext cx="959142" cy="939858"/>
          </a:xfrm>
          <a:prstGeom prst="rect">
            <a:avLst/>
          </a:prstGeom>
          <a:noFill/>
          <a:ln w="9525">
            <a:solidFill>
              <a:schemeClr val="tx1">
                <a:lumMod val="65000"/>
                <a:lumOff val="3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1" t="1215" r="21718" b="2431"/>
          <a:stretch/>
        </p:blipFill>
        <p:spPr bwMode="auto">
          <a:xfrm>
            <a:off x="1143000" y="5133463"/>
            <a:ext cx="803969" cy="891803"/>
          </a:xfrm>
          <a:prstGeom prst="rect">
            <a:avLst/>
          </a:prstGeom>
          <a:noFill/>
          <a:ln w="9525">
            <a:solidFill>
              <a:schemeClr val="tx1">
                <a:lumMod val="65000"/>
                <a:lumOff val="3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67" t="6424" r="22181"/>
          <a:stretch/>
        </p:blipFill>
        <p:spPr bwMode="auto">
          <a:xfrm rot="10800000" flipV="1">
            <a:off x="827622" y="2462787"/>
            <a:ext cx="962309" cy="919654"/>
          </a:xfrm>
          <a:prstGeom prst="rect">
            <a:avLst/>
          </a:prstGeom>
          <a:noFill/>
          <a:ln w="9525">
            <a:solidFill>
              <a:schemeClr val="tx1">
                <a:lumMod val="65000"/>
                <a:lumOff val="3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93" t="1388" r="20840"/>
          <a:stretch/>
        </p:blipFill>
        <p:spPr bwMode="auto">
          <a:xfrm rot="10800000" flipV="1">
            <a:off x="923502" y="2602758"/>
            <a:ext cx="953942" cy="904573"/>
          </a:xfrm>
          <a:prstGeom prst="rect">
            <a:avLst/>
          </a:prstGeom>
          <a:noFill/>
          <a:ln w="9525">
            <a:solidFill>
              <a:schemeClr val="tx1">
                <a:lumMod val="65000"/>
                <a:lumOff val="3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69" r="20937"/>
          <a:stretch/>
        </p:blipFill>
        <p:spPr bwMode="auto">
          <a:xfrm rot="10800000" flipV="1">
            <a:off x="1013817" y="2763294"/>
            <a:ext cx="962309" cy="909881"/>
          </a:xfrm>
          <a:prstGeom prst="rect">
            <a:avLst/>
          </a:prstGeom>
          <a:noFill/>
          <a:ln w="9525">
            <a:solidFill>
              <a:schemeClr val="tx1">
                <a:lumMod val="65000"/>
                <a:lumOff val="3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62" t="1563" r="20351"/>
          <a:stretch/>
        </p:blipFill>
        <p:spPr bwMode="auto">
          <a:xfrm rot="10800000" flipV="1">
            <a:off x="1105330" y="2955271"/>
            <a:ext cx="953942" cy="93844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6" name="CaixaDeTexto 15"/>
          <p:cNvSpPr txBox="1"/>
          <p:nvPr/>
        </p:nvSpPr>
        <p:spPr>
          <a:xfrm>
            <a:off x="304800" y="1600200"/>
            <a:ext cx="20001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b="1" dirty="0" smtClean="0"/>
              <a:t>Planos de Controle do Câncer em Estados dos EUA e Canadá</a:t>
            </a:r>
            <a:endParaRPr lang="pt-BR" sz="1200" b="1" dirty="0"/>
          </a:p>
        </p:txBody>
      </p:sp>
      <p:sp>
        <p:nvSpPr>
          <p:cNvPr id="17" name="CaixaDeTexto 16"/>
          <p:cNvSpPr txBox="1"/>
          <p:nvPr/>
        </p:nvSpPr>
        <p:spPr>
          <a:xfrm>
            <a:off x="544279" y="4114800"/>
            <a:ext cx="16655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algn="ctr">
              <a:defRPr sz="1200" b="1"/>
            </a:lvl1pPr>
          </a:lstStyle>
          <a:p>
            <a:r>
              <a:rPr lang="pt-BR" dirty="0"/>
              <a:t>Planos de Controle do Câncer na Europa</a:t>
            </a:r>
          </a:p>
        </p:txBody>
      </p:sp>
      <p:cxnSp>
        <p:nvCxnSpPr>
          <p:cNvPr id="7" name="Conector em curva 6"/>
          <p:cNvCxnSpPr>
            <a:stCxn id="1030" idx="3"/>
            <a:endCxn id="10" idx="1"/>
          </p:cNvCxnSpPr>
          <p:nvPr/>
        </p:nvCxnSpPr>
        <p:spPr>
          <a:xfrm flipV="1">
            <a:off x="1946969" y="4211072"/>
            <a:ext cx="720031" cy="1368293"/>
          </a:xfrm>
          <a:prstGeom prst="curvedConnector3">
            <a:avLst/>
          </a:prstGeom>
          <a:ln w="19050">
            <a:solidFill>
              <a:srgbClr val="7030A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ector em curva 20"/>
          <p:cNvCxnSpPr>
            <a:stCxn id="1033" idx="1"/>
            <a:endCxn id="10" idx="1"/>
          </p:cNvCxnSpPr>
          <p:nvPr/>
        </p:nvCxnSpPr>
        <p:spPr>
          <a:xfrm>
            <a:off x="2059272" y="3424492"/>
            <a:ext cx="607728" cy="786580"/>
          </a:xfrm>
          <a:prstGeom prst="curvedConnector3">
            <a:avLst/>
          </a:prstGeom>
          <a:ln w="19050">
            <a:solidFill>
              <a:srgbClr val="7030A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tângulo de cantos arredondados 9"/>
          <p:cNvSpPr/>
          <p:nvPr/>
        </p:nvSpPr>
        <p:spPr>
          <a:xfrm>
            <a:off x="2667000" y="3392943"/>
            <a:ext cx="2057400" cy="1636257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19050">
            <a:solidFill>
              <a:srgbClr val="7030A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rgbClr val="7030A0"/>
                </a:solidFill>
              </a:rPr>
              <a:t>Análise dos ‘recortes’ de estruturação predominantes nos documentos </a:t>
            </a:r>
            <a:r>
              <a:rPr lang="pt-BR" b="1" dirty="0" smtClean="0">
                <a:solidFill>
                  <a:srgbClr val="7030A0"/>
                </a:solidFill>
              </a:rPr>
              <a:t>analisados</a:t>
            </a:r>
            <a:endParaRPr lang="pt-BR" b="1" dirty="0">
              <a:solidFill>
                <a:srgbClr val="7030A0"/>
              </a:solidFill>
            </a:endParaRPr>
          </a:p>
        </p:txBody>
      </p:sp>
      <p:sp>
        <p:nvSpPr>
          <p:cNvPr id="30" name="Retângulo de cantos arredondados 29"/>
          <p:cNvSpPr/>
          <p:nvPr/>
        </p:nvSpPr>
        <p:spPr>
          <a:xfrm>
            <a:off x="5638800" y="1357218"/>
            <a:ext cx="3276600" cy="623982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19050">
            <a:solidFill>
              <a:srgbClr val="7030A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pt-BR" sz="2800" b="1" dirty="0" smtClean="0">
                <a:solidFill>
                  <a:srgbClr val="7030A0"/>
                </a:solidFill>
              </a:rPr>
              <a:t>Tipologia de Câncer</a:t>
            </a:r>
            <a:endParaRPr lang="pt-BR" sz="2800" b="1" dirty="0">
              <a:solidFill>
                <a:srgbClr val="7030A0"/>
              </a:solidFill>
            </a:endParaRPr>
          </a:p>
        </p:txBody>
      </p:sp>
      <p:sp>
        <p:nvSpPr>
          <p:cNvPr id="31" name="Retângulo de cantos arredondados 30"/>
          <p:cNvSpPr/>
          <p:nvPr/>
        </p:nvSpPr>
        <p:spPr>
          <a:xfrm>
            <a:off x="5638800" y="5472018"/>
            <a:ext cx="3276600" cy="623982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19050">
            <a:solidFill>
              <a:srgbClr val="7030A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pt-BR" sz="2800" b="1" dirty="0" smtClean="0">
                <a:solidFill>
                  <a:srgbClr val="7030A0"/>
                </a:solidFill>
              </a:rPr>
              <a:t>Linha de Cuidado</a:t>
            </a:r>
            <a:endParaRPr lang="pt-BR" sz="2800" b="1" dirty="0">
              <a:solidFill>
                <a:srgbClr val="7030A0"/>
              </a:solidFill>
            </a:endParaRPr>
          </a:p>
        </p:txBody>
      </p:sp>
      <p:cxnSp>
        <p:nvCxnSpPr>
          <p:cNvPr id="32" name="Conector em curva 31"/>
          <p:cNvCxnSpPr>
            <a:stCxn id="10" idx="3"/>
            <a:endCxn id="30" idx="1"/>
          </p:cNvCxnSpPr>
          <p:nvPr/>
        </p:nvCxnSpPr>
        <p:spPr>
          <a:xfrm flipV="1">
            <a:off x="4724400" y="1669209"/>
            <a:ext cx="914400" cy="2541863"/>
          </a:xfrm>
          <a:prstGeom prst="curvedConnector3">
            <a:avLst>
              <a:gd name="adj1" fmla="val 50000"/>
            </a:avLst>
          </a:prstGeom>
          <a:ln w="19050">
            <a:solidFill>
              <a:srgbClr val="7030A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ector em curva 34"/>
          <p:cNvCxnSpPr>
            <a:stCxn id="10" idx="3"/>
            <a:endCxn id="31" idx="1"/>
          </p:cNvCxnSpPr>
          <p:nvPr/>
        </p:nvCxnSpPr>
        <p:spPr>
          <a:xfrm>
            <a:off x="4724400" y="4211072"/>
            <a:ext cx="914400" cy="1572937"/>
          </a:xfrm>
          <a:prstGeom prst="curvedConnector3">
            <a:avLst>
              <a:gd name="adj1" fmla="val 50000"/>
            </a:avLst>
          </a:prstGeom>
          <a:ln w="19050">
            <a:solidFill>
              <a:srgbClr val="7030A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aixaDeTexto 2"/>
          <p:cNvSpPr txBox="1"/>
          <p:nvPr/>
        </p:nvSpPr>
        <p:spPr>
          <a:xfrm>
            <a:off x="5791200" y="2057400"/>
            <a:ext cx="2971800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pt-BR" b="1" dirty="0" smtClean="0"/>
              <a:t>Mama</a:t>
            </a:r>
          </a:p>
          <a:p>
            <a:pPr marL="342900" indent="-342900">
              <a:buFont typeface="+mj-lt"/>
              <a:buAutoNum type="arabicPeriod"/>
            </a:pPr>
            <a:r>
              <a:rPr lang="pt-BR" b="1" dirty="0" smtClean="0"/>
              <a:t>Próstata</a:t>
            </a:r>
          </a:p>
          <a:p>
            <a:pPr marL="342900" indent="-342900">
              <a:buFont typeface="+mj-lt"/>
              <a:buAutoNum type="arabicPeriod"/>
            </a:pPr>
            <a:r>
              <a:rPr lang="pt-BR" b="1" dirty="0" smtClean="0"/>
              <a:t>Colo de Útero</a:t>
            </a:r>
          </a:p>
          <a:p>
            <a:pPr marL="342900" indent="-342900">
              <a:buFont typeface="+mj-lt"/>
              <a:buAutoNum type="arabicPeriod"/>
            </a:pPr>
            <a:r>
              <a:rPr lang="pt-BR" b="1" dirty="0" err="1" smtClean="0"/>
              <a:t>Colorretal</a:t>
            </a:r>
            <a:endParaRPr lang="pt-BR" b="1" dirty="0" smtClean="0"/>
          </a:p>
          <a:p>
            <a:pPr marL="342900" indent="-342900">
              <a:buFont typeface="+mj-lt"/>
              <a:buAutoNum type="arabicPeriod"/>
            </a:pPr>
            <a:r>
              <a:rPr lang="pt-BR" sz="1600" b="1" dirty="0" smtClean="0"/>
              <a:t>Estômago/Esôfago</a:t>
            </a:r>
            <a:endParaRPr lang="pt-BR" b="1" dirty="0" smtClean="0"/>
          </a:p>
          <a:p>
            <a:pPr marL="342900" indent="-342900">
              <a:buFont typeface="+mj-lt"/>
              <a:buAutoNum type="arabicPeriod"/>
            </a:pPr>
            <a:r>
              <a:rPr lang="pt-BR" b="1" dirty="0" smtClean="0"/>
              <a:t>Pulmão</a:t>
            </a:r>
          </a:p>
          <a:p>
            <a:pPr marL="342900" indent="-342900">
              <a:buFont typeface="+mj-lt"/>
              <a:buAutoNum type="arabicPeriod"/>
            </a:pPr>
            <a:r>
              <a:rPr lang="pt-BR" b="1" dirty="0" err="1" smtClean="0"/>
              <a:t>Mielo</a:t>
            </a:r>
            <a:r>
              <a:rPr lang="pt-BR" b="1" dirty="0" smtClean="0"/>
              <a:t> Proliferativo</a:t>
            </a:r>
          </a:p>
          <a:p>
            <a:pPr marL="342900" indent="-342900">
              <a:buFont typeface="+mj-lt"/>
              <a:buAutoNum type="arabicPeriod"/>
            </a:pPr>
            <a:r>
              <a:rPr lang="pt-BR" b="1" dirty="0" smtClean="0"/>
              <a:t>Pediatria</a:t>
            </a:r>
          </a:p>
          <a:p>
            <a:pPr marL="342900" indent="-342900">
              <a:buFont typeface="+mj-lt"/>
              <a:buAutoNum type="arabicPeriod"/>
            </a:pPr>
            <a:r>
              <a:rPr lang="pt-BR" b="1" dirty="0" smtClean="0"/>
              <a:t>Boca</a:t>
            </a:r>
            <a:endParaRPr lang="pt-BR" b="1" dirty="0"/>
          </a:p>
          <a:p>
            <a:pPr marL="342900" indent="-342900">
              <a:buFont typeface="+mj-lt"/>
              <a:buAutoNum type="arabicPeriod"/>
            </a:pPr>
            <a:r>
              <a:rPr lang="pt-BR" b="1" dirty="0" smtClean="0"/>
              <a:t>Outros</a:t>
            </a:r>
            <a:endParaRPr lang="pt-BR" b="1" dirty="0"/>
          </a:p>
        </p:txBody>
      </p:sp>
      <p:sp>
        <p:nvSpPr>
          <p:cNvPr id="5" name="Chave direita 4"/>
          <p:cNvSpPr/>
          <p:nvPr/>
        </p:nvSpPr>
        <p:spPr>
          <a:xfrm>
            <a:off x="7467600" y="2057401"/>
            <a:ext cx="304800" cy="882740"/>
          </a:xfrm>
          <a:prstGeom prst="rightBrac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CaixaDeTexto 5"/>
          <p:cNvSpPr txBox="1"/>
          <p:nvPr/>
        </p:nvSpPr>
        <p:spPr>
          <a:xfrm>
            <a:off x="7881258" y="2252638"/>
            <a:ext cx="1219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 smtClean="0">
                <a:solidFill>
                  <a:srgbClr val="7030A0"/>
                </a:solidFill>
              </a:rPr>
              <a:t>Programas Nacionais</a:t>
            </a:r>
            <a:endParaRPr lang="pt-BR" sz="1400" dirty="0">
              <a:solidFill>
                <a:srgbClr val="7030A0"/>
              </a:solidFill>
            </a:endParaRPr>
          </a:p>
        </p:txBody>
      </p:sp>
      <p:sp>
        <p:nvSpPr>
          <p:cNvPr id="24" name="Chave direita 23"/>
          <p:cNvSpPr/>
          <p:nvPr/>
        </p:nvSpPr>
        <p:spPr>
          <a:xfrm>
            <a:off x="7772400" y="2971800"/>
            <a:ext cx="304800" cy="701376"/>
          </a:xfrm>
          <a:prstGeom prst="rightBrac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5" name="CaixaDeTexto 24"/>
          <p:cNvSpPr txBox="1"/>
          <p:nvPr/>
        </p:nvSpPr>
        <p:spPr>
          <a:xfrm>
            <a:off x="7953828" y="3077028"/>
            <a:ext cx="1219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 smtClean="0">
                <a:solidFill>
                  <a:srgbClr val="7030A0"/>
                </a:solidFill>
              </a:rPr>
              <a:t>Relevância</a:t>
            </a:r>
          </a:p>
          <a:p>
            <a:r>
              <a:rPr lang="pt-BR" sz="1400" dirty="0" smtClean="0">
                <a:solidFill>
                  <a:srgbClr val="7030A0"/>
                </a:solidFill>
              </a:rPr>
              <a:t>RJ</a:t>
            </a:r>
            <a:endParaRPr lang="pt-BR" sz="1400" dirty="0">
              <a:solidFill>
                <a:srgbClr val="7030A0"/>
              </a:solidFill>
            </a:endParaRPr>
          </a:p>
        </p:txBody>
      </p:sp>
      <p:sp>
        <p:nvSpPr>
          <p:cNvPr id="26" name="Chave direita 25"/>
          <p:cNvSpPr/>
          <p:nvPr/>
        </p:nvSpPr>
        <p:spPr>
          <a:xfrm>
            <a:off x="7939314" y="3759726"/>
            <a:ext cx="351972" cy="1077436"/>
          </a:xfrm>
          <a:prstGeom prst="rightBrac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7" name="CaixaDeTexto 26"/>
          <p:cNvSpPr txBox="1"/>
          <p:nvPr/>
        </p:nvSpPr>
        <p:spPr>
          <a:xfrm>
            <a:off x="8209644" y="4296881"/>
            <a:ext cx="8291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 smtClean="0">
                <a:solidFill>
                  <a:srgbClr val="7030A0"/>
                </a:solidFill>
              </a:rPr>
              <a:t>Outros</a:t>
            </a:r>
            <a:endParaRPr lang="pt-BR" sz="1400" dirty="0">
              <a:solidFill>
                <a:srgbClr val="7030A0"/>
              </a:solidFill>
            </a:endParaRPr>
          </a:p>
        </p:txBody>
      </p:sp>
      <p:sp>
        <p:nvSpPr>
          <p:cNvPr id="29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2400" b="1" dirty="0" smtClean="0"/>
              <a:t>Estrutura dos Planos de Atenção Oncológica</a:t>
            </a:r>
            <a:endParaRPr lang="pt-BR" sz="2400" b="1" dirty="0"/>
          </a:p>
        </p:txBody>
      </p:sp>
    </p:spTree>
    <p:extLst>
      <p:ext uri="{BB962C8B-B14F-4D97-AF65-F5344CB8AC3E}">
        <p14:creationId xmlns:p14="http://schemas.microsoft.com/office/powerpoint/2010/main" val="2912436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5638800" y="2605182"/>
            <a:ext cx="3276600" cy="4176618"/>
          </a:xfrm>
          <a:prstGeom prst="rect">
            <a:avLst/>
          </a:prstGeom>
          <a:solidFill>
            <a:schemeClr val="bg2"/>
          </a:solidFill>
          <a:ln w="19050">
            <a:solidFill>
              <a:srgbClr val="7030A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 sz="2800" b="1">
              <a:solidFill>
                <a:srgbClr val="7030A0"/>
              </a:solidFill>
            </a:endParaRPr>
          </a:p>
        </p:txBody>
      </p:sp>
      <p:pic>
        <p:nvPicPr>
          <p:cNvPr id="1032" name="Picture 8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63" r="33431"/>
          <a:stretch/>
        </p:blipFill>
        <p:spPr bwMode="auto">
          <a:xfrm>
            <a:off x="880326" y="4678704"/>
            <a:ext cx="803968" cy="7732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80" t="8854" r="29722" b="34889"/>
          <a:stretch/>
        </p:blipFill>
        <p:spPr bwMode="auto">
          <a:xfrm>
            <a:off x="968828" y="4926602"/>
            <a:ext cx="811249" cy="79006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19" r="30381"/>
          <a:stretch/>
        </p:blipFill>
        <p:spPr bwMode="auto">
          <a:xfrm rot="10800000" flipV="1">
            <a:off x="755141" y="2318948"/>
            <a:ext cx="959142" cy="939858"/>
          </a:xfrm>
          <a:prstGeom prst="rect">
            <a:avLst/>
          </a:prstGeom>
          <a:noFill/>
          <a:ln w="9525">
            <a:solidFill>
              <a:schemeClr val="tx1">
                <a:lumMod val="65000"/>
                <a:lumOff val="3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1" t="1215" r="21718" b="2431"/>
          <a:stretch/>
        </p:blipFill>
        <p:spPr bwMode="auto">
          <a:xfrm>
            <a:off x="1143000" y="5133463"/>
            <a:ext cx="803969" cy="891803"/>
          </a:xfrm>
          <a:prstGeom prst="rect">
            <a:avLst/>
          </a:prstGeom>
          <a:noFill/>
          <a:ln w="9525">
            <a:solidFill>
              <a:schemeClr val="tx1">
                <a:lumMod val="65000"/>
                <a:lumOff val="3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67" t="6424" r="22181"/>
          <a:stretch/>
        </p:blipFill>
        <p:spPr bwMode="auto">
          <a:xfrm rot="10800000" flipV="1">
            <a:off x="827622" y="2462787"/>
            <a:ext cx="962309" cy="919654"/>
          </a:xfrm>
          <a:prstGeom prst="rect">
            <a:avLst/>
          </a:prstGeom>
          <a:noFill/>
          <a:ln w="9525">
            <a:solidFill>
              <a:schemeClr val="tx1">
                <a:lumMod val="65000"/>
                <a:lumOff val="3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93" t="1388" r="20840"/>
          <a:stretch/>
        </p:blipFill>
        <p:spPr bwMode="auto">
          <a:xfrm rot="10800000" flipV="1">
            <a:off x="923502" y="2602758"/>
            <a:ext cx="953942" cy="904573"/>
          </a:xfrm>
          <a:prstGeom prst="rect">
            <a:avLst/>
          </a:prstGeom>
          <a:noFill/>
          <a:ln w="9525">
            <a:solidFill>
              <a:schemeClr val="tx1">
                <a:lumMod val="65000"/>
                <a:lumOff val="3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69" r="20937"/>
          <a:stretch/>
        </p:blipFill>
        <p:spPr bwMode="auto">
          <a:xfrm rot="10800000" flipV="1">
            <a:off x="1013817" y="2763294"/>
            <a:ext cx="962309" cy="909881"/>
          </a:xfrm>
          <a:prstGeom prst="rect">
            <a:avLst/>
          </a:prstGeom>
          <a:noFill/>
          <a:ln w="9525">
            <a:solidFill>
              <a:schemeClr val="tx1">
                <a:lumMod val="65000"/>
                <a:lumOff val="3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62" t="1563" r="20351"/>
          <a:stretch/>
        </p:blipFill>
        <p:spPr bwMode="auto">
          <a:xfrm rot="10800000" flipV="1">
            <a:off x="1105330" y="2955271"/>
            <a:ext cx="953942" cy="93844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6" name="CaixaDeTexto 15"/>
          <p:cNvSpPr txBox="1"/>
          <p:nvPr/>
        </p:nvSpPr>
        <p:spPr>
          <a:xfrm>
            <a:off x="304800" y="1600200"/>
            <a:ext cx="20001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b="1" dirty="0" smtClean="0"/>
              <a:t>Planos de Controle do Câncer em Estados dos EUA e Canadá</a:t>
            </a:r>
            <a:endParaRPr lang="pt-BR" sz="1200" b="1" dirty="0"/>
          </a:p>
        </p:txBody>
      </p:sp>
      <p:sp>
        <p:nvSpPr>
          <p:cNvPr id="17" name="CaixaDeTexto 16"/>
          <p:cNvSpPr txBox="1"/>
          <p:nvPr/>
        </p:nvSpPr>
        <p:spPr>
          <a:xfrm>
            <a:off x="544279" y="4114800"/>
            <a:ext cx="16655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algn="ctr">
              <a:defRPr sz="1200" b="1"/>
            </a:lvl1pPr>
          </a:lstStyle>
          <a:p>
            <a:r>
              <a:rPr lang="pt-BR" dirty="0"/>
              <a:t>Planos de Controle do Câncer na Europa</a:t>
            </a:r>
          </a:p>
        </p:txBody>
      </p:sp>
      <p:cxnSp>
        <p:nvCxnSpPr>
          <p:cNvPr id="7" name="Conector em curva 6"/>
          <p:cNvCxnSpPr>
            <a:stCxn id="1030" idx="3"/>
            <a:endCxn id="10" idx="1"/>
          </p:cNvCxnSpPr>
          <p:nvPr/>
        </p:nvCxnSpPr>
        <p:spPr>
          <a:xfrm flipV="1">
            <a:off x="1946969" y="4211072"/>
            <a:ext cx="720031" cy="1368293"/>
          </a:xfrm>
          <a:prstGeom prst="curvedConnector3">
            <a:avLst/>
          </a:prstGeom>
          <a:ln w="19050">
            <a:solidFill>
              <a:srgbClr val="7030A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ector em curva 20"/>
          <p:cNvCxnSpPr>
            <a:stCxn id="1033" idx="1"/>
            <a:endCxn id="10" idx="1"/>
          </p:cNvCxnSpPr>
          <p:nvPr/>
        </p:nvCxnSpPr>
        <p:spPr>
          <a:xfrm>
            <a:off x="2059272" y="3424492"/>
            <a:ext cx="607728" cy="786580"/>
          </a:xfrm>
          <a:prstGeom prst="curvedConnector3">
            <a:avLst/>
          </a:prstGeom>
          <a:ln w="19050">
            <a:solidFill>
              <a:srgbClr val="7030A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tângulo de cantos arredondados 9"/>
          <p:cNvSpPr/>
          <p:nvPr/>
        </p:nvSpPr>
        <p:spPr>
          <a:xfrm>
            <a:off x="2667000" y="3392943"/>
            <a:ext cx="2057400" cy="1636257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19050">
            <a:solidFill>
              <a:srgbClr val="7030A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rgbClr val="7030A0"/>
                </a:solidFill>
              </a:rPr>
              <a:t>Análise dos ‘recortes’ de estruturação predominantes nos documentos </a:t>
            </a:r>
            <a:r>
              <a:rPr lang="pt-BR" b="1" dirty="0" smtClean="0">
                <a:solidFill>
                  <a:srgbClr val="7030A0"/>
                </a:solidFill>
              </a:rPr>
              <a:t>analisados</a:t>
            </a:r>
            <a:endParaRPr lang="pt-BR" b="1" dirty="0">
              <a:solidFill>
                <a:srgbClr val="7030A0"/>
              </a:solidFill>
            </a:endParaRPr>
          </a:p>
        </p:txBody>
      </p:sp>
      <p:sp>
        <p:nvSpPr>
          <p:cNvPr id="30" name="Retângulo de cantos arredondados 29"/>
          <p:cNvSpPr/>
          <p:nvPr/>
        </p:nvSpPr>
        <p:spPr>
          <a:xfrm>
            <a:off x="5638800" y="1357218"/>
            <a:ext cx="3276600" cy="623982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19050">
            <a:solidFill>
              <a:srgbClr val="7030A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pt-BR" sz="2800" b="1" dirty="0">
                <a:solidFill>
                  <a:srgbClr val="7030A0"/>
                </a:solidFill>
              </a:rPr>
              <a:t>Tipologia de Câncer</a:t>
            </a:r>
          </a:p>
        </p:txBody>
      </p:sp>
      <p:sp>
        <p:nvSpPr>
          <p:cNvPr id="31" name="Retângulo de cantos arredondados 30"/>
          <p:cNvSpPr/>
          <p:nvPr/>
        </p:nvSpPr>
        <p:spPr>
          <a:xfrm>
            <a:off x="5638800" y="2133600"/>
            <a:ext cx="3276600" cy="623982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19050">
            <a:solidFill>
              <a:srgbClr val="7030A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pt-BR" sz="2800" b="1" dirty="0">
                <a:solidFill>
                  <a:srgbClr val="7030A0"/>
                </a:solidFill>
              </a:rPr>
              <a:t>Linha de Cuidado</a:t>
            </a:r>
          </a:p>
        </p:txBody>
      </p:sp>
      <p:cxnSp>
        <p:nvCxnSpPr>
          <p:cNvPr id="32" name="Conector em curva 31"/>
          <p:cNvCxnSpPr/>
          <p:nvPr/>
        </p:nvCxnSpPr>
        <p:spPr>
          <a:xfrm flipV="1">
            <a:off x="4724400" y="1649137"/>
            <a:ext cx="914400" cy="2541863"/>
          </a:xfrm>
          <a:prstGeom prst="curvedConnector3">
            <a:avLst>
              <a:gd name="adj1" fmla="val 50000"/>
            </a:avLst>
          </a:prstGeom>
          <a:ln w="19050">
            <a:solidFill>
              <a:srgbClr val="7030A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ector em curva 34"/>
          <p:cNvCxnSpPr>
            <a:stCxn id="10" idx="3"/>
            <a:endCxn id="31" idx="1"/>
          </p:cNvCxnSpPr>
          <p:nvPr/>
        </p:nvCxnSpPr>
        <p:spPr>
          <a:xfrm flipV="1">
            <a:off x="4724400" y="2445591"/>
            <a:ext cx="914400" cy="1765481"/>
          </a:xfrm>
          <a:prstGeom prst="curvedConnector3">
            <a:avLst>
              <a:gd name="adj1" fmla="val 57937"/>
            </a:avLst>
          </a:prstGeom>
          <a:ln w="19050">
            <a:solidFill>
              <a:srgbClr val="7030A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aixaDeTexto 2"/>
          <p:cNvSpPr txBox="1"/>
          <p:nvPr/>
        </p:nvSpPr>
        <p:spPr>
          <a:xfrm>
            <a:off x="5791200" y="2788877"/>
            <a:ext cx="3124200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pt-BR" sz="1600" b="1" dirty="0" smtClean="0"/>
              <a:t>Educação </a:t>
            </a:r>
            <a:r>
              <a:rPr lang="pt-BR" sz="1600" b="1" dirty="0"/>
              <a:t>dos profissionais de saúde</a:t>
            </a:r>
          </a:p>
          <a:p>
            <a:pPr marL="342900" indent="-342900">
              <a:buFont typeface="+mj-lt"/>
              <a:buAutoNum type="arabicPeriod"/>
            </a:pPr>
            <a:r>
              <a:rPr lang="pt-BR" sz="1600" b="1" dirty="0" smtClean="0"/>
              <a:t>Prevenção </a:t>
            </a:r>
            <a:r>
              <a:rPr lang="pt-BR" sz="1600" b="1" dirty="0"/>
              <a:t>/ Promoção de saúde</a:t>
            </a:r>
          </a:p>
          <a:p>
            <a:pPr marL="342900" indent="-342900">
              <a:buFont typeface="+mj-lt"/>
              <a:buAutoNum type="arabicPeriod"/>
            </a:pPr>
            <a:r>
              <a:rPr lang="pt-BR" sz="1600" b="1" dirty="0" smtClean="0"/>
              <a:t>Informação</a:t>
            </a:r>
            <a:r>
              <a:rPr lang="pt-BR" sz="1600" b="1" dirty="0"/>
              <a:t>, Controle e Avaliação</a:t>
            </a:r>
          </a:p>
          <a:p>
            <a:pPr marL="342900" indent="-342900">
              <a:buFont typeface="+mj-lt"/>
              <a:buAutoNum type="arabicPeriod"/>
            </a:pPr>
            <a:r>
              <a:rPr lang="pt-BR" sz="1600" b="1" dirty="0" smtClean="0"/>
              <a:t>Acesso </a:t>
            </a:r>
            <a:r>
              <a:rPr lang="pt-BR" sz="1600" b="1" dirty="0"/>
              <a:t>e Regulação</a:t>
            </a:r>
          </a:p>
          <a:p>
            <a:pPr marL="342900" indent="-342900">
              <a:buFont typeface="+mj-lt"/>
              <a:buAutoNum type="arabicPeriod"/>
            </a:pPr>
            <a:r>
              <a:rPr lang="pt-BR" sz="1600" b="1" dirty="0" smtClean="0"/>
              <a:t>Detecção </a:t>
            </a:r>
            <a:r>
              <a:rPr lang="pt-BR" sz="1600" b="1" dirty="0"/>
              <a:t>precoce / Diagnóstico</a:t>
            </a:r>
          </a:p>
          <a:p>
            <a:pPr marL="342900" indent="-342900">
              <a:buFont typeface="+mj-lt"/>
              <a:buAutoNum type="arabicPeriod"/>
            </a:pPr>
            <a:r>
              <a:rPr lang="pt-BR" sz="1600" b="1" dirty="0" smtClean="0"/>
              <a:t>Tratamento</a:t>
            </a:r>
            <a:endParaRPr lang="pt-BR" sz="1600" b="1" dirty="0"/>
          </a:p>
          <a:p>
            <a:pPr marL="800100" lvl="1" indent="-342900">
              <a:buFont typeface="+mj-lt"/>
              <a:buAutoNum type="arabicPeriod"/>
            </a:pPr>
            <a:r>
              <a:rPr lang="pt-BR" sz="1600" b="1" dirty="0" smtClean="0"/>
              <a:t>Cirurgia</a:t>
            </a:r>
            <a:endParaRPr lang="pt-BR" sz="1600" b="1" dirty="0"/>
          </a:p>
          <a:p>
            <a:pPr marL="800100" lvl="1" indent="-342900">
              <a:buFont typeface="+mj-lt"/>
              <a:buAutoNum type="arabicPeriod"/>
            </a:pPr>
            <a:r>
              <a:rPr lang="pt-BR" sz="1600" b="1" dirty="0" smtClean="0"/>
              <a:t>Quimioterapia</a:t>
            </a:r>
            <a:endParaRPr lang="pt-BR" sz="1600" b="1" dirty="0"/>
          </a:p>
          <a:p>
            <a:pPr marL="800100" lvl="1" indent="-342900">
              <a:buFont typeface="+mj-lt"/>
              <a:buAutoNum type="arabicPeriod"/>
            </a:pPr>
            <a:r>
              <a:rPr lang="pt-BR" sz="1600" b="1" dirty="0" smtClean="0"/>
              <a:t>Radioterapia</a:t>
            </a:r>
            <a:endParaRPr lang="pt-BR" sz="1600" b="1" dirty="0"/>
          </a:p>
          <a:p>
            <a:pPr marL="800100" lvl="1" indent="-342900">
              <a:buFont typeface="+mj-lt"/>
              <a:buAutoNum type="arabicPeriod"/>
            </a:pPr>
            <a:r>
              <a:rPr lang="pt-BR" sz="1600" b="1" dirty="0" smtClean="0"/>
              <a:t>Cuidados </a:t>
            </a:r>
            <a:r>
              <a:rPr lang="pt-BR" sz="1600" b="1" dirty="0"/>
              <a:t>Paliativos</a:t>
            </a:r>
          </a:p>
          <a:p>
            <a:pPr marL="342900" indent="-342900">
              <a:buFont typeface="+mj-lt"/>
              <a:buAutoNum type="arabicPeriod"/>
            </a:pPr>
            <a:r>
              <a:rPr lang="pt-BR" sz="1600" b="1" dirty="0" smtClean="0"/>
              <a:t>Sobrevida </a:t>
            </a:r>
            <a:r>
              <a:rPr lang="pt-BR" sz="1600" b="1" dirty="0"/>
              <a:t>/ Qualidade de vida</a:t>
            </a:r>
          </a:p>
          <a:p>
            <a:pPr marL="342900" indent="-342900">
              <a:buFont typeface="+mj-lt"/>
              <a:buAutoNum type="arabicPeriod"/>
            </a:pPr>
            <a:r>
              <a:rPr lang="pt-BR" sz="1600" b="1" dirty="0" smtClean="0"/>
              <a:t>Políticas </a:t>
            </a:r>
            <a:r>
              <a:rPr lang="pt-BR" sz="1600" b="1" dirty="0"/>
              <a:t>Públicas</a:t>
            </a:r>
          </a:p>
        </p:txBody>
      </p:sp>
      <p:sp>
        <p:nvSpPr>
          <p:cNvPr id="29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2400" b="1" dirty="0" smtClean="0"/>
              <a:t>Estrutura dos Planos de Atenção Oncológica</a:t>
            </a:r>
            <a:endParaRPr lang="pt-BR" sz="2400" b="1" dirty="0"/>
          </a:p>
        </p:txBody>
      </p:sp>
    </p:spTree>
    <p:extLst>
      <p:ext uri="{BB962C8B-B14F-4D97-AF65-F5344CB8AC3E}">
        <p14:creationId xmlns:p14="http://schemas.microsoft.com/office/powerpoint/2010/main" val="1005457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 9"/>
          <p:cNvSpPr/>
          <p:nvPr/>
        </p:nvSpPr>
        <p:spPr>
          <a:xfrm>
            <a:off x="3581399" y="2605182"/>
            <a:ext cx="5343243" cy="3806036"/>
          </a:xfrm>
          <a:prstGeom prst="rect">
            <a:avLst/>
          </a:prstGeom>
          <a:solidFill>
            <a:schemeClr val="bg2"/>
          </a:solidFill>
          <a:ln w="19050">
            <a:solidFill>
              <a:srgbClr val="7030A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 sz="2800" b="1">
              <a:solidFill>
                <a:srgbClr val="7030A0"/>
              </a:solidFill>
            </a:endParaRPr>
          </a:p>
        </p:txBody>
      </p:sp>
      <p:sp>
        <p:nvSpPr>
          <p:cNvPr id="5" name="Retângulo de cantos arredondados 4"/>
          <p:cNvSpPr/>
          <p:nvPr/>
        </p:nvSpPr>
        <p:spPr>
          <a:xfrm>
            <a:off x="152400" y="3352800"/>
            <a:ext cx="3276600" cy="623982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19050">
            <a:solidFill>
              <a:srgbClr val="7030A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pt-BR" sz="2800" b="1" dirty="0">
                <a:solidFill>
                  <a:srgbClr val="7030A0"/>
                </a:solidFill>
              </a:rPr>
              <a:t>Tipologia de Câncer</a:t>
            </a:r>
          </a:p>
        </p:txBody>
      </p:sp>
      <p:sp>
        <p:nvSpPr>
          <p:cNvPr id="6" name="Retângulo de cantos arredondados 5"/>
          <p:cNvSpPr/>
          <p:nvPr/>
        </p:nvSpPr>
        <p:spPr>
          <a:xfrm>
            <a:off x="152400" y="4481418"/>
            <a:ext cx="3276600" cy="623982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19050">
            <a:solidFill>
              <a:srgbClr val="7030A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pt-BR" sz="2800" b="1" dirty="0">
                <a:solidFill>
                  <a:srgbClr val="7030A0"/>
                </a:solidFill>
              </a:rPr>
              <a:t>Linha de Cuidado</a:t>
            </a:r>
          </a:p>
        </p:txBody>
      </p:sp>
      <p:sp>
        <p:nvSpPr>
          <p:cNvPr id="7" name="Retângulo de cantos arredondados 6"/>
          <p:cNvSpPr/>
          <p:nvPr/>
        </p:nvSpPr>
        <p:spPr>
          <a:xfrm>
            <a:off x="3581400" y="2286000"/>
            <a:ext cx="5343243" cy="623982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19050">
            <a:solidFill>
              <a:srgbClr val="7030A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pt-BR" sz="2800" b="1" dirty="0">
                <a:solidFill>
                  <a:srgbClr val="7030A0"/>
                </a:solidFill>
              </a:rPr>
              <a:t>Regiões de Saúde do Estado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152400" y="1524000"/>
            <a:ext cx="8686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 smtClean="0"/>
              <a:t>Adicione-se, aos dois eixos de recorte identificados, um terceiro de fundamental importância para este Projeto:</a:t>
            </a:r>
            <a:endParaRPr lang="pt-BR" sz="2000" b="1" dirty="0"/>
          </a:p>
        </p:txBody>
      </p:sp>
      <p:sp>
        <p:nvSpPr>
          <p:cNvPr id="4" name="Retângulo 3"/>
          <p:cNvSpPr/>
          <p:nvPr/>
        </p:nvSpPr>
        <p:spPr>
          <a:xfrm>
            <a:off x="3657600" y="2994898"/>
            <a:ext cx="50292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buFont typeface="+mj-lt"/>
              <a:buAutoNum type="arabicPeriod"/>
            </a:pPr>
            <a:r>
              <a:rPr lang="pt-BR" sz="2400" b="1" dirty="0"/>
              <a:t>Baía da Ilha </a:t>
            </a:r>
            <a:r>
              <a:rPr lang="pt-BR" sz="2400" b="1" dirty="0" smtClean="0"/>
              <a:t>Grande</a:t>
            </a:r>
            <a:endParaRPr lang="pt-BR" sz="2400" b="1" dirty="0"/>
          </a:p>
          <a:p>
            <a:pPr marL="342900" lvl="0" indent="-342900">
              <a:buFont typeface="+mj-lt"/>
              <a:buAutoNum type="arabicPeriod"/>
            </a:pPr>
            <a:r>
              <a:rPr lang="pt-BR" sz="2400" b="1" dirty="0"/>
              <a:t>Baixadas </a:t>
            </a:r>
            <a:r>
              <a:rPr lang="pt-BR" sz="2400" b="1" dirty="0" smtClean="0"/>
              <a:t>Litorâneas</a:t>
            </a:r>
            <a:endParaRPr lang="pt-BR" sz="2400" b="1" dirty="0"/>
          </a:p>
          <a:p>
            <a:pPr marL="342900" lvl="0" indent="-342900">
              <a:buFont typeface="+mj-lt"/>
              <a:buAutoNum type="arabicPeriod"/>
            </a:pPr>
            <a:r>
              <a:rPr lang="pt-BR" sz="2400" b="1" dirty="0"/>
              <a:t>Centro-Sul </a:t>
            </a:r>
            <a:r>
              <a:rPr lang="pt-BR" sz="2400" b="1" dirty="0" smtClean="0"/>
              <a:t>Fluminense </a:t>
            </a:r>
            <a:endParaRPr lang="pt-BR" sz="2400" b="1" dirty="0"/>
          </a:p>
          <a:p>
            <a:pPr marL="342900" lvl="0" indent="-342900">
              <a:buFont typeface="+mj-lt"/>
              <a:buAutoNum type="arabicPeriod"/>
            </a:pPr>
            <a:r>
              <a:rPr lang="pt-BR" sz="2400" b="1" dirty="0"/>
              <a:t>Médio </a:t>
            </a:r>
            <a:r>
              <a:rPr lang="pt-BR" sz="2400" b="1" dirty="0" smtClean="0"/>
              <a:t>Paraíba</a:t>
            </a:r>
            <a:endParaRPr lang="pt-BR" sz="2400" b="1" dirty="0"/>
          </a:p>
          <a:p>
            <a:pPr marL="342900" lvl="0" indent="-342900">
              <a:buFont typeface="+mj-lt"/>
              <a:buAutoNum type="arabicPeriod"/>
            </a:pPr>
            <a:r>
              <a:rPr lang="pt-BR" sz="2400" b="1" dirty="0"/>
              <a:t>Metropolitana </a:t>
            </a:r>
            <a:r>
              <a:rPr lang="pt-BR" sz="2400" b="1" dirty="0" smtClean="0"/>
              <a:t>I </a:t>
            </a:r>
            <a:endParaRPr lang="pt-BR" sz="2400" b="1" dirty="0"/>
          </a:p>
          <a:p>
            <a:pPr marL="342900" lvl="0" indent="-342900">
              <a:buFont typeface="+mj-lt"/>
              <a:buAutoNum type="arabicPeriod"/>
            </a:pPr>
            <a:r>
              <a:rPr lang="pt-BR" sz="2400" b="1" dirty="0"/>
              <a:t>Metropolitana </a:t>
            </a:r>
            <a:r>
              <a:rPr lang="pt-BR" sz="2400" b="1" dirty="0" smtClean="0"/>
              <a:t>II </a:t>
            </a:r>
            <a:endParaRPr lang="pt-BR" sz="2400" b="1" dirty="0"/>
          </a:p>
          <a:p>
            <a:pPr marL="342900" lvl="0" indent="-342900">
              <a:buFont typeface="+mj-lt"/>
              <a:buAutoNum type="arabicPeriod"/>
            </a:pPr>
            <a:r>
              <a:rPr lang="pt-BR" sz="2400" b="1" dirty="0"/>
              <a:t>Noroeste </a:t>
            </a:r>
            <a:r>
              <a:rPr lang="pt-BR" sz="2400" b="1" dirty="0" smtClean="0"/>
              <a:t>Fluminense </a:t>
            </a:r>
            <a:endParaRPr lang="pt-BR" sz="2400" b="1" dirty="0"/>
          </a:p>
          <a:p>
            <a:pPr marL="342900" lvl="0" indent="-342900">
              <a:buFont typeface="+mj-lt"/>
              <a:buAutoNum type="arabicPeriod"/>
            </a:pPr>
            <a:r>
              <a:rPr lang="pt-BR" sz="2400" b="1" dirty="0"/>
              <a:t>Norte </a:t>
            </a:r>
            <a:r>
              <a:rPr lang="pt-BR" sz="2400" b="1" dirty="0" smtClean="0"/>
              <a:t>Fluminense </a:t>
            </a:r>
            <a:endParaRPr lang="pt-BR" sz="2400" b="1" dirty="0"/>
          </a:p>
          <a:p>
            <a:pPr marL="342900" lvl="0" indent="-342900">
              <a:buFont typeface="+mj-lt"/>
              <a:buAutoNum type="arabicPeriod"/>
            </a:pPr>
            <a:r>
              <a:rPr lang="pt-BR" sz="2400" b="1" dirty="0"/>
              <a:t>Serrana.</a:t>
            </a:r>
          </a:p>
        </p:txBody>
      </p:sp>
      <p:sp>
        <p:nvSpPr>
          <p:cNvPr id="13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2400" b="1" dirty="0" smtClean="0"/>
              <a:t>Estrutura dos Planos de Atenção Oncológica</a:t>
            </a:r>
            <a:endParaRPr lang="pt-BR" sz="2400" b="1" dirty="0"/>
          </a:p>
        </p:txBody>
      </p:sp>
    </p:spTree>
    <p:extLst>
      <p:ext uri="{BB962C8B-B14F-4D97-AF65-F5344CB8AC3E}">
        <p14:creationId xmlns:p14="http://schemas.microsoft.com/office/powerpoint/2010/main" val="3944118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2593"/>
            <a:ext cx="9144000" cy="6860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8966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t-BR" sz="2400" b="1" dirty="0" smtClean="0"/>
              <a:t>Os eixos de recorte do Plano de Atenção</a:t>
            </a:r>
            <a:r>
              <a:rPr lang="pt-BR" sz="2400" b="1" dirty="0"/>
              <a:t> </a:t>
            </a:r>
            <a:r>
              <a:rPr lang="pt-BR" sz="2400" b="1" dirty="0" smtClean="0"/>
              <a:t>Oncológica</a:t>
            </a:r>
            <a:endParaRPr lang="pt-BR" sz="2400" b="1" dirty="0"/>
          </a:p>
        </p:txBody>
      </p:sp>
      <p:cxnSp>
        <p:nvCxnSpPr>
          <p:cNvPr id="38" name="Conector de seta reta 37"/>
          <p:cNvCxnSpPr/>
          <p:nvPr/>
        </p:nvCxnSpPr>
        <p:spPr>
          <a:xfrm>
            <a:off x="509109" y="4306722"/>
            <a:ext cx="4206907" cy="11363"/>
          </a:xfrm>
          <a:prstGeom prst="straightConnector1">
            <a:avLst/>
          </a:prstGeom>
          <a:ln w="7620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Cubo 38"/>
          <p:cNvSpPr/>
          <p:nvPr/>
        </p:nvSpPr>
        <p:spPr>
          <a:xfrm>
            <a:off x="2342901" y="3513997"/>
            <a:ext cx="1051727" cy="1063047"/>
          </a:xfrm>
          <a:prstGeom prst="cube">
            <a:avLst/>
          </a:prstGeom>
          <a:solidFill>
            <a:schemeClr val="bg1"/>
          </a:solidFill>
          <a:ln>
            <a:solidFill>
              <a:schemeClr val="tx1"/>
            </a:solidFill>
          </a:ln>
          <a:scene3d>
            <a:camera prst="orthographicFront">
              <a:rot lat="0" lon="108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0" name="Cubo 39"/>
          <p:cNvSpPr/>
          <p:nvPr/>
        </p:nvSpPr>
        <p:spPr>
          <a:xfrm>
            <a:off x="2342901" y="2698546"/>
            <a:ext cx="1051727" cy="1063047"/>
          </a:xfrm>
          <a:prstGeom prst="cube">
            <a:avLst/>
          </a:prstGeom>
          <a:solidFill>
            <a:schemeClr val="bg1"/>
          </a:solidFill>
          <a:ln>
            <a:solidFill>
              <a:schemeClr val="tx1"/>
            </a:solidFill>
          </a:ln>
          <a:scene3d>
            <a:camera prst="orthographicFront">
              <a:rot lat="0" lon="108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1" name="Cubo 40"/>
          <p:cNvSpPr/>
          <p:nvPr/>
        </p:nvSpPr>
        <p:spPr>
          <a:xfrm>
            <a:off x="1547376" y="3513997"/>
            <a:ext cx="1051727" cy="1063047"/>
          </a:xfrm>
          <a:prstGeom prst="cube">
            <a:avLst/>
          </a:prstGeom>
          <a:solidFill>
            <a:schemeClr val="bg1"/>
          </a:solidFill>
          <a:ln>
            <a:solidFill>
              <a:schemeClr val="tx1"/>
            </a:solidFill>
          </a:ln>
          <a:scene3d>
            <a:camera prst="orthographicFront">
              <a:rot lat="0" lon="108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2" name="Cubo 41"/>
          <p:cNvSpPr/>
          <p:nvPr/>
        </p:nvSpPr>
        <p:spPr>
          <a:xfrm>
            <a:off x="1547376" y="2698546"/>
            <a:ext cx="1051727" cy="1063047"/>
          </a:xfrm>
          <a:prstGeom prst="cube">
            <a:avLst/>
          </a:prstGeom>
          <a:solidFill>
            <a:schemeClr val="bg1"/>
          </a:solidFill>
          <a:ln>
            <a:solidFill>
              <a:schemeClr val="tx1"/>
            </a:solidFill>
          </a:ln>
          <a:scene3d>
            <a:camera prst="orthographicFront">
              <a:rot lat="0" lon="108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3" name="Cubo 42"/>
          <p:cNvSpPr/>
          <p:nvPr/>
        </p:nvSpPr>
        <p:spPr>
          <a:xfrm>
            <a:off x="2612563" y="3786561"/>
            <a:ext cx="1051727" cy="1063047"/>
          </a:xfrm>
          <a:prstGeom prst="cube">
            <a:avLst/>
          </a:prstGeom>
          <a:solidFill>
            <a:schemeClr val="bg1"/>
          </a:solidFill>
          <a:ln>
            <a:solidFill>
              <a:schemeClr val="tx1"/>
            </a:solidFill>
          </a:ln>
          <a:scene3d>
            <a:camera prst="orthographicFront">
              <a:rot lat="0" lon="108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4" name="Cubo 43"/>
          <p:cNvSpPr/>
          <p:nvPr/>
        </p:nvSpPr>
        <p:spPr>
          <a:xfrm>
            <a:off x="2612563" y="2971110"/>
            <a:ext cx="1051727" cy="1063047"/>
          </a:xfrm>
          <a:prstGeom prst="cube">
            <a:avLst/>
          </a:prstGeom>
          <a:solidFill>
            <a:schemeClr val="bg1"/>
          </a:solidFill>
          <a:ln>
            <a:solidFill>
              <a:schemeClr val="tx1"/>
            </a:solidFill>
          </a:ln>
          <a:scene3d>
            <a:camera prst="orthographicFront">
              <a:rot lat="0" lon="108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5" name="Cubo 44"/>
          <p:cNvSpPr/>
          <p:nvPr/>
        </p:nvSpPr>
        <p:spPr>
          <a:xfrm>
            <a:off x="1817037" y="3786561"/>
            <a:ext cx="1051727" cy="1063047"/>
          </a:xfrm>
          <a:prstGeom prst="cube">
            <a:avLst/>
          </a:prstGeom>
          <a:solidFill>
            <a:schemeClr val="bg1"/>
          </a:solidFill>
          <a:ln>
            <a:solidFill>
              <a:schemeClr val="tx1"/>
            </a:solidFill>
          </a:ln>
          <a:scene3d>
            <a:camera prst="orthographicFront">
              <a:rot lat="0" lon="108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6" name="Cubo 45"/>
          <p:cNvSpPr/>
          <p:nvPr/>
        </p:nvSpPr>
        <p:spPr>
          <a:xfrm>
            <a:off x="1817037" y="2971110"/>
            <a:ext cx="1051727" cy="1063047"/>
          </a:xfrm>
          <a:prstGeom prst="cube">
            <a:avLst/>
          </a:prstGeom>
          <a:solidFill>
            <a:schemeClr val="bg1"/>
          </a:solidFill>
          <a:ln>
            <a:solidFill>
              <a:schemeClr val="tx1"/>
            </a:solidFill>
          </a:ln>
          <a:scene3d>
            <a:camera prst="orthographicFront">
              <a:rot lat="0" lon="108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7" name="Cubo 46"/>
          <p:cNvSpPr/>
          <p:nvPr/>
        </p:nvSpPr>
        <p:spPr>
          <a:xfrm>
            <a:off x="765311" y="3513997"/>
            <a:ext cx="1051727" cy="1063047"/>
          </a:xfrm>
          <a:prstGeom prst="cube">
            <a:avLst/>
          </a:prstGeom>
          <a:solidFill>
            <a:schemeClr val="bg1"/>
          </a:solidFill>
          <a:ln>
            <a:solidFill>
              <a:schemeClr val="tx1"/>
            </a:solidFill>
          </a:ln>
          <a:scene3d>
            <a:camera prst="orthographicFront">
              <a:rot lat="0" lon="108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8" name="Cubo 47"/>
          <p:cNvSpPr/>
          <p:nvPr/>
        </p:nvSpPr>
        <p:spPr>
          <a:xfrm>
            <a:off x="765311" y="2698546"/>
            <a:ext cx="1051727" cy="1063047"/>
          </a:xfrm>
          <a:prstGeom prst="cube">
            <a:avLst/>
          </a:prstGeom>
          <a:solidFill>
            <a:schemeClr val="bg1"/>
          </a:solidFill>
          <a:ln>
            <a:solidFill>
              <a:schemeClr val="tx1"/>
            </a:solidFill>
          </a:ln>
          <a:scene3d>
            <a:camera prst="orthographicFront">
              <a:rot lat="0" lon="108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9" name="Cubo 48"/>
          <p:cNvSpPr/>
          <p:nvPr/>
        </p:nvSpPr>
        <p:spPr>
          <a:xfrm>
            <a:off x="1023730" y="3775198"/>
            <a:ext cx="1051727" cy="1063047"/>
          </a:xfrm>
          <a:prstGeom prst="cube">
            <a:avLst/>
          </a:prstGeom>
          <a:solidFill>
            <a:schemeClr val="bg1"/>
          </a:solidFill>
          <a:ln>
            <a:solidFill>
              <a:schemeClr val="tx1"/>
            </a:solidFill>
          </a:ln>
          <a:scene3d>
            <a:camera prst="orthographicFront">
              <a:rot lat="0" lon="108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0" name="Cubo 49"/>
          <p:cNvSpPr/>
          <p:nvPr/>
        </p:nvSpPr>
        <p:spPr>
          <a:xfrm>
            <a:off x="1023730" y="2959747"/>
            <a:ext cx="1051727" cy="1063047"/>
          </a:xfrm>
          <a:prstGeom prst="cube">
            <a:avLst/>
          </a:prstGeom>
          <a:solidFill>
            <a:schemeClr val="bg1"/>
          </a:solidFill>
          <a:ln>
            <a:solidFill>
              <a:schemeClr val="tx1"/>
            </a:solidFill>
          </a:ln>
          <a:scene3d>
            <a:camera prst="orthographicFront">
              <a:rot lat="0" lon="108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1" name="Cubo 50"/>
          <p:cNvSpPr/>
          <p:nvPr/>
        </p:nvSpPr>
        <p:spPr>
          <a:xfrm>
            <a:off x="2342901" y="1883094"/>
            <a:ext cx="1051727" cy="1063047"/>
          </a:xfrm>
          <a:prstGeom prst="cube">
            <a:avLst/>
          </a:prstGeom>
          <a:solidFill>
            <a:schemeClr val="bg1"/>
          </a:solidFill>
          <a:ln>
            <a:solidFill>
              <a:schemeClr val="tx1"/>
            </a:solidFill>
          </a:ln>
          <a:scene3d>
            <a:camera prst="orthographicFront">
              <a:rot lat="0" lon="108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2" name="Cubo 51"/>
          <p:cNvSpPr/>
          <p:nvPr/>
        </p:nvSpPr>
        <p:spPr>
          <a:xfrm>
            <a:off x="1547376" y="1883094"/>
            <a:ext cx="1051727" cy="1063047"/>
          </a:xfrm>
          <a:prstGeom prst="cube">
            <a:avLst/>
          </a:prstGeom>
          <a:solidFill>
            <a:schemeClr val="bg1"/>
          </a:solidFill>
          <a:ln>
            <a:solidFill>
              <a:schemeClr val="tx1"/>
            </a:solidFill>
          </a:ln>
          <a:scene3d>
            <a:camera prst="orthographicFront">
              <a:rot lat="0" lon="108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3" name="Cubo 52"/>
          <p:cNvSpPr/>
          <p:nvPr/>
        </p:nvSpPr>
        <p:spPr>
          <a:xfrm>
            <a:off x="2601320" y="2144295"/>
            <a:ext cx="1051727" cy="1063047"/>
          </a:xfrm>
          <a:prstGeom prst="cube">
            <a:avLst/>
          </a:prstGeom>
          <a:solidFill>
            <a:schemeClr val="bg1"/>
          </a:solidFill>
          <a:ln>
            <a:solidFill>
              <a:schemeClr val="tx1"/>
            </a:solidFill>
          </a:ln>
          <a:scene3d>
            <a:camera prst="orthographicFront">
              <a:rot lat="0" lon="108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4" name="Cubo 53"/>
          <p:cNvSpPr/>
          <p:nvPr/>
        </p:nvSpPr>
        <p:spPr>
          <a:xfrm>
            <a:off x="1805795" y="2144295"/>
            <a:ext cx="1051727" cy="1063047"/>
          </a:xfrm>
          <a:prstGeom prst="cube">
            <a:avLst/>
          </a:prstGeom>
          <a:solidFill>
            <a:schemeClr val="bg1"/>
          </a:solidFill>
          <a:ln>
            <a:solidFill>
              <a:schemeClr val="tx1"/>
            </a:solidFill>
          </a:ln>
          <a:scene3d>
            <a:camera prst="orthographicFront">
              <a:rot lat="0" lon="108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5" name="Cubo 54"/>
          <p:cNvSpPr/>
          <p:nvPr/>
        </p:nvSpPr>
        <p:spPr>
          <a:xfrm>
            <a:off x="765311" y="1883094"/>
            <a:ext cx="1051727" cy="1063047"/>
          </a:xfrm>
          <a:prstGeom prst="cube">
            <a:avLst/>
          </a:prstGeom>
          <a:solidFill>
            <a:schemeClr val="bg1"/>
          </a:solidFill>
          <a:ln>
            <a:solidFill>
              <a:schemeClr val="tx1"/>
            </a:solidFill>
          </a:ln>
          <a:scene3d>
            <a:camera prst="orthographicFront">
              <a:rot lat="0" lon="108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6" name="Cubo 55"/>
          <p:cNvSpPr/>
          <p:nvPr/>
        </p:nvSpPr>
        <p:spPr>
          <a:xfrm>
            <a:off x="1023730" y="2144295"/>
            <a:ext cx="1051727" cy="1063047"/>
          </a:xfrm>
          <a:prstGeom prst="cube">
            <a:avLst/>
          </a:prstGeom>
          <a:solidFill>
            <a:schemeClr val="bg1"/>
          </a:solidFill>
          <a:ln>
            <a:solidFill>
              <a:schemeClr val="tx1"/>
            </a:solidFill>
          </a:ln>
          <a:scene3d>
            <a:camera prst="orthographicFront">
              <a:rot lat="0" lon="108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7" name="Cubo 56"/>
          <p:cNvSpPr/>
          <p:nvPr/>
        </p:nvSpPr>
        <p:spPr>
          <a:xfrm>
            <a:off x="2870982" y="4047762"/>
            <a:ext cx="1051727" cy="1063047"/>
          </a:xfrm>
          <a:prstGeom prst="cube">
            <a:avLst/>
          </a:prstGeom>
          <a:solidFill>
            <a:schemeClr val="bg1"/>
          </a:solidFill>
          <a:ln>
            <a:solidFill>
              <a:schemeClr val="tx1"/>
            </a:solidFill>
          </a:ln>
          <a:scene3d>
            <a:camera prst="orthographicFront">
              <a:rot lat="0" lon="108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8" name="Cubo 57"/>
          <p:cNvSpPr/>
          <p:nvPr/>
        </p:nvSpPr>
        <p:spPr>
          <a:xfrm>
            <a:off x="2870982" y="3232311"/>
            <a:ext cx="1051727" cy="1063047"/>
          </a:xfrm>
          <a:prstGeom prst="cube">
            <a:avLst/>
          </a:prstGeom>
          <a:solidFill>
            <a:schemeClr val="bg1"/>
          </a:solidFill>
          <a:ln>
            <a:solidFill>
              <a:schemeClr val="tx1"/>
            </a:solidFill>
          </a:ln>
          <a:scene3d>
            <a:camera prst="orthographicFront">
              <a:rot lat="0" lon="108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9" name="Cubo 58"/>
          <p:cNvSpPr/>
          <p:nvPr/>
        </p:nvSpPr>
        <p:spPr>
          <a:xfrm>
            <a:off x="2075457" y="4047762"/>
            <a:ext cx="1051727" cy="1063047"/>
          </a:xfrm>
          <a:prstGeom prst="cube">
            <a:avLst/>
          </a:prstGeom>
          <a:solidFill>
            <a:schemeClr val="bg1"/>
          </a:solidFill>
          <a:ln>
            <a:solidFill>
              <a:schemeClr val="tx1"/>
            </a:solidFill>
          </a:ln>
          <a:scene3d>
            <a:camera prst="orthographicFront">
              <a:rot lat="0" lon="108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0" name="Cubo 59"/>
          <p:cNvSpPr/>
          <p:nvPr/>
        </p:nvSpPr>
        <p:spPr>
          <a:xfrm>
            <a:off x="2075457" y="3232311"/>
            <a:ext cx="1051727" cy="1063047"/>
          </a:xfrm>
          <a:prstGeom prst="cube">
            <a:avLst/>
          </a:prstGeom>
          <a:solidFill>
            <a:schemeClr val="bg1"/>
          </a:solidFill>
          <a:ln>
            <a:solidFill>
              <a:schemeClr val="tx1"/>
            </a:solidFill>
          </a:ln>
          <a:scene3d>
            <a:camera prst="orthographicFront">
              <a:rot lat="0" lon="108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1" name="Cubo 60"/>
          <p:cNvSpPr/>
          <p:nvPr/>
        </p:nvSpPr>
        <p:spPr>
          <a:xfrm>
            <a:off x="1293392" y="4047762"/>
            <a:ext cx="1051727" cy="1063047"/>
          </a:xfrm>
          <a:prstGeom prst="cube">
            <a:avLst/>
          </a:prstGeom>
          <a:solidFill>
            <a:schemeClr val="bg1"/>
          </a:solidFill>
          <a:ln>
            <a:solidFill>
              <a:schemeClr val="tx1"/>
            </a:solidFill>
          </a:ln>
          <a:scene3d>
            <a:camera prst="orthographicFront">
              <a:rot lat="0" lon="108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2" name="Cubo 61"/>
          <p:cNvSpPr/>
          <p:nvPr/>
        </p:nvSpPr>
        <p:spPr>
          <a:xfrm>
            <a:off x="1293392" y="3232311"/>
            <a:ext cx="1051727" cy="1063047"/>
          </a:xfrm>
          <a:prstGeom prst="cube">
            <a:avLst/>
          </a:prstGeom>
          <a:solidFill>
            <a:schemeClr val="bg1"/>
          </a:solidFill>
          <a:ln>
            <a:solidFill>
              <a:schemeClr val="tx1"/>
            </a:solidFill>
          </a:ln>
          <a:scene3d>
            <a:camera prst="orthographicFront">
              <a:rot lat="0" lon="108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3" name="Cubo 62"/>
          <p:cNvSpPr/>
          <p:nvPr/>
        </p:nvSpPr>
        <p:spPr>
          <a:xfrm>
            <a:off x="2870982" y="2416860"/>
            <a:ext cx="1051727" cy="1063047"/>
          </a:xfrm>
          <a:prstGeom prst="cube">
            <a:avLst/>
          </a:prstGeom>
          <a:solidFill>
            <a:schemeClr val="bg1"/>
          </a:solidFill>
          <a:ln>
            <a:solidFill>
              <a:schemeClr val="tx1"/>
            </a:solidFill>
          </a:ln>
          <a:scene3d>
            <a:camera prst="orthographicFront">
              <a:rot lat="0" lon="108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4" name="Cubo 63"/>
          <p:cNvSpPr/>
          <p:nvPr/>
        </p:nvSpPr>
        <p:spPr>
          <a:xfrm>
            <a:off x="2075457" y="2416860"/>
            <a:ext cx="1051727" cy="1063047"/>
          </a:xfrm>
          <a:prstGeom prst="cube">
            <a:avLst/>
          </a:prstGeom>
          <a:solidFill>
            <a:schemeClr val="bg1"/>
          </a:solidFill>
          <a:ln>
            <a:solidFill>
              <a:schemeClr val="tx1"/>
            </a:solidFill>
          </a:ln>
          <a:scene3d>
            <a:camera prst="orthographicFront">
              <a:rot lat="0" lon="108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5" name="Cubo 64"/>
          <p:cNvSpPr/>
          <p:nvPr/>
        </p:nvSpPr>
        <p:spPr>
          <a:xfrm>
            <a:off x="1293392" y="2416860"/>
            <a:ext cx="1051727" cy="1063047"/>
          </a:xfrm>
          <a:prstGeom prst="cube">
            <a:avLst/>
          </a:prstGeom>
          <a:solidFill>
            <a:schemeClr val="bg1"/>
          </a:solidFill>
          <a:ln>
            <a:solidFill>
              <a:schemeClr val="tx1"/>
            </a:solidFill>
          </a:ln>
          <a:scene3d>
            <a:camera prst="orthographicFront">
              <a:rot lat="0" lon="108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66" name="Conector de seta reta 65"/>
          <p:cNvCxnSpPr/>
          <p:nvPr/>
        </p:nvCxnSpPr>
        <p:spPr>
          <a:xfrm>
            <a:off x="509109" y="4295358"/>
            <a:ext cx="1307928" cy="1322007"/>
          </a:xfrm>
          <a:prstGeom prst="straightConnector1">
            <a:avLst/>
          </a:prstGeom>
          <a:ln w="76200">
            <a:solidFill>
              <a:schemeClr val="accent1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Conector de seta reta 66"/>
          <p:cNvCxnSpPr/>
          <p:nvPr/>
        </p:nvCxnSpPr>
        <p:spPr>
          <a:xfrm flipV="1">
            <a:off x="509109" y="1483292"/>
            <a:ext cx="0" cy="2823430"/>
          </a:xfrm>
          <a:prstGeom prst="straightConnector1">
            <a:avLst/>
          </a:prstGeom>
          <a:ln w="76200">
            <a:solidFill>
              <a:schemeClr val="accent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CaixaDeTexto 67"/>
          <p:cNvSpPr txBox="1"/>
          <p:nvPr/>
        </p:nvSpPr>
        <p:spPr>
          <a:xfrm>
            <a:off x="611560" y="1405225"/>
            <a:ext cx="11740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 smtClean="0">
                <a:solidFill>
                  <a:schemeClr val="accent3">
                    <a:lumMod val="75000"/>
                  </a:schemeClr>
                </a:solidFill>
              </a:rPr>
              <a:t>Regiões</a:t>
            </a:r>
            <a:endParaRPr lang="pt-BR" sz="2400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69" name="CaixaDeTexto 68"/>
          <p:cNvSpPr txBox="1"/>
          <p:nvPr/>
        </p:nvSpPr>
        <p:spPr>
          <a:xfrm>
            <a:off x="285604" y="5302949"/>
            <a:ext cx="162576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400" b="1" dirty="0" smtClean="0">
                <a:solidFill>
                  <a:schemeClr val="accent1">
                    <a:lumMod val="75000"/>
                  </a:schemeClr>
                </a:solidFill>
              </a:rPr>
              <a:t>Linha </a:t>
            </a:r>
          </a:p>
          <a:p>
            <a:pPr algn="ctr"/>
            <a:r>
              <a:rPr lang="pt-BR" sz="2400" b="1" dirty="0" smtClean="0">
                <a:solidFill>
                  <a:schemeClr val="accent1">
                    <a:lumMod val="75000"/>
                  </a:schemeClr>
                </a:solidFill>
              </a:rPr>
              <a:t>de Cuidado</a:t>
            </a:r>
            <a:endParaRPr lang="pt-BR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70" name="CaixaDeTexto 69"/>
          <p:cNvSpPr txBox="1"/>
          <p:nvPr/>
        </p:nvSpPr>
        <p:spPr>
          <a:xfrm>
            <a:off x="3942832" y="4584610"/>
            <a:ext cx="151676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400" b="1" dirty="0" smtClean="0">
                <a:solidFill>
                  <a:schemeClr val="accent6">
                    <a:lumMod val="75000"/>
                  </a:schemeClr>
                </a:solidFill>
              </a:rPr>
              <a:t>Tipologia</a:t>
            </a:r>
          </a:p>
          <a:p>
            <a:pPr algn="ctr"/>
            <a:r>
              <a:rPr lang="pt-BR" sz="2400" b="1" dirty="0" smtClean="0">
                <a:solidFill>
                  <a:schemeClr val="accent6">
                    <a:lumMod val="75000"/>
                  </a:schemeClr>
                </a:solidFill>
              </a:rPr>
              <a:t> de Câncer</a:t>
            </a:r>
            <a:endParaRPr lang="pt-BR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0929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/>
          <p:cNvGrpSpPr/>
          <p:nvPr/>
        </p:nvGrpSpPr>
        <p:grpSpPr>
          <a:xfrm>
            <a:off x="285604" y="1405225"/>
            <a:ext cx="5173990" cy="4728721"/>
            <a:chOff x="285604" y="1405225"/>
            <a:chExt cx="5173990" cy="4728721"/>
          </a:xfrm>
        </p:grpSpPr>
        <p:cxnSp>
          <p:nvCxnSpPr>
            <p:cNvPr id="5" name="Conector de seta reta 4"/>
            <p:cNvCxnSpPr/>
            <p:nvPr/>
          </p:nvCxnSpPr>
          <p:spPr>
            <a:xfrm>
              <a:off x="509109" y="4306722"/>
              <a:ext cx="4206907" cy="11363"/>
            </a:xfrm>
            <a:prstGeom prst="straightConnector1">
              <a:avLst/>
            </a:prstGeom>
            <a:ln w="76200">
              <a:solidFill>
                <a:schemeClr val="accent6">
                  <a:lumMod val="7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Cubo 5"/>
            <p:cNvSpPr/>
            <p:nvPr/>
          </p:nvSpPr>
          <p:spPr>
            <a:xfrm>
              <a:off x="2342901" y="3513997"/>
              <a:ext cx="1051727" cy="1063047"/>
            </a:xfrm>
            <a:prstGeom prst="cub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scene3d>
              <a:camera prst="orthographicFront">
                <a:rot lat="0" lon="1080000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7" name="Cubo 6"/>
            <p:cNvSpPr/>
            <p:nvPr/>
          </p:nvSpPr>
          <p:spPr>
            <a:xfrm>
              <a:off x="2342901" y="2698546"/>
              <a:ext cx="1051727" cy="1063047"/>
            </a:xfrm>
            <a:prstGeom prst="cub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scene3d>
              <a:camera prst="orthographicFront">
                <a:rot lat="0" lon="1080000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8" name="Cubo 7"/>
            <p:cNvSpPr/>
            <p:nvPr/>
          </p:nvSpPr>
          <p:spPr>
            <a:xfrm>
              <a:off x="1547376" y="3513997"/>
              <a:ext cx="1051727" cy="1063047"/>
            </a:xfrm>
            <a:prstGeom prst="cub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scene3d>
              <a:camera prst="orthographicFront">
                <a:rot lat="0" lon="1080000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9" name="Cubo 8"/>
            <p:cNvSpPr/>
            <p:nvPr/>
          </p:nvSpPr>
          <p:spPr>
            <a:xfrm>
              <a:off x="1547376" y="2698546"/>
              <a:ext cx="1051727" cy="1063047"/>
            </a:xfrm>
            <a:prstGeom prst="cub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scene3d>
              <a:camera prst="orthographicFront">
                <a:rot lat="0" lon="1080000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0" name="Cubo 9"/>
            <p:cNvSpPr/>
            <p:nvPr/>
          </p:nvSpPr>
          <p:spPr>
            <a:xfrm>
              <a:off x="2612563" y="3786561"/>
              <a:ext cx="1051727" cy="1063047"/>
            </a:xfrm>
            <a:prstGeom prst="cub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scene3d>
              <a:camera prst="orthographicFront">
                <a:rot lat="0" lon="1080000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1" name="Cubo 10"/>
            <p:cNvSpPr/>
            <p:nvPr/>
          </p:nvSpPr>
          <p:spPr>
            <a:xfrm>
              <a:off x="2612563" y="2971110"/>
              <a:ext cx="1051727" cy="1063047"/>
            </a:xfrm>
            <a:prstGeom prst="cub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scene3d>
              <a:camera prst="orthographicFront">
                <a:rot lat="0" lon="1080000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2" name="Cubo 11"/>
            <p:cNvSpPr/>
            <p:nvPr/>
          </p:nvSpPr>
          <p:spPr>
            <a:xfrm>
              <a:off x="1817037" y="3786561"/>
              <a:ext cx="1051727" cy="1063047"/>
            </a:xfrm>
            <a:prstGeom prst="cub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scene3d>
              <a:camera prst="orthographicFront">
                <a:rot lat="0" lon="1080000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3" name="Cubo 12"/>
            <p:cNvSpPr/>
            <p:nvPr/>
          </p:nvSpPr>
          <p:spPr>
            <a:xfrm>
              <a:off x="1817037" y="2971110"/>
              <a:ext cx="1051727" cy="1063047"/>
            </a:xfrm>
            <a:prstGeom prst="cub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scene3d>
              <a:camera prst="orthographicFront">
                <a:rot lat="0" lon="1080000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4" name="Cubo 13"/>
            <p:cNvSpPr/>
            <p:nvPr/>
          </p:nvSpPr>
          <p:spPr>
            <a:xfrm>
              <a:off x="765311" y="3513997"/>
              <a:ext cx="1051727" cy="1063047"/>
            </a:xfrm>
            <a:prstGeom prst="cub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scene3d>
              <a:camera prst="orthographicFront">
                <a:rot lat="0" lon="1080000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5" name="Cubo 14"/>
            <p:cNvSpPr/>
            <p:nvPr/>
          </p:nvSpPr>
          <p:spPr>
            <a:xfrm>
              <a:off x="765311" y="2698546"/>
              <a:ext cx="1051727" cy="1063047"/>
            </a:xfrm>
            <a:prstGeom prst="cub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scene3d>
              <a:camera prst="orthographicFront">
                <a:rot lat="0" lon="1080000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6" name="Cubo 15"/>
            <p:cNvSpPr/>
            <p:nvPr/>
          </p:nvSpPr>
          <p:spPr>
            <a:xfrm>
              <a:off x="1023730" y="3775198"/>
              <a:ext cx="1051727" cy="1063047"/>
            </a:xfrm>
            <a:prstGeom prst="cub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scene3d>
              <a:camera prst="orthographicFront">
                <a:rot lat="0" lon="1080000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7" name="Cubo 16"/>
            <p:cNvSpPr/>
            <p:nvPr/>
          </p:nvSpPr>
          <p:spPr>
            <a:xfrm>
              <a:off x="1023730" y="2959747"/>
              <a:ext cx="1051727" cy="1063047"/>
            </a:xfrm>
            <a:prstGeom prst="cub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scene3d>
              <a:camera prst="orthographicFront">
                <a:rot lat="0" lon="1080000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8" name="Cubo 17"/>
            <p:cNvSpPr/>
            <p:nvPr/>
          </p:nvSpPr>
          <p:spPr>
            <a:xfrm>
              <a:off x="2342901" y="1883094"/>
              <a:ext cx="1051727" cy="1063047"/>
            </a:xfrm>
            <a:prstGeom prst="cub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scene3d>
              <a:camera prst="orthographicFront">
                <a:rot lat="0" lon="1080000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9" name="Cubo 18"/>
            <p:cNvSpPr/>
            <p:nvPr/>
          </p:nvSpPr>
          <p:spPr>
            <a:xfrm>
              <a:off x="1547376" y="1883094"/>
              <a:ext cx="1051727" cy="1063047"/>
            </a:xfrm>
            <a:prstGeom prst="cub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scene3d>
              <a:camera prst="orthographicFront">
                <a:rot lat="0" lon="1080000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0" name="Cubo 19"/>
            <p:cNvSpPr/>
            <p:nvPr/>
          </p:nvSpPr>
          <p:spPr>
            <a:xfrm>
              <a:off x="2601320" y="2144295"/>
              <a:ext cx="1051727" cy="1063047"/>
            </a:xfrm>
            <a:prstGeom prst="cub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scene3d>
              <a:camera prst="orthographicFront">
                <a:rot lat="0" lon="1080000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1" name="Cubo 20"/>
            <p:cNvSpPr/>
            <p:nvPr/>
          </p:nvSpPr>
          <p:spPr>
            <a:xfrm>
              <a:off x="1805795" y="2144295"/>
              <a:ext cx="1051727" cy="1063047"/>
            </a:xfrm>
            <a:prstGeom prst="cub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scene3d>
              <a:camera prst="orthographicFront">
                <a:rot lat="0" lon="1080000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2" name="Cubo 21"/>
            <p:cNvSpPr/>
            <p:nvPr/>
          </p:nvSpPr>
          <p:spPr>
            <a:xfrm>
              <a:off x="765311" y="1883094"/>
              <a:ext cx="1051727" cy="1063047"/>
            </a:xfrm>
            <a:prstGeom prst="cub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scene3d>
              <a:camera prst="orthographicFront">
                <a:rot lat="0" lon="1080000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3" name="Cubo 22"/>
            <p:cNvSpPr/>
            <p:nvPr/>
          </p:nvSpPr>
          <p:spPr>
            <a:xfrm>
              <a:off x="1023730" y="2144295"/>
              <a:ext cx="1051727" cy="1063047"/>
            </a:xfrm>
            <a:prstGeom prst="cub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scene3d>
              <a:camera prst="orthographicFront">
                <a:rot lat="0" lon="1080000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4" name="Cubo 23"/>
            <p:cNvSpPr/>
            <p:nvPr/>
          </p:nvSpPr>
          <p:spPr>
            <a:xfrm>
              <a:off x="2870982" y="4047762"/>
              <a:ext cx="1051727" cy="1063047"/>
            </a:xfrm>
            <a:prstGeom prst="cub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scene3d>
              <a:camera prst="orthographicFront">
                <a:rot lat="0" lon="1080000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5" name="Cubo 24"/>
            <p:cNvSpPr/>
            <p:nvPr/>
          </p:nvSpPr>
          <p:spPr>
            <a:xfrm>
              <a:off x="2870982" y="3232311"/>
              <a:ext cx="1051727" cy="1063047"/>
            </a:xfrm>
            <a:prstGeom prst="cub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scene3d>
              <a:camera prst="orthographicFront">
                <a:rot lat="0" lon="1080000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6" name="Cubo 25"/>
            <p:cNvSpPr/>
            <p:nvPr/>
          </p:nvSpPr>
          <p:spPr>
            <a:xfrm>
              <a:off x="2075457" y="4047762"/>
              <a:ext cx="1051727" cy="1063047"/>
            </a:xfrm>
            <a:prstGeom prst="cub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scene3d>
              <a:camera prst="orthographicFront">
                <a:rot lat="0" lon="1080000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7" name="Cubo 26"/>
            <p:cNvSpPr/>
            <p:nvPr/>
          </p:nvSpPr>
          <p:spPr>
            <a:xfrm>
              <a:off x="2075457" y="3232311"/>
              <a:ext cx="1051727" cy="1063047"/>
            </a:xfrm>
            <a:prstGeom prst="cub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scene3d>
              <a:camera prst="orthographicFront">
                <a:rot lat="0" lon="1080000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8" name="Cubo 27"/>
            <p:cNvSpPr/>
            <p:nvPr/>
          </p:nvSpPr>
          <p:spPr>
            <a:xfrm>
              <a:off x="1293392" y="4047762"/>
              <a:ext cx="1051727" cy="1063047"/>
            </a:xfrm>
            <a:prstGeom prst="cub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scene3d>
              <a:camera prst="orthographicFront">
                <a:rot lat="0" lon="1080000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9" name="Cubo 28"/>
            <p:cNvSpPr/>
            <p:nvPr/>
          </p:nvSpPr>
          <p:spPr>
            <a:xfrm>
              <a:off x="1293392" y="3232311"/>
              <a:ext cx="1051727" cy="1063047"/>
            </a:xfrm>
            <a:prstGeom prst="cub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scene3d>
              <a:camera prst="orthographicFront">
                <a:rot lat="0" lon="1080000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0" name="Cubo 29"/>
            <p:cNvSpPr/>
            <p:nvPr/>
          </p:nvSpPr>
          <p:spPr>
            <a:xfrm>
              <a:off x="2870982" y="2416860"/>
              <a:ext cx="1051727" cy="1063047"/>
            </a:xfrm>
            <a:prstGeom prst="cub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scene3d>
              <a:camera prst="orthographicFront">
                <a:rot lat="0" lon="1080000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1" name="Cubo 30"/>
            <p:cNvSpPr/>
            <p:nvPr/>
          </p:nvSpPr>
          <p:spPr>
            <a:xfrm>
              <a:off x="2075457" y="2416860"/>
              <a:ext cx="1051727" cy="1063047"/>
            </a:xfrm>
            <a:prstGeom prst="cube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  <a:scene3d>
              <a:camera prst="orthographicFront">
                <a:rot lat="0" lon="1080000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2" name="Cubo 31"/>
            <p:cNvSpPr/>
            <p:nvPr/>
          </p:nvSpPr>
          <p:spPr>
            <a:xfrm>
              <a:off x="1293392" y="2416860"/>
              <a:ext cx="1051727" cy="1063047"/>
            </a:xfrm>
            <a:prstGeom prst="cub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scene3d>
              <a:camera prst="orthographicFront">
                <a:rot lat="0" lon="1080000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cxnSp>
          <p:nvCxnSpPr>
            <p:cNvPr id="33" name="Conector de seta reta 32"/>
            <p:cNvCxnSpPr/>
            <p:nvPr/>
          </p:nvCxnSpPr>
          <p:spPr>
            <a:xfrm>
              <a:off x="509109" y="4295358"/>
              <a:ext cx="1307928" cy="1322007"/>
            </a:xfrm>
            <a:prstGeom prst="straightConnector1">
              <a:avLst/>
            </a:prstGeom>
            <a:ln w="76200">
              <a:solidFill>
                <a:schemeClr val="accent1">
                  <a:lumMod val="7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Conector de seta reta 33"/>
            <p:cNvCxnSpPr/>
            <p:nvPr/>
          </p:nvCxnSpPr>
          <p:spPr>
            <a:xfrm flipV="1">
              <a:off x="509109" y="1483292"/>
              <a:ext cx="0" cy="2823430"/>
            </a:xfrm>
            <a:prstGeom prst="straightConnector1">
              <a:avLst/>
            </a:prstGeom>
            <a:ln w="76200">
              <a:solidFill>
                <a:schemeClr val="accent3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CaixaDeTexto 34"/>
            <p:cNvSpPr txBox="1"/>
            <p:nvPr/>
          </p:nvSpPr>
          <p:spPr>
            <a:xfrm>
              <a:off x="611560" y="1405225"/>
              <a:ext cx="117403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2400" b="1" dirty="0" smtClean="0">
                  <a:solidFill>
                    <a:schemeClr val="accent3">
                      <a:lumMod val="75000"/>
                    </a:schemeClr>
                  </a:solidFill>
                </a:rPr>
                <a:t>Regiões</a:t>
              </a:r>
              <a:endParaRPr lang="pt-BR" sz="2400" b="1" dirty="0">
                <a:solidFill>
                  <a:schemeClr val="accent3">
                    <a:lumMod val="75000"/>
                  </a:schemeClr>
                </a:solidFill>
              </a:endParaRPr>
            </a:p>
          </p:txBody>
        </p:sp>
        <p:sp>
          <p:nvSpPr>
            <p:cNvPr id="36" name="CaixaDeTexto 35"/>
            <p:cNvSpPr txBox="1"/>
            <p:nvPr/>
          </p:nvSpPr>
          <p:spPr>
            <a:xfrm>
              <a:off x="285604" y="5302949"/>
              <a:ext cx="1625766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pt-BR" sz="2400" b="1" dirty="0" smtClean="0">
                  <a:solidFill>
                    <a:schemeClr val="accent1">
                      <a:lumMod val="75000"/>
                    </a:schemeClr>
                  </a:solidFill>
                </a:rPr>
                <a:t>Linha </a:t>
              </a:r>
            </a:p>
            <a:p>
              <a:pPr algn="ctr"/>
              <a:r>
                <a:rPr lang="pt-BR" sz="2400" b="1" dirty="0" smtClean="0">
                  <a:solidFill>
                    <a:schemeClr val="accent1">
                      <a:lumMod val="75000"/>
                    </a:schemeClr>
                  </a:solidFill>
                </a:rPr>
                <a:t>de Cuidado</a:t>
              </a:r>
              <a:endParaRPr lang="pt-BR" sz="2400" b="1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sp>
          <p:nvSpPr>
            <p:cNvPr id="37" name="CaixaDeTexto 36"/>
            <p:cNvSpPr txBox="1"/>
            <p:nvPr/>
          </p:nvSpPr>
          <p:spPr>
            <a:xfrm>
              <a:off x="3942832" y="4584610"/>
              <a:ext cx="1516762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pt-BR" sz="2400" b="1" dirty="0" smtClean="0">
                  <a:solidFill>
                    <a:schemeClr val="accent6">
                      <a:lumMod val="75000"/>
                    </a:schemeClr>
                  </a:solidFill>
                </a:rPr>
                <a:t>Tipologia</a:t>
              </a:r>
            </a:p>
            <a:p>
              <a:pPr algn="ctr"/>
              <a:r>
                <a:rPr lang="pt-BR" sz="2400" b="1" dirty="0" smtClean="0">
                  <a:solidFill>
                    <a:schemeClr val="accent6">
                      <a:lumMod val="75000"/>
                    </a:schemeClr>
                  </a:solidFill>
                </a:rPr>
                <a:t> de Câncer</a:t>
              </a:r>
              <a:endParaRPr lang="pt-BR" sz="2400" b="1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</p:grpSp>
      <p:sp>
        <p:nvSpPr>
          <p:cNvPr id="38" name="Retângulo 37"/>
          <p:cNvSpPr/>
          <p:nvPr/>
        </p:nvSpPr>
        <p:spPr>
          <a:xfrm>
            <a:off x="4267200" y="1671697"/>
            <a:ext cx="4810861" cy="2308324"/>
          </a:xfrm>
          <a:prstGeom prst="rect">
            <a:avLst/>
          </a:prstGeom>
          <a:ln w="38100" cap="rnd">
            <a:solidFill>
              <a:srgbClr val="7030A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>
            <a:spAutoFit/>
          </a:bodyPr>
          <a:lstStyle/>
          <a:p>
            <a:pPr lvl="0" algn="just"/>
            <a:r>
              <a:rPr lang="pt-BR" b="1" dirty="0"/>
              <a:t>Qual é o </a:t>
            </a:r>
            <a:r>
              <a:rPr lang="pt-BR" b="1" u="sng" dirty="0"/>
              <a:t>diagnóstico da situação atual</a:t>
            </a:r>
            <a:r>
              <a:rPr lang="pt-BR" b="1" dirty="0"/>
              <a:t> do </a:t>
            </a:r>
            <a:r>
              <a:rPr lang="pt-BR" b="1" dirty="0">
                <a:solidFill>
                  <a:schemeClr val="accent1">
                    <a:lumMod val="75000"/>
                  </a:schemeClr>
                </a:solidFill>
              </a:rPr>
              <a:t>tratamento cirúrgico</a:t>
            </a:r>
            <a:r>
              <a:rPr lang="pt-BR" dirty="0"/>
              <a:t> </a:t>
            </a:r>
            <a:r>
              <a:rPr lang="pt-BR" b="1" dirty="0" smtClean="0"/>
              <a:t>de </a:t>
            </a:r>
            <a:r>
              <a:rPr lang="pt-BR" b="1" dirty="0">
                <a:solidFill>
                  <a:schemeClr val="accent6">
                    <a:lumMod val="75000"/>
                  </a:schemeClr>
                </a:solidFill>
              </a:rPr>
              <a:t>câncer de mama</a:t>
            </a:r>
            <a:r>
              <a:rPr lang="pt-BR" dirty="0"/>
              <a:t> </a:t>
            </a:r>
            <a:r>
              <a:rPr lang="pt-BR" b="1" dirty="0" smtClean="0"/>
              <a:t>na </a:t>
            </a:r>
            <a:r>
              <a:rPr lang="pt-BR" b="1" dirty="0">
                <a:solidFill>
                  <a:schemeClr val="accent3">
                    <a:lumMod val="75000"/>
                  </a:schemeClr>
                </a:solidFill>
              </a:rPr>
              <a:t>Região Metropolitana </a:t>
            </a:r>
            <a:r>
              <a:rPr lang="pt-BR" b="1" dirty="0" smtClean="0">
                <a:solidFill>
                  <a:schemeClr val="accent3">
                    <a:lumMod val="75000"/>
                  </a:schemeClr>
                </a:solidFill>
              </a:rPr>
              <a:t>I</a:t>
            </a:r>
            <a:r>
              <a:rPr lang="pt-BR" b="1" dirty="0" smtClean="0"/>
              <a:t>? (FASE II)</a:t>
            </a:r>
          </a:p>
          <a:p>
            <a:pPr lvl="0" algn="just"/>
            <a:endParaRPr lang="pt-BR" b="1" dirty="0"/>
          </a:p>
          <a:p>
            <a:pPr lvl="0" algn="just"/>
            <a:r>
              <a:rPr lang="pt-BR" b="1" dirty="0" smtClean="0"/>
              <a:t>Frente </a:t>
            </a:r>
            <a:r>
              <a:rPr lang="pt-BR" b="1" dirty="0"/>
              <a:t>ao diagnóstico da situação </a:t>
            </a:r>
            <a:r>
              <a:rPr lang="pt-BR" b="1" dirty="0" smtClean="0"/>
              <a:t>atual, </a:t>
            </a:r>
            <a:r>
              <a:rPr lang="pt-BR" b="1" u="sng" dirty="0"/>
              <a:t>quais são as recomendações</a:t>
            </a:r>
            <a:r>
              <a:rPr lang="pt-BR" b="1" dirty="0"/>
              <a:t> para o </a:t>
            </a:r>
            <a:r>
              <a:rPr lang="pt-BR" b="1" dirty="0">
                <a:solidFill>
                  <a:schemeClr val="accent1">
                    <a:lumMod val="75000"/>
                  </a:schemeClr>
                </a:solidFill>
              </a:rPr>
              <a:t>tratamento cirúrgico</a:t>
            </a:r>
            <a:r>
              <a:rPr lang="pt-BR" b="1" dirty="0"/>
              <a:t> </a:t>
            </a:r>
            <a:r>
              <a:rPr lang="pt-BR" b="1" dirty="0" smtClean="0"/>
              <a:t>de </a:t>
            </a:r>
            <a:r>
              <a:rPr lang="pt-BR" b="1" dirty="0">
                <a:solidFill>
                  <a:schemeClr val="accent6">
                    <a:lumMod val="75000"/>
                  </a:schemeClr>
                </a:solidFill>
              </a:rPr>
              <a:t>câncer de mama </a:t>
            </a:r>
            <a:r>
              <a:rPr lang="pt-BR" b="1" dirty="0" smtClean="0"/>
              <a:t>na</a:t>
            </a:r>
            <a:r>
              <a:rPr lang="pt-BR" b="1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pt-BR" b="1" dirty="0">
                <a:solidFill>
                  <a:schemeClr val="accent3">
                    <a:lumMod val="75000"/>
                  </a:schemeClr>
                </a:solidFill>
              </a:rPr>
              <a:t>Região Metropolitana </a:t>
            </a:r>
            <a:r>
              <a:rPr lang="pt-BR" b="1" dirty="0" smtClean="0">
                <a:solidFill>
                  <a:schemeClr val="accent3">
                    <a:lumMod val="75000"/>
                  </a:schemeClr>
                </a:solidFill>
              </a:rPr>
              <a:t>I</a:t>
            </a:r>
            <a:r>
              <a:rPr lang="pt-BR" b="1" dirty="0" smtClean="0"/>
              <a:t>?  (FASE III)</a:t>
            </a:r>
            <a:endParaRPr lang="pt-BR" dirty="0"/>
          </a:p>
        </p:txBody>
      </p:sp>
      <p:cxnSp>
        <p:nvCxnSpPr>
          <p:cNvPr id="39" name="Conector em curva 38"/>
          <p:cNvCxnSpPr>
            <a:stCxn id="31" idx="4"/>
            <a:endCxn id="38" idx="0"/>
          </p:cNvCxnSpPr>
          <p:nvPr/>
        </p:nvCxnSpPr>
        <p:spPr>
          <a:xfrm flipV="1">
            <a:off x="2864252" y="1671697"/>
            <a:ext cx="3808379" cy="1408152"/>
          </a:xfrm>
          <a:prstGeom prst="curvedConnector4">
            <a:avLst>
              <a:gd name="adj1" fmla="val 14967"/>
              <a:gd name="adj2" fmla="val 116234"/>
            </a:avLst>
          </a:prstGeom>
          <a:ln w="38100" cap="rnd">
            <a:solidFill>
              <a:srgbClr val="7030A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ítulo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t-BR" sz="2400" b="1" dirty="0" smtClean="0"/>
              <a:t>Os eixos de recorte do Plano de Atenção</a:t>
            </a:r>
            <a:r>
              <a:rPr lang="pt-BR" sz="2400" b="1" dirty="0"/>
              <a:t> </a:t>
            </a:r>
            <a:r>
              <a:rPr lang="pt-BR" sz="2400" b="1" dirty="0" smtClean="0"/>
              <a:t>Oncológica</a:t>
            </a:r>
            <a:endParaRPr lang="pt-BR" sz="2400" b="1" dirty="0"/>
          </a:p>
        </p:txBody>
      </p:sp>
    </p:spTree>
    <p:extLst>
      <p:ext uri="{BB962C8B-B14F-4D97-AF65-F5344CB8AC3E}">
        <p14:creationId xmlns:p14="http://schemas.microsoft.com/office/powerpoint/2010/main" val="4069189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/>
          <p:cNvGrpSpPr/>
          <p:nvPr/>
        </p:nvGrpSpPr>
        <p:grpSpPr>
          <a:xfrm>
            <a:off x="285604" y="1405225"/>
            <a:ext cx="5173990" cy="4728721"/>
            <a:chOff x="285604" y="1405225"/>
            <a:chExt cx="5173990" cy="4728721"/>
          </a:xfrm>
        </p:grpSpPr>
        <p:cxnSp>
          <p:nvCxnSpPr>
            <p:cNvPr id="5" name="Conector de seta reta 4"/>
            <p:cNvCxnSpPr/>
            <p:nvPr/>
          </p:nvCxnSpPr>
          <p:spPr>
            <a:xfrm>
              <a:off x="509109" y="4306722"/>
              <a:ext cx="4206907" cy="11363"/>
            </a:xfrm>
            <a:prstGeom prst="straightConnector1">
              <a:avLst/>
            </a:prstGeom>
            <a:ln w="76200">
              <a:solidFill>
                <a:schemeClr val="accent6">
                  <a:lumMod val="7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Cubo 5"/>
            <p:cNvSpPr/>
            <p:nvPr/>
          </p:nvSpPr>
          <p:spPr>
            <a:xfrm>
              <a:off x="2342901" y="3513997"/>
              <a:ext cx="1051727" cy="1063047"/>
            </a:xfrm>
            <a:prstGeom prst="cub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scene3d>
              <a:camera prst="orthographicFront">
                <a:rot lat="0" lon="1080000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7" name="Cubo 6"/>
            <p:cNvSpPr/>
            <p:nvPr/>
          </p:nvSpPr>
          <p:spPr>
            <a:xfrm>
              <a:off x="2342901" y="2698546"/>
              <a:ext cx="1051727" cy="1063047"/>
            </a:xfrm>
            <a:prstGeom prst="cub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scene3d>
              <a:camera prst="orthographicFront">
                <a:rot lat="0" lon="1080000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8" name="Cubo 7"/>
            <p:cNvSpPr/>
            <p:nvPr/>
          </p:nvSpPr>
          <p:spPr>
            <a:xfrm>
              <a:off x="1547376" y="3513997"/>
              <a:ext cx="1051727" cy="1063047"/>
            </a:xfrm>
            <a:prstGeom prst="cub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scene3d>
              <a:camera prst="orthographicFront">
                <a:rot lat="0" lon="1080000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9" name="Cubo 8"/>
            <p:cNvSpPr/>
            <p:nvPr/>
          </p:nvSpPr>
          <p:spPr>
            <a:xfrm>
              <a:off x="1547376" y="2698546"/>
              <a:ext cx="1051727" cy="1063047"/>
            </a:xfrm>
            <a:prstGeom prst="cub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scene3d>
              <a:camera prst="orthographicFront">
                <a:rot lat="0" lon="1080000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0" name="Cubo 9"/>
            <p:cNvSpPr/>
            <p:nvPr/>
          </p:nvSpPr>
          <p:spPr>
            <a:xfrm>
              <a:off x="2612563" y="3786561"/>
              <a:ext cx="1051727" cy="1063047"/>
            </a:xfrm>
            <a:prstGeom prst="cub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scene3d>
              <a:camera prst="orthographicFront">
                <a:rot lat="0" lon="1080000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1" name="Cubo 10"/>
            <p:cNvSpPr/>
            <p:nvPr/>
          </p:nvSpPr>
          <p:spPr>
            <a:xfrm>
              <a:off x="2612563" y="2971110"/>
              <a:ext cx="1051727" cy="1063047"/>
            </a:xfrm>
            <a:prstGeom prst="cub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scene3d>
              <a:camera prst="orthographicFront">
                <a:rot lat="0" lon="1080000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2" name="Cubo 11"/>
            <p:cNvSpPr/>
            <p:nvPr/>
          </p:nvSpPr>
          <p:spPr>
            <a:xfrm>
              <a:off x="1817037" y="3786561"/>
              <a:ext cx="1051727" cy="1063047"/>
            </a:xfrm>
            <a:prstGeom prst="cub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scene3d>
              <a:camera prst="orthographicFront">
                <a:rot lat="0" lon="1080000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3" name="Cubo 12"/>
            <p:cNvSpPr/>
            <p:nvPr/>
          </p:nvSpPr>
          <p:spPr>
            <a:xfrm>
              <a:off x="1817037" y="2971110"/>
              <a:ext cx="1051727" cy="1063047"/>
            </a:xfrm>
            <a:prstGeom prst="cub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scene3d>
              <a:camera prst="orthographicFront">
                <a:rot lat="0" lon="1080000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4" name="Cubo 13"/>
            <p:cNvSpPr/>
            <p:nvPr/>
          </p:nvSpPr>
          <p:spPr>
            <a:xfrm>
              <a:off x="765311" y="3513997"/>
              <a:ext cx="1051727" cy="1063047"/>
            </a:xfrm>
            <a:prstGeom prst="cub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scene3d>
              <a:camera prst="orthographicFront">
                <a:rot lat="0" lon="1080000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5" name="Cubo 14"/>
            <p:cNvSpPr/>
            <p:nvPr/>
          </p:nvSpPr>
          <p:spPr>
            <a:xfrm>
              <a:off x="765311" y="2698546"/>
              <a:ext cx="1051727" cy="1063047"/>
            </a:xfrm>
            <a:prstGeom prst="cub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scene3d>
              <a:camera prst="orthographicFront">
                <a:rot lat="0" lon="1080000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6" name="Cubo 15"/>
            <p:cNvSpPr/>
            <p:nvPr/>
          </p:nvSpPr>
          <p:spPr>
            <a:xfrm>
              <a:off x="1023730" y="3775198"/>
              <a:ext cx="1051727" cy="1063047"/>
            </a:xfrm>
            <a:prstGeom prst="cub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scene3d>
              <a:camera prst="orthographicFront">
                <a:rot lat="0" lon="1080000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7" name="Cubo 16"/>
            <p:cNvSpPr/>
            <p:nvPr/>
          </p:nvSpPr>
          <p:spPr>
            <a:xfrm>
              <a:off x="1023730" y="2959747"/>
              <a:ext cx="1051727" cy="1063047"/>
            </a:xfrm>
            <a:prstGeom prst="cub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scene3d>
              <a:camera prst="orthographicFront">
                <a:rot lat="0" lon="1080000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8" name="Cubo 17"/>
            <p:cNvSpPr/>
            <p:nvPr/>
          </p:nvSpPr>
          <p:spPr>
            <a:xfrm>
              <a:off x="2342901" y="1883094"/>
              <a:ext cx="1051727" cy="1063047"/>
            </a:xfrm>
            <a:prstGeom prst="cub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scene3d>
              <a:camera prst="orthographicFront">
                <a:rot lat="0" lon="1080000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9" name="Cubo 18"/>
            <p:cNvSpPr/>
            <p:nvPr/>
          </p:nvSpPr>
          <p:spPr>
            <a:xfrm>
              <a:off x="1547376" y="1883094"/>
              <a:ext cx="1051727" cy="1063047"/>
            </a:xfrm>
            <a:prstGeom prst="cub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scene3d>
              <a:camera prst="orthographicFront">
                <a:rot lat="0" lon="1080000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0" name="Cubo 19"/>
            <p:cNvSpPr/>
            <p:nvPr/>
          </p:nvSpPr>
          <p:spPr>
            <a:xfrm>
              <a:off x="2601320" y="2144295"/>
              <a:ext cx="1051727" cy="1063047"/>
            </a:xfrm>
            <a:prstGeom prst="cub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scene3d>
              <a:camera prst="orthographicFront">
                <a:rot lat="0" lon="1080000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1" name="Cubo 20"/>
            <p:cNvSpPr/>
            <p:nvPr/>
          </p:nvSpPr>
          <p:spPr>
            <a:xfrm>
              <a:off x="1805795" y="2144295"/>
              <a:ext cx="1051727" cy="1063047"/>
            </a:xfrm>
            <a:prstGeom prst="cub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scene3d>
              <a:camera prst="orthographicFront">
                <a:rot lat="0" lon="1080000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2" name="Cubo 21"/>
            <p:cNvSpPr/>
            <p:nvPr/>
          </p:nvSpPr>
          <p:spPr>
            <a:xfrm>
              <a:off x="765311" y="1883094"/>
              <a:ext cx="1051727" cy="1063047"/>
            </a:xfrm>
            <a:prstGeom prst="cub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scene3d>
              <a:camera prst="orthographicFront">
                <a:rot lat="0" lon="1080000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3" name="Cubo 22"/>
            <p:cNvSpPr/>
            <p:nvPr/>
          </p:nvSpPr>
          <p:spPr>
            <a:xfrm>
              <a:off x="1023730" y="2144295"/>
              <a:ext cx="1051727" cy="1063047"/>
            </a:xfrm>
            <a:prstGeom prst="cub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scene3d>
              <a:camera prst="orthographicFront">
                <a:rot lat="0" lon="1080000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4" name="Cubo 23"/>
            <p:cNvSpPr/>
            <p:nvPr/>
          </p:nvSpPr>
          <p:spPr>
            <a:xfrm>
              <a:off x="2870982" y="4047762"/>
              <a:ext cx="1051727" cy="1063047"/>
            </a:xfrm>
            <a:prstGeom prst="cub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scene3d>
              <a:camera prst="orthographicFront">
                <a:rot lat="0" lon="1080000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5" name="Cubo 24"/>
            <p:cNvSpPr/>
            <p:nvPr/>
          </p:nvSpPr>
          <p:spPr>
            <a:xfrm>
              <a:off x="2870982" y="3232311"/>
              <a:ext cx="1051727" cy="1063047"/>
            </a:xfrm>
            <a:prstGeom prst="cub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scene3d>
              <a:camera prst="orthographicFront">
                <a:rot lat="0" lon="1080000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6" name="Cubo 25"/>
            <p:cNvSpPr/>
            <p:nvPr/>
          </p:nvSpPr>
          <p:spPr>
            <a:xfrm>
              <a:off x="2075457" y="4047762"/>
              <a:ext cx="1051727" cy="1063047"/>
            </a:xfrm>
            <a:prstGeom prst="cub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scene3d>
              <a:camera prst="orthographicFront">
                <a:rot lat="0" lon="1080000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7" name="Cubo 26"/>
            <p:cNvSpPr/>
            <p:nvPr/>
          </p:nvSpPr>
          <p:spPr>
            <a:xfrm>
              <a:off x="2075457" y="3232311"/>
              <a:ext cx="1051727" cy="1063047"/>
            </a:xfrm>
            <a:prstGeom prst="cub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scene3d>
              <a:camera prst="orthographicFront">
                <a:rot lat="0" lon="1080000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8" name="Cubo 27"/>
            <p:cNvSpPr/>
            <p:nvPr/>
          </p:nvSpPr>
          <p:spPr>
            <a:xfrm>
              <a:off x="1293392" y="4047762"/>
              <a:ext cx="1051727" cy="1063047"/>
            </a:xfrm>
            <a:prstGeom prst="cub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scene3d>
              <a:camera prst="orthographicFront">
                <a:rot lat="0" lon="1080000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9" name="Cubo 28"/>
            <p:cNvSpPr/>
            <p:nvPr/>
          </p:nvSpPr>
          <p:spPr>
            <a:xfrm>
              <a:off x="1293392" y="3232311"/>
              <a:ext cx="1051727" cy="1063047"/>
            </a:xfrm>
            <a:prstGeom prst="cub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scene3d>
              <a:camera prst="orthographicFront">
                <a:rot lat="0" lon="1080000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0" name="Cubo 29"/>
            <p:cNvSpPr/>
            <p:nvPr/>
          </p:nvSpPr>
          <p:spPr>
            <a:xfrm>
              <a:off x="2870982" y="2416860"/>
              <a:ext cx="1051727" cy="1063047"/>
            </a:xfrm>
            <a:prstGeom prst="cub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scene3d>
              <a:camera prst="orthographicFront">
                <a:rot lat="0" lon="1080000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1" name="Cubo 30"/>
            <p:cNvSpPr/>
            <p:nvPr/>
          </p:nvSpPr>
          <p:spPr>
            <a:xfrm>
              <a:off x="2075457" y="2416860"/>
              <a:ext cx="1051727" cy="1063047"/>
            </a:xfrm>
            <a:prstGeom prst="cube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  <a:scene3d>
              <a:camera prst="orthographicFront">
                <a:rot lat="0" lon="1080000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2" name="Cubo 31"/>
            <p:cNvSpPr/>
            <p:nvPr/>
          </p:nvSpPr>
          <p:spPr>
            <a:xfrm>
              <a:off x="1293392" y="2416860"/>
              <a:ext cx="1051727" cy="1063047"/>
            </a:xfrm>
            <a:prstGeom prst="cub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scene3d>
              <a:camera prst="orthographicFront">
                <a:rot lat="0" lon="1080000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cxnSp>
          <p:nvCxnSpPr>
            <p:cNvPr id="33" name="Conector de seta reta 32"/>
            <p:cNvCxnSpPr/>
            <p:nvPr/>
          </p:nvCxnSpPr>
          <p:spPr>
            <a:xfrm>
              <a:off x="509109" y="4295358"/>
              <a:ext cx="1307928" cy="1322007"/>
            </a:xfrm>
            <a:prstGeom prst="straightConnector1">
              <a:avLst/>
            </a:prstGeom>
            <a:ln w="76200">
              <a:solidFill>
                <a:schemeClr val="accent1">
                  <a:lumMod val="7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Conector de seta reta 33"/>
            <p:cNvCxnSpPr/>
            <p:nvPr/>
          </p:nvCxnSpPr>
          <p:spPr>
            <a:xfrm flipV="1">
              <a:off x="509109" y="1483292"/>
              <a:ext cx="0" cy="2823430"/>
            </a:xfrm>
            <a:prstGeom prst="straightConnector1">
              <a:avLst/>
            </a:prstGeom>
            <a:ln w="76200">
              <a:solidFill>
                <a:schemeClr val="accent3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CaixaDeTexto 34"/>
            <p:cNvSpPr txBox="1"/>
            <p:nvPr/>
          </p:nvSpPr>
          <p:spPr>
            <a:xfrm>
              <a:off x="611560" y="1405225"/>
              <a:ext cx="117403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2400" b="1" dirty="0" smtClean="0">
                  <a:solidFill>
                    <a:schemeClr val="accent3">
                      <a:lumMod val="75000"/>
                    </a:schemeClr>
                  </a:solidFill>
                </a:rPr>
                <a:t>Regiões</a:t>
              </a:r>
              <a:endParaRPr lang="pt-BR" sz="2400" b="1" dirty="0">
                <a:solidFill>
                  <a:schemeClr val="accent3">
                    <a:lumMod val="75000"/>
                  </a:schemeClr>
                </a:solidFill>
              </a:endParaRPr>
            </a:p>
          </p:txBody>
        </p:sp>
        <p:sp>
          <p:nvSpPr>
            <p:cNvPr id="36" name="CaixaDeTexto 35"/>
            <p:cNvSpPr txBox="1"/>
            <p:nvPr/>
          </p:nvSpPr>
          <p:spPr>
            <a:xfrm>
              <a:off x="285604" y="5302949"/>
              <a:ext cx="1625766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pt-BR" sz="2400" b="1" dirty="0" smtClean="0">
                  <a:solidFill>
                    <a:schemeClr val="accent1">
                      <a:lumMod val="75000"/>
                    </a:schemeClr>
                  </a:solidFill>
                </a:rPr>
                <a:t>Linha </a:t>
              </a:r>
            </a:p>
            <a:p>
              <a:pPr algn="ctr"/>
              <a:r>
                <a:rPr lang="pt-BR" sz="2400" b="1" dirty="0" smtClean="0">
                  <a:solidFill>
                    <a:schemeClr val="accent1">
                      <a:lumMod val="75000"/>
                    </a:schemeClr>
                  </a:solidFill>
                </a:rPr>
                <a:t>de Cuidado</a:t>
              </a:r>
              <a:endParaRPr lang="pt-BR" sz="2400" b="1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sp>
          <p:nvSpPr>
            <p:cNvPr id="37" name="CaixaDeTexto 36"/>
            <p:cNvSpPr txBox="1"/>
            <p:nvPr/>
          </p:nvSpPr>
          <p:spPr>
            <a:xfrm>
              <a:off x="3942832" y="4584610"/>
              <a:ext cx="1516762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pt-BR" sz="2400" b="1" dirty="0" smtClean="0">
                  <a:solidFill>
                    <a:schemeClr val="accent6">
                      <a:lumMod val="75000"/>
                    </a:schemeClr>
                  </a:solidFill>
                </a:rPr>
                <a:t>Tipologia</a:t>
              </a:r>
            </a:p>
            <a:p>
              <a:pPr algn="ctr"/>
              <a:r>
                <a:rPr lang="pt-BR" sz="2400" b="1" dirty="0" smtClean="0">
                  <a:solidFill>
                    <a:schemeClr val="accent6">
                      <a:lumMod val="75000"/>
                    </a:schemeClr>
                  </a:solidFill>
                </a:rPr>
                <a:t> de Câncer</a:t>
              </a:r>
              <a:endParaRPr lang="pt-BR" sz="2400" b="1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</p:grpSp>
      <p:sp>
        <p:nvSpPr>
          <p:cNvPr id="38" name="Retângulo 37"/>
          <p:cNvSpPr/>
          <p:nvPr/>
        </p:nvSpPr>
        <p:spPr>
          <a:xfrm>
            <a:off x="4267200" y="1671697"/>
            <a:ext cx="4810861" cy="2308324"/>
          </a:xfrm>
          <a:prstGeom prst="rect">
            <a:avLst/>
          </a:prstGeom>
          <a:ln w="38100" cap="rnd">
            <a:solidFill>
              <a:srgbClr val="7030A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>
            <a:spAutoFit/>
          </a:bodyPr>
          <a:lstStyle/>
          <a:p>
            <a:pPr lvl="0" algn="just"/>
            <a:r>
              <a:rPr lang="pt-BR" b="1" dirty="0"/>
              <a:t>Qual é o </a:t>
            </a:r>
            <a:r>
              <a:rPr lang="pt-BR" b="1" u="sng" dirty="0"/>
              <a:t>diagnóstico da situação atual</a:t>
            </a:r>
            <a:r>
              <a:rPr lang="pt-BR" b="1" dirty="0"/>
              <a:t> do </a:t>
            </a:r>
            <a:r>
              <a:rPr lang="pt-BR" b="1" dirty="0">
                <a:solidFill>
                  <a:schemeClr val="accent1">
                    <a:lumMod val="75000"/>
                  </a:schemeClr>
                </a:solidFill>
              </a:rPr>
              <a:t>tratamento cirúrgico</a:t>
            </a:r>
            <a:r>
              <a:rPr lang="pt-BR" dirty="0"/>
              <a:t> </a:t>
            </a:r>
            <a:r>
              <a:rPr lang="pt-BR" b="1" dirty="0" smtClean="0"/>
              <a:t>de </a:t>
            </a:r>
            <a:r>
              <a:rPr lang="pt-BR" b="1" dirty="0">
                <a:solidFill>
                  <a:schemeClr val="accent6">
                    <a:lumMod val="75000"/>
                  </a:schemeClr>
                </a:solidFill>
              </a:rPr>
              <a:t>câncer de mama</a:t>
            </a:r>
            <a:r>
              <a:rPr lang="pt-BR" dirty="0"/>
              <a:t> </a:t>
            </a:r>
            <a:r>
              <a:rPr lang="pt-BR" b="1" dirty="0" smtClean="0"/>
              <a:t>na </a:t>
            </a:r>
            <a:r>
              <a:rPr lang="pt-BR" b="1" dirty="0">
                <a:solidFill>
                  <a:schemeClr val="accent3">
                    <a:lumMod val="75000"/>
                  </a:schemeClr>
                </a:solidFill>
              </a:rPr>
              <a:t>Região Metropolitana </a:t>
            </a:r>
            <a:r>
              <a:rPr lang="pt-BR" b="1" dirty="0" smtClean="0">
                <a:solidFill>
                  <a:schemeClr val="accent3">
                    <a:lumMod val="75000"/>
                  </a:schemeClr>
                </a:solidFill>
              </a:rPr>
              <a:t>I</a:t>
            </a:r>
            <a:r>
              <a:rPr lang="pt-BR" b="1" dirty="0" smtClean="0"/>
              <a:t>? (FASE II)</a:t>
            </a:r>
          </a:p>
          <a:p>
            <a:pPr lvl="0" algn="just"/>
            <a:endParaRPr lang="pt-BR" b="1" dirty="0"/>
          </a:p>
          <a:p>
            <a:pPr lvl="0" algn="just"/>
            <a:r>
              <a:rPr lang="pt-BR" b="1" dirty="0" smtClean="0"/>
              <a:t>Frente </a:t>
            </a:r>
            <a:r>
              <a:rPr lang="pt-BR" b="1" dirty="0"/>
              <a:t>ao diagnóstico da situação </a:t>
            </a:r>
            <a:r>
              <a:rPr lang="pt-BR" b="1" dirty="0" smtClean="0"/>
              <a:t>atual, </a:t>
            </a:r>
            <a:r>
              <a:rPr lang="pt-BR" b="1" u="sng" dirty="0"/>
              <a:t>quais são as recomendações</a:t>
            </a:r>
            <a:r>
              <a:rPr lang="pt-BR" b="1" dirty="0"/>
              <a:t> para o </a:t>
            </a:r>
            <a:r>
              <a:rPr lang="pt-BR" b="1" dirty="0">
                <a:solidFill>
                  <a:schemeClr val="accent1">
                    <a:lumMod val="75000"/>
                  </a:schemeClr>
                </a:solidFill>
              </a:rPr>
              <a:t>tratamento cirúrgico</a:t>
            </a:r>
            <a:r>
              <a:rPr lang="pt-BR" b="1" dirty="0"/>
              <a:t> </a:t>
            </a:r>
            <a:r>
              <a:rPr lang="pt-BR" b="1" dirty="0" smtClean="0"/>
              <a:t>de </a:t>
            </a:r>
            <a:r>
              <a:rPr lang="pt-BR" b="1" dirty="0">
                <a:solidFill>
                  <a:schemeClr val="accent6">
                    <a:lumMod val="75000"/>
                  </a:schemeClr>
                </a:solidFill>
              </a:rPr>
              <a:t>câncer de mama </a:t>
            </a:r>
            <a:r>
              <a:rPr lang="pt-BR" b="1" dirty="0" smtClean="0"/>
              <a:t>na</a:t>
            </a:r>
            <a:r>
              <a:rPr lang="pt-BR" b="1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pt-BR" b="1" dirty="0">
                <a:solidFill>
                  <a:schemeClr val="accent3">
                    <a:lumMod val="75000"/>
                  </a:schemeClr>
                </a:solidFill>
              </a:rPr>
              <a:t>Região Metropolitana </a:t>
            </a:r>
            <a:r>
              <a:rPr lang="pt-BR" b="1" dirty="0" smtClean="0">
                <a:solidFill>
                  <a:schemeClr val="accent3">
                    <a:lumMod val="75000"/>
                  </a:schemeClr>
                </a:solidFill>
              </a:rPr>
              <a:t>I</a:t>
            </a:r>
            <a:r>
              <a:rPr lang="pt-BR" b="1" dirty="0" smtClean="0"/>
              <a:t>?  (FASE III)</a:t>
            </a:r>
            <a:endParaRPr lang="pt-BR" dirty="0"/>
          </a:p>
        </p:txBody>
      </p:sp>
      <p:cxnSp>
        <p:nvCxnSpPr>
          <p:cNvPr id="39" name="Conector em curva 38"/>
          <p:cNvCxnSpPr>
            <a:stCxn id="31" idx="4"/>
            <a:endCxn id="38" idx="0"/>
          </p:cNvCxnSpPr>
          <p:nvPr/>
        </p:nvCxnSpPr>
        <p:spPr>
          <a:xfrm flipV="1">
            <a:off x="2864252" y="1671697"/>
            <a:ext cx="3808379" cy="1408152"/>
          </a:xfrm>
          <a:prstGeom prst="curvedConnector4">
            <a:avLst>
              <a:gd name="adj1" fmla="val 14967"/>
              <a:gd name="adj2" fmla="val 116234"/>
            </a:avLst>
          </a:prstGeom>
          <a:ln w="38100" cap="rnd">
            <a:solidFill>
              <a:srgbClr val="7030A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ítulo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t-BR" sz="2400" b="1" dirty="0" smtClean="0"/>
              <a:t>Os eixos de recorte do Plano de Atenção</a:t>
            </a:r>
            <a:r>
              <a:rPr lang="pt-BR" sz="2400" b="1" dirty="0"/>
              <a:t> </a:t>
            </a:r>
            <a:r>
              <a:rPr lang="pt-BR" sz="2400" b="1" dirty="0" smtClean="0"/>
              <a:t>Oncológica</a:t>
            </a:r>
            <a:endParaRPr lang="pt-BR" sz="2400" b="1" dirty="0"/>
          </a:p>
        </p:txBody>
      </p:sp>
      <p:sp>
        <p:nvSpPr>
          <p:cNvPr id="3" name="Elipse 2"/>
          <p:cNvSpPr/>
          <p:nvPr/>
        </p:nvSpPr>
        <p:spPr>
          <a:xfrm>
            <a:off x="4038600" y="1487120"/>
            <a:ext cx="5181600" cy="1270594"/>
          </a:xfrm>
          <a:prstGeom prst="ellipse">
            <a:avLst/>
          </a:prstGeom>
          <a:noFill/>
          <a:ln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23438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t-BR" sz="2800" b="1" dirty="0" smtClean="0"/>
              <a:t>Método de Diagnóstico da Situação Atual</a:t>
            </a:r>
            <a:endParaRPr lang="pt-BR" sz="2800" b="1" dirty="0"/>
          </a:p>
        </p:txBody>
      </p:sp>
      <p:grpSp>
        <p:nvGrpSpPr>
          <p:cNvPr id="5" name="Grupo 4"/>
          <p:cNvGrpSpPr/>
          <p:nvPr/>
        </p:nvGrpSpPr>
        <p:grpSpPr>
          <a:xfrm>
            <a:off x="990600" y="1513114"/>
            <a:ext cx="7467600" cy="4582886"/>
            <a:chOff x="990600" y="1513114"/>
            <a:chExt cx="7467600" cy="4582886"/>
          </a:xfrm>
        </p:grpSpPr>
        <p:pic>
          <p:nvPicPr>
            <p:cNvPr id="6" name="Imagem 5"/>
            <p:cNvPicPr/>
            <p:nvPr/>
          </p:nvPicPr>
          <p:blipFill rotWithShape="1">
            <a:blip r:embed="rId2"/>
            <a:srcRect l="29897" t="31172" r="21355" b="10676"/>
            <a:stretch/>
          </p:blipFill>
          <p:spPr bwMode="auto">
            <a:xfrm>
              <a:off x="990600" y="1513114"/>
              <a:ext cx="7467600" cy="4582886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7" name="Retângulo 6"/>
            <p:cNvSpPr/>
            <p:nvPr/>
          </p:nvSpPr>
          <p:spPr>
            <a:xfrm>
              <a:off x="1204686" y="3450774"/>
              <a:ext cx="762000" cy="1905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1200" b="1" dirty="0" smtClean="0">
                  <a:solidFill>
                    <a:schemeClr val="tx1"/>
                  </a:solidFill>
                </a:rPr>
                <a:t>BPA</a:t>
              </a:r>
              <a:endParaRPr lang="pt-BR" b="1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73965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/>
          <p:cNvSpPr>
            <a:spLocks noGrp="1"/>
          </p:cNvSpPr>
          <p:nvPr>
            <p:ph type="title"/>
          </p:nvPr>
        </p:nvSpPr>
        <p:spPr>
          <a:xfrm>
            <a:off x="457200" y="0"/>
            <a:ext cx="7772400" cy="576262"/>
          </a:xfrm>
        </p:spPr>
        <p:txBody>
          <a:bodyPr>
            <a:noAutofit/>
          </a:bodyPr>
          <a:lstStyle/>
          <a:p>
            <a:r>
              <a:rPr lang="pt-BR" sz="3200" b="1" dirty="0" smtClean="0">
                <a:solidFill>
                  <a:srgbClr val="FFFFFF"/>
                </a:solidFill>
              </a:rPr>
              <a:t>Metodologia e Estrutura</a:t>
            </a:r>
            <a:endParaRPr lang="pt-BR" sz="3200" dirty="0"/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9217" y="1537811"/>
            <a:ext cx="6845566" cy="4237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406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pt-BR"/>
          </a:p>
        </p:txBody>
      </p:sp>
      <p:grpSp>
        <p:nvGrpSpPr>
          <p:cNvPr id="4" name="Grupo 16"/>
          <p:cNvGrpSpPr/>
          <p:nvPr/>
        </p:nvGrpSpPr>
        <p:grpSpPr>
          <a:xfrm>
            <a:off x="479241" y="1256721"/>
            <a:ext cx="8314899" cy="2460311"/>
            <a:chOff x="995980" y="3560977"/>
            <a:chExt cx="7752484" cy="2460311"/>
          </a:xfrm>
        </p:grpSpPr>
        <p:sp>
          <p:nvSpPr>
            <p:cNvPr id="5" name="CaixaDeTexto 7"/>
            <p:cNvSpPr txBox="1"/>
            <p:nvPr/>
          </p:nvSpPr>
          <p:spPr>
            <a:xfrm>
              <a:off x="995980" y="4367074"/>
              <a:ext cx="2409486" cy="13685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dirty="0" smtClean="0"/>
                <a:t>Metodologia de trabalho:</a:t>
              </a:r>
            </a:p>
            <a:p>
              <a:pPr marL="192088" indent="-192088">
                <a:lnSpc>
                  <a:spcPct val="110000"/>
                </a:lnSpc>
                <a:spcBef>
                  <a:spcPts val="700"/>
                </a:spcBef>
                <a:buClr>
                  <a:srgbClr val="78278B"/>
                </a:buClr>
                <a:buFont typeface="Arial"/>
                <a:buChar char="•"/>
              </a:pPr>
              <a:r>
                <a:rPr lang="pt-BR" dirty="0" smtClean="0"/>
                <a:t>A região de Saúde</a:t>
              </a:r>
            </a:p>
            <a:p>
              <a:pPr marL="192088" indent="-192088">
                <a:lnSpc>
                  <a:spcPct val="110000"/>
                </a:lnSpc>
                <a:buClr>
                  <a:srgbClr val="78278B"/>
                </a:buClr>
                <a:buFont typeface="Arial"/>
                <a:buChar char="•"/>
              </a:pPr>
              <a:r>
                <a:rPr lang="pt-BR" dirty="0" smtClean="0"/>
                <a:t>Tipo de Câncer </a:t>
              </a:r>
            </a:p>
            <a:p>
              <a:pPr marL="192088" indent="-192088">
                <a:lnSpc>
                  <a:spcPct val="110000"/>
                </a:lnSpc>
                <a:buClr>
                  <a:srgbClr val="78278B"/>
                </a:buClr>
                <a:buFont typeface="Arial"/>
                <a:buChar char="•"/>
              </a:pPr>
              <a:r>
                <a:rPr lang="pt-BR" dirty="0" smtClean="0"/>
                <a:t>Linha de Cuidado</a:t>
              </a:r>
              <a:endParaRPr lang="pt-BR" dirty="0"/>
            </a:p>
          </p:txBody>
        </p:sp>
        <p:pic>
          <p:nvPicPr>
            <p:cNvPr id="6" name="Imagem 8">
              <a:hlinkClick r:id="rId2"/>
            </p:cNvPr>
            <p:cNvPicPr>
              <a:picLocks noChangeAspect="1"/>
            </p:cNvPicPr>
            <p:nvPr/>
          </p:nvPicPr>
          <p:blipFill rotWithShape="1">
            <a:blip r:embed="rId3"/>
            <a:srcRect l="26354" t="21875" r="35944" b="45833"/>
            <a:stretch/>
          </p:blipFill>
          <p:spPr>
            <a:xfrm>
              <a:off x="5546136" y="4181018"/>
              <a:ext cx="3202328" cy="1520127"/>
            </a:xfrm>
            <a:prstGeom prst="rect">
              <a:avLst/>
            </a:prstGeom>
          </p:spPr>
        </p:pic>
        <p:grpSp>
          <p:nvGrpSpPr>
            <p:cNvPr id="7" name="Grupo 10"/>
            <p:cNvGrpSpPr/>
            <p:nvPr/>
          </p:nvGrpSpPr>
          <p:grpSpPr>
            <a:xfrm>
              <a:off x="3605928" y="4181018"/>
              <a:ext cx="1872208" cy="1656184"/>
              <a:chOff x="3011420" y="0"/>
              <a:chExt cx="2359097" cy="1656184"/>
            </a:xfrm>
          </p:grpSpPr>
          <p:sp>
            <p:nvSpPr>
              <p:cNvPr id="10" name="Seta para a direita 11"/>
              <p:cNvSpPr/>
              <p:nvPr/>
            </p:nvSpPr>
            <p:spPr>
              <a:xfrm>
                <a:off x="3011420" y="0"/>
                <a:ext cx="2359097" cy="1656184"/>
              </a:xfrm>
              <a:prstGeom prst="rightArrow">
                <a:avLst>
                  <a:gd name="adj1" fmla="val 70000"/>
                  <a:gd name="adj2" fmla="val 50000"/>
                </a:avLst>
              </a:prstGeom>
              <a:solidFill>
                <a:srgbClr val="92C95A"/>
              </a:solidFill>
            </p:spPr>
            <p:style>
              <a:lnRef idx="2">
                <a:schemeClr val="accent1">
                  <a:alpha val="90000"/>
                  <a:tint val="40000"/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alpha val="90000"/>
                  <a:tint val="4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11" name="Seta para a direita 4"/>
              <p:cNvSpPr/>
              <p:nvPr/>
            </p:nvSpPr>
            <p:spPr>
              <a:xfrm>
                <a:off x="3143063" y="323136"/>
                <a:ext cx="1918653" cy="993887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40640" tIns="10160" rIns="20320" bIns="10160" numCol="1" spcCol="1270" anchor="ctr" anchorCtr="0">
                <a:noAutofit/>
              </a:bodyPr>
              <a:lstStyle/>
              <a:p>
                <a:pPr lvl="0" defTabSz="7112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pt-BR" sz="1400" dirty="0" smtClean="0">
                    <a:solidFill>
                      <a:schemeClr val="bg1"/>
                    </a:solidFill>
                  </a:rPr>
                  <a:t>O instrumento </a:t>
                </a:r>
                <a:br>
                  <a:rPr lang="pt-BR" sz="1400" dirty="0" smtClean="0">
                    <a:solidFill>
                      <a:schemeClr val="bg1"/>
                    </a:solidFill>
                  </a:rPr>
                </a:br>
                <a:r>
                  <a:rPr lang="pt-BR" sz="1400" dirty="0" smtClean="0">
                    <a:solidFill>
                      <a:schemeClr val="bg1"/>
                    </a:solidFill>
                  </a:rPr>
                  <a:t>para </a:t>
                </a:r>
                <a:r>
                  <a:rPr lang="pt-BR" sz="1400" b="1" dirty="0" smtClean="0">
                    <a:solidFill>
                      <a:schemeClr val="bg1"/>
                    </a:solidFill>
                  </a:rPr>
                  <a:t>acesso</a:t>
                </a:r>
                <a:r>
                  <a:rPr lang="pt-BR" sz="1400" dirty="0" smtClean="0">
                    <a:solidFill>
                      <a:schemeClr val="bg1"/>
                    </a:solidFill>
                  </a:rPr>
                  <a:t> </a:t>
                </a:r>
                <a:br>
                  <a:rPr lang="pt-BR" sz="1400" dirty="0" smtClean="0">
                    <a:solidFill>
                      <a:schemeClr val="bg1"/>
                    </a:solidFill>
                  </a:rPr>
                </a:br>
                <a:r>
                  <a:rPr lang="pt-BR" sz="1400" dirty="0" smtClean="0">
                    <a:solidFill>
                      <a:schemeClr val="bg1"/>
                    </a:solidFill>
                  </a:rPr>
                  <a:t>ao diagnóstico </a:t>
                </a:r>
                <a:br>
                  <a:rPr lang="pt-BR" sz="1400" dirty="0" smtClean="0">
                    <a:solidFill>
                      <a:schemeClr val="bg1"/>
                    </a:solidFill>
                  </a:rPr>
                </a:br>
                <a:r>
                  <a:rPr lang="pt-BR" sz="1400" dirty="0" smtClean="0">
                    <a:solidFill>
                      <a:schemeClr val="bg1"/>
                    </a:solidFill>
                  </a:rPr>
                  <a:t>e a </a:t>
                </a:r>
                <a:r>
                  <a:rPr lang="pt-BR" sz="1400" b="1" dirty="0" smtClean="0">
                    <a:solidFill>
                      <a:schemeClr val="bg1"/>
                    </a:solidFill>
                  </a:rPr>
                  <a:t>análise</a:t>
                </a:r>
                <a:r>
                  <a:rPr lang="pt-BR" sz="1400" dirty="0" smtClean="0">
                    <a:solidFill>
                      <a:schemeClr val="bg1"/>
                    </a:solidFill>
                  </a:rPr>
                  <a:t> é o BI:</a:t>
                </a:r>
                <a:endParaRPr lang="pt-BR" sz="1400" kern="1200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8" name="CaixaDeTexto 13"/>
            <p:cNvSpPr txBox="1"/>
            <p:nvPr/>
          </p:nvSpPr>
          <p:spPr>
            <a:xfrm>
              <a:off x="6012160" y="5621178"/>
              <a:ext cx="245588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2000" b="1" dirty="0" smtClean="0"/>
                <a:t>www.geocancer.org.br</a:t>
              </a:r>
              <a:endParaRPr lang="pt-BR" sz="2000" b="1" dirty="0"/>
            </a:p>
          </p:txBody>
        </p:sp>
        <p:sp>
          <p:nvSpPr>
            <p:cNvPr id="9" name="CaixaDeTexto 14"/>
            <p:cNvSpPr txBox="1"/>
            <p:nvPr/>
          </p:nvSpPr>
          <p:spPr>
            <a:xfrm>
              <a:off x="995980" y="3560977"/>
              <a:ext cx="714777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b="1" dirty="0" smtClean="0">
                  <a:solidFill>
                    <a:srgbClr val="78278B"/>
                  </a:solidFill>
                </a:rPr>
                <a:t>Para o Diagnóstico da Situação do Câncer foi criada uma metodologia e um BI:</a:t>
              </a:r>
              <a:endParaRPr lang="pt-BR" b="1" dirty="0">
                <a:solidFill>
                  <a:srgbClr val="78278B"/>
                </a:solidFill>
              </a:endParaRPr>
            </a:p>
          </p:txBody>
        </p:sp>
      </p:grpSp>
      <p:sp>
        <p:nvSpPr>
          <p:cNvPr id="20" name="Espaço Reservado para Conteúdo 11"/>
          <p:cNvSpPr txBox="1">
            <a:spLocks/>
          </p:cNvSpPr>
          <p:nvPr/>
        </p:nvSpPr>
        <p:spPr>
          <a:xfrm>
            <a:off x="457200" y="4024916"/>
            <a:ext cx="8629265" cy="2140388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BR" sz="1800" b="1" dirty="0" smtClean="0">
                <a:solidFill>
                  <a:srgbClr val="78278B"/>
                </a:solidFill>
              </a:rPr>
              <a:t>Plataforma online que: </a:t>
            </a:r>
          </a:p>
          <a:p>
            <a:pPr marL="192088" lvl="1" indent="-192088">
              <a:lnSpc>
                <a:spcPct val="90000"/>
              </a:lnSpc>
              <a:spcBef>
                <a:spcPts val="1500"/>
              </a:spcBef>
              <a:buClr>
                <a:srgbClr val="78278B"/>
              </a:buClr>
              <a:buFont typeface="Arial"/>
              <a:buChar char="•"/>
            </a:pPr>
            <a:r>
              <a:rPr lang="pt-BR" sz="1800" dirty="0" smtClean="0"/>
              <a:t>Organiza as bases de dados públicas de cadastro de prestadores e procedimentos.</a:t>
            </a:r>
          </a:p>
          <a:p>
            <a:pPr marL="192088" lvl="1" indent="-192088">
              <a:lnSpc>
                <a:spcPct val="90000"/>
              </a:lnSpc>
              <a:buClr>
                <a:srgbClr val="78278B"/>
              </a:buClr>
              <a:buFont typeface="Arial"/>
              <a:buChar char="•"/>
            </a:pPr>
            <a:r>
              <a:rPr lang="pt-BR" sz="1800" dirty="0" smtClean="0"/>
              <a:t>Estrutura informações de SADT e assistenciais em oncologia, de forma </a:t>
            </a:r>
            <a:r>
              <a:rPr lang="pt-BR" sz="1800" dirty="0" err="1" smtClean="0"/>
              <a:t>georeferenciada</a:t>
            </a:r>
            <a:r>
              <a:rPr lang="pt-BR" sz="1800" dirty="0" smtClean="0"/>
              <a:t>. </a:t>
            </a:r>
          </a:p>
          <a:p>
            <a:pPr marL="192088" lvl="1" indent="-192088">
              <a:lnSpc>
                <a:spcPct val="90000"/>
              </a:lnSpc>
              <a:buClr>
                <a:srgbClr val="78278B"/>
              </a:buClr>
              <a:buFont typeface="Arial"/>
              <a:buChar char="•"/>
            </a:pPr>
            <a:r>
              <a:rPr lang="pt-BR" sz="1800" dirty="0" smtClean="0"/>
              <a:t>Apresenta os resultados em série histórica.</a:t>
            </a:r>
            <a:endParaRPr lang="pt-BR" sz="1800" dirty="0"/>
          </a:p>
        </p:txBody>
      </p:sp>
    </p:spTree>
    <p:extLst>
      <p:ext uri="{BB962C8B-B14F-4D97-AF65-F5344CB8AC3E}">
        <p14:creationId xmlns:p14="http://schemas.microsoft.com/office/powerpoint/2010/main" val="2233770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t-BR" sz="3200" b="1" dirty="0" smtClean="0">
                <a:solidFill>
                  <a:srgbClr val="FFFFFF"/>
                </a:solidFill>
              </a:rPr>
              <a:t>Metodologia e Estrutura</a:t>
            </a:r>
            <a:endParaRPr lang="pt-BR" sz="3200" dirty="0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999248"/>
            <a:ext cx="9144000" cy="5858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9956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 smtClean="0"/>
              <a:t>Diagnóstico Epidemiológico</a:t>
            </a:r>
            <a:endParaRPr lang="pt-BR" dirty="0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14600"/>
            <a:ext cx="4122821" cy="3476356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3433" y="1014600"/>
            <a:ext cx="5595266" cy="5875067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4490956"/>
            <a:ext cx="3593433" cy="2398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677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/>
          <p:cNvSpPr/>
          <p:nvPr/>
        </p:nvSpPr>
        <p:spPr>
          <a:xfrm>
            <a:off x="4913195" y="6021025"/>
            <a:ext cx="1335381" cy="4283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662"/>
          </a:p>
        </p:txBody>
      </p:sp>
      <p:grpSp>
        <p:nvGrpSpPr>
          <p:cNvPr id="10" name="Grupo 9"/>
          <p:cNvGrpSpPr/>
          <p:nvPr/>
        </p:nvGrpSpPr>
        <p:grpSpPr>
          <a:xfrm>
            <a:off x="362013" y="1799025"/>
            <a:ext cx="8605958" cy="3905359"/>
            <a:chOff x="362013" y="1799025"/>
            <a:chExt cx="8605958" cy="3905359"/>
          </a:xfrm>
        </p:grpSpPr>
        <p:pic>
          <p:nvPicPr>
            <p:cNvPr id="2" name="Imagem 1"/>
            <p:cNvPicPr>
              <a:picLocks noChangeAspect="1"/>
            </p:cNvPicPr>
            <p:nvPr/>
          </p:nvPicPr>
          <p:blipFill rotWithShape="1">
            <a:blip r:embed="rId2"/>
            <a:srcRect l="34905" t="15812" r="34361" b="26352"/>
            <a:stretch/>
          </p:blipFill>
          <p:spPr>
            <a:xfrm>
              <a:off x="362013" y="1799025"/>
              <a:ext cx="3691194" cy="3905359"/>
            </a:xfrm>
            <a:prstGeom prst="rect">
              <a:avLst/>
            </a:prstGeom>
          </p:spPr>
        </p:pic>
        <p:pic>
          <p:nvPicPr>
            <p:cNvPr id="6" name="Imagem 5"/>
            <p:cNvPicPr>
              <a:picLocks noChangeAspect="1"/>
            </p:cNvPicPr>
            <p:nvPr/>
          </p:nvPicPr>
          <p:blipFill rotWithShape="1">
            <a:blip r:embed="rId3"/>
            <a:srcRect l="42666" t="15252" r="20831" b="28592"/>
            <a:stretch/>
          </p:blipFill>
          <p:spPr>
            <a:xfrm>
              <a:off x="4452807" y="1799026"/>
              <a:ext cx="4515164" cy="3905358"/>
            </a:xfrm>
            <a:prstGeom prst="rect">
              <a:avLst/>
            </a:prstGeom>
          </p:spPr>
        </p:pic>
      </p:grpSp>
      <p:sp>
        <p:nvSpPr>
          <p:cNvPr id="9" name="Retângulo 8"/>
          <p:cNvSpPr/>
          <p:nvPr/>
        </p:nvSpPr>
        <p:spPr>
          <a:xfrm>
            <a:off x="1184206" y="3866779"/>
            <a:ext cx="1133814" cy="1070824"/>
          </a:xfrm>
          <a:prstGeom prst="rect">
            <a:avLst/>
          </a:prstGeom>
          <a:noFill/>
          <a:ln w="28575">
            <a:solidFill>
              <a:srgbClr val="80008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662"/>
          </a:p>
        </p:txBody>
      </p:sp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457200" y="93310"/>
            <a:ext cx="7772400" cy="576262"/>
          </a:xfrm>
        </p:spPr>
        <p:txBody>
          <a:bodyPr>
            <a:noAutofit/>
          </a:bodyPr>
          <a:lstStyle/>
          <a:p>
            <a:r>
              <a:rPr lang="pt-BR" sz="2400" b="1" dirty="0" err="1">
                <a:solidFill>
                  <a:srgbClr val="FFFFFF"/>
                </a:solidFill>
                <a:latin typeface="Georgia"/>
                <a:cs typeface="Georgia"/>
              </a:rPr>
              <a:t>Georreferenciamento</a:t>
            </a:r>
            <a:r>
              <a:rPr lang="pt-BR" sz="2400" b="1" dirty="0">
                <a:solidFill>
                  <a:srgbClr val="FFFFFF"/>
                </a:solidFill>
                <a:latin typeface="Georgia"/>
                <a:cs typeface="Georgia"/>
              </a:rPr>
              <a:t> dos óbitos por neoplasia maligna – Macaé </a:t>
            </a:r>
            <a:r>
              <a:rPr lang="pt-BR" sz="2400" b="1" dirty="0" smtClean="0">
                <a:solidFill>
                  <a:srgbClr val="FFFFFF"/>
                </a:solidFill>
                <a:latin typeface="Georgia"/>
                <a:cs typeface="Georgia"/>
              </a:rPr>
              <a:t>2012</a:t>
            </a:r>
            <a:endParaRPr lang="pt-BR" sz="2400" dirty="0"/>
          </a:p>
        </p:txBody>
      </p:sp>
    </p:spTree>
    <p:extLst>
      <p:ext uri="{BB962C8B-B14F-4D97-AF65-F5344CB8AC3E}">
        <p14:creationId xmlns:p14="http://schemas.microsoft.com/office/powerpoint/2010/main" val="1515292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/>
          <a:srcRect l="19590" t="11147" r="10762" b="8815"/>
          <a:stretch/>
        </p:blipFill>
        <p:spPr>
          <a:xfrm>
            <a:off x="0" y="0"/>
            <a:ext cx="91416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2299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/>
          <p:nvPr/>
        </p:nvPicPr>
        <p:blipFill rotWithShape="1">
          <a:blip r:embed="rId2"/>
          <a:srcRect l="38056" t="25780" r="26336" b="2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Picture 29"/>
          <p:cNvPicPr>
            <a:picLocks noChangeAspect="1"/>
          </p:cNvPicPr>
          <p:nvPr/>
        </p:nvPicPr>
        <p:blipFill>
          <a:blip r:embed="rId3"/>
          <a:srcRect l="58908" t="14628" r="3477" b="61376"/>
          <a:stretch>
            <a:fillRect/>
          </a:stretch>
        </p:blipFill>
        <p:spPr>
          <a:xfrm>
            <a:off x="6365627" y="5336165"/>
            <a:ext cx="2583707" cy="1269029"/>
          </a:xfrm>
          <a:prstGeom prst="rect">
            <a:avLst/>
          </a:prstGeom>
          <a:effectLst>
            <a:outerShdw blurRad="50800" dist="38100" dir="996000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55933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t-BR" sz="3200" dirty="0" smtClean="0"/>
              <a:t>Diagnóstico assistencial – linha de cuidado</a:t>
            </a:r>
            <a:endParaRPr lang="pt-BR" sz="3200" dirty="0"/>
          </a:p>
        </p:txBody>
      </p:sp>
      <p:sp>
        <p:nvSpPr>
          <p:cNvPr id="5" name="Retângulo 4"/>
          <p:cNvSpPr/>
          <p:nvPr/>
        </p:nvSpPr>
        <p:spPr>
          <a:xfrm>
            <a:off x="323528" y="1252550"/>
            <a:ext cx="858129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/>
            <a:r>
              <a:rPr lang="pt-BR" sz="1400" dirty="0" smtClean="0">
                <a:solidFill>
                  <a:prstClr val="black"/>
                </a:solidFill>
                <a:latin typeface="Calibri"/>
                <a:ea typeface="Calibri" panose="020F0502020204030204" pitchFamily="34" charset="0"/>
              </a:rPr>
              <a:t>Exemplo da Atenção Básica</a:t>
            </a:r>
          </a:p>
          <a:p>
            <a:pPr marL="285750" indent="-285750" defTabSz="457200">
              <a:buFont typeface="Arial" panose="020B0604020202020204" pitchFamily="34" charset="0"/>
              <a:buChar char="•"/>
            </a:pPr>
            <a:r>
              <a:rPr lang="pt-BR" sz="1400" dirty="0" smtClean="0">
                <a:solidFill>
                  <a:prstClr val="black"/>
                </a:solidFill>
                <a:latin typeface="Calibri"/>
                <a:ea typeface="Calibri" panose="020F0502020204030204" pitchFamily="34" charset="0"/>
              </a:rPr>
              <a:t>Metodologia PMAQ </a:t>
            </a:r>
            <a:r>
              <a:rPr lang="pt-BR" sz="1400" dirty="0">
                <a:solidFill>
                  <a:prstClr val="black"/>
                </a:solidFill>
                <a:latin typeface="Calibri"/>
                <a:ea typeface="Calibri" panose="020F0502020204030204" pitchFamily="34" charset="0"/>
              </a:rPr>
              <a:t>realizada pelo </a:t>
            </a:r>
            <a:r>
              <a:rPr lang="pt-BR" sz="1400" dirty="0" smtClean="0">
                <a:solidFill>
                  <a:prstClr val="black"/>
                </a:solidFill>
                <a:latin typeface="Calibri"/>
                <a:ea typeface="Calibri" panose="020F0502020204030204" pitchFamily="34" charset="0"/>
              </a:rPr>
              <a:t>MS/SAS/DAB</a:t>
            </a:r>
            <a:endParaRPr lang="pt-BR" sz="1400" dirty="0" smtClean="0">
              <a:solidFill>
                <a:prstClr val="black"/>
              </a:solidFill>
              <a:latin typeface="Calibri"/>
            </a:endParaRPr>
          </a:p>
          <a:p>
            <a:pPr marL="285750" indent="-285750" defTabSz="457200">
              <a:buFont typeface="Arial" panose="020B0604020202020204" pitchFamily="34" charset="0"/>
              <a:buChar char="•"/>
            </a:pPr>
            <a:r>
              <a:rPr lang="pt-BR" sz="1400" dirty="0" smtClean="0">
                <a:solidFill>
                  <a:prstClr val="black"/>
                </a:solidFill>
                <a:latin typeface="Calibri"/>
              </a:rPr>
              <a:t>Consideradas as variáveis de oncologia;</a:t>
            </a:r>
            <a:endParaRPr lang="pt-BR" sz="1400" dirty="0">
              <a:solidFill>
                <a:prstClr val="black"/>
              </a:solidFill>
              <a:latin typeface="Calibri"/>
            </a:endParaRPr>
          </a:p>
          <a:p>
            <a:pPr marL="285750" indent="-285750" defTabSz="457200">
              <a:buFont typeface="Arial" panose="020B0604020202020204" pitchFamily="34" charset="0"/>
              <a:buChar char="•"/>
            </a:pPr>
            <a:r>
              <a:rPr lang="pt-BR" sz="1400" dirty="0">
                <a:solidFill>
                  <a:prstClr val="black"/>
                </a:solidFill>
                <a:latin typeface="Calibri"/>
              </a:rPr>
              <a:t>A</a:t>
            </a:r>
            <a:r>
              <a:rPr lang="pt-BR" sz="1400" dirty="0" smtClean="0">
                <a:solidFill>
                  <a:prstClr val="black"/>
                </a:solidFill>
                <a:latin typeface="Calibri"/>
              </a:rPr>
              <a:t>tribuídos aos Municípios e Regiões de Saúde notas de 0 a 1.</a:t>
            </a:r>
            <a:endParaRPr lang="pt-BR" sz="1400" dirty="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6" name="Grupo 5"/>
          <p:cNvGrpSpPr/>
          <p:nvPr/>
        </p:nvGrpSpPr>
        <p:grpSpPr>
          <a:xfrm>
            <a:off x="323528" y="2295459"/>
            <a:ext cx="8581292" cy="3912233"/>
            <a:chOff x="323528" y="2295459"/>
            <a:chExt cx="8581292" cy="3912233"/>
          </a:xfrm>
        </p:grpSpPr>
        <p:pic>
          <p:nvPicPr>
            <p:cNvPr id="7" name="Imagem 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23528" y="2295459"/>
              <a:ext cx="8107710" cy="2388358"/>
            </a:xfrm>
            <a:prstGeom prst="rect">
              <a:avLst/>
            </a:prstGeom>
          </p:spPr>
        </p:pic>
        <p:pic>
          <p:nvPicPr>
            <p:cNvPr id="8" name="Imagem 7"/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51920" y="2769895"/>
              <a:ext cx="5052900" cy="3437797"/>
            </a:xfrm>
            <a:prstGeom prst="rect">
              <a:avLst/>
            </a:prstGeom>
            <a:noFill/>
            <a:ln>
              <a:solidFill>
                <a:schemeClr val="accent4">
                  <a:lumMod val="40000"/>
                  <a:lumOff val="60000"/>
                </a:schemeClr>
              </a:solidFill>
            </a:ln>
          </p:spPr>
        </p:pic>
        <p:sp>
          <p:nvSpPr>
            <p:cNvPr id="9" name="CaixaDeTexto 8"/>
            <p:cNvSpPr txBox="1"/>
            <p:nvPr/>
          </p:nvSpPr>
          <p:spPr>
            <a:xfrm>
              <a:off x="4377383" y="3335749"/>
              <a:ext cx="2520280" cy="307777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txBody>
            <a:bodyPr wrap="square" rtlCol="0">
              <a:spAutoFit/>
            </a:bodyPr>
            <a:lstStyle/>
            <a:p>
              <a:pPr algn="just" defTabSz="457200"/>
              <a:r>
                <a:rPr lang="pt-BR" sz="1400" b="1" dirty="0">
                  <a:solidFill>
                    <a:prstClr val="black"/>
                  </a:solidFill>
                  <a:latin typeface="Calibri"/>
                </a:rPr>
                <a:t>RESULTADOS </a:t>
              </a:r>
              <a:r>
                <a:rPr lang="pt-BR" sz="1400" b="1" dirty="0" smtClean="0">
                  <a:solidFill>
                    <a:prstClr val="black"/>
                  </a:solidFill>
                  <a:latin typeface="Calibri"/>
                </a:rPr>
                <a:t>DO </a:t>
              </a:r>
              <a:r>
                <a:rPr lang="pt-BR" sz="1400" b="1" dirty="0">
                  <a:solidFill>
                    <a:prstClr val="black"/>
                  </a:solidFill>
                  <a:latin typeface="Calibri"/>
                </a:rPr>
                <a:t>MÓDULO </a:t>
              </a:r>
              <a:r>
                <a:rPr lang="pt-BR" sz="1400" b="1" dirty="0" smtClean="0">
                  <a:solidFill>
                    <a:prstClr val="black"/>
                  </a:solidFill>
                  <a:latin typeface="Calibri"/>
                </a:rPr>
                <a:t>II</a:t>
              </a:r>
              <a:endParaRPr lang="pt-BR" sz="1400" dirty="0">
                <a:solidFill>
                  <a:prstClr val="black"/>
                </a:solidFill>
                <a:latin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57157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02751"/>
            <a:ext cx="9141793" cy="5130132"/>
          </a:xfrm>
          <a:prstGeom prst="rect">
            <a:avLst/>
          </a:prstGeom>
        </p:spPr>
      </p:pic>
      <p:sp>
        <p:nvSpPr>
          <p:cNvPr id="6" name="Título 1"/>
          <p:cNvSpPr>
            <a:spLocks noGrp="1"/>
          </p:cNvSpPr>
          <p:nvPr>
            <p:ph type="title"/>
          </p:nvPr>
        </p:nvSpPr>
        <p:spPr>
          <a:xfrm>
            <a:off x="457200" y="0"/>
            <a:ext cx="7772400" cy="576262"/>
          </a:xfrm>
        </p:spPr>
        <p:txBody>
          <a:bodyPr>
            <a:noAutofit/>
          </a:bodyPr>
          <a:lstStyle/>
          <a:p>
            <a:r>
              <a:rPr lang="pt-BR" sz="3200" dirty="0"/>
              <a:t>Diagnóstico </a:t>
            </a:r>
            <a:r>
              <a:rPr lang="pt-BR" sz="3200" dirty="0" smtClean="0"/>
              <a:t>assistencial – Alta Complexidade</a:t>
            </a:r>
            <a:endParaRPr lang="pt-BR" sz="3200" dirty="0"/>
          </a:p>
        </p:txBody>
      </p:sp>
    </p:spTree>
    <p:extLst>
      <p:ext uri="{BB962C8B-B14F-4D97-AF65-F5344CB8AC3E}">
        <p14:creationId xmlns:p14="http://schemas.microsoft.com/office/powerpoint/2010/main" val="1046533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t-BR" sz="3200" dirty="0"/>
              <a:t>Diagnóstico </a:t>
            </a:r>
            <a:r>
              <a:rPr lang="pt-BR" sz="3200" dirty="0" smtClean="0"/>
              <a:t>assistencial – Alta Complexidade</a:t>
            </a:r>
            <a:endParaRPr lang="pt-BR" sz="3200" dirty="0"/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182" y="1088571"/>
            <a:ext cx="7830495" cy="5757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820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6724"/>
            <a:ext cx="8809149" cy="4494301"/>
          </a:xfrm>
          <a:prstGeom prst="rect">
            <a:avLst/>
          </a:prstGeom>
          <a:noFill/>
        </p:spPr>
      </p:pic>
      <p:sp>
        <p:nvSpPr>
          <p:cNvPr id="7" name="Retângulo 6"/>
          <p:cNvSpPr/>
          <p:nvPr/>
        </p:nvSpPr>
        <p:spPr>
          <a:xfrm>
            <a:off x="4913195" y="6021025"/>
            <a:ext cx="1335381" cy="4283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662"/>
          </a:p>
        </p:txBody>
      </p:sp>
      <p:sp>
        <p:nvSpPr>
          <p:cNvPr id="3" name="CaixaDeTexto 2"/>
          <p:cNvSpPr txBox="1"/>
          <p:nvPr/>
        </p:nvSpPr>
        <p:spPr>
          <a:xfrm>
            <a:off x="3238628" y="3773875"/>
            <a:ext cx="1333372" cy="774251"/>
          </a:xfrm>
          <a:prstGeom prst="rect">
            <a:avLst/>
          </a:prstGeom>
          <a:solidFill>
            <a:srgbClr val="800080"/>
          </a:solidFill>
        </p:spPr>
        <p:txBody>
          <a:bodyPr wrap="square" rtlCol="0">
            <a:spAutoFit/>
          </a:bodyPr>
          <a:lstStyle/>
          <a:p>
            <a:r>
              <a:rPr lang="pt-BR" sz="1477" dirty="0" err="1">
                <a:solidFill>
                  <a:schemeClr val="bg1"/>
                </a:solidFill>
              </a:rPr>
              <a:t>Med</a:t>
            </a:r>
            <a:r>
              <a:rPr lang="pt-BR" sz="1477" dirty="0">
                <a:solidFill>
                  <a:schemeClr val="bg1"/>
                </a:solidFill>
              </a:rPr>
              <a:t>: 44 dias </a:t>
            </a:r>
          </a:p>
          <a:p>
            <a:r>
              <a:rPr lang="pt-BR" sz="1477" dirty="0" err="1">
                <a:solidFill>
                  <a:schemeClr val="bg1"/>
                </a:solidFill>
              </a:rPr>
              <a:t>Mín</a:t>
            </a:r>
            <a:r>
              <a:rPr lang="pt-BR" sz="1477" dirty="0">
                <a:solidFill>
                  <a:schemeClr val="bg1"/>
                </a:solidFill>
              </a:rPr>
              <a:t>: 4 dias</a:t>
            </a:r>
          </a:p>
          <a:p>
            <a:r>
              <a:rPr lang="pt-BR" sz="1477" dirty="0" err="1">
                <a:solidFill>
                  <a:schemeClr val="bg1"/>
                </a:solidFill>
              </a:rPr>
              <a:t>Máx</a:t>
            </a:r>
            <a:r>
              <a:rPr lang="pt-BR" sz="1477" dirty="0">
                <a:solidFill>
                  <a:schemeClr val="bg1"/>
                </a:solidFill>
              </a:rPr>
              <a:t>: 211 dias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6606990" y="3773875"/>
            <a:ext cx="1333372" cy="774251"/>
          </a:xfrm>
          <a:prstGeom prst="rect">
            <a:avLst/>
          </a:prstGeom>
          <a:solidFill>
            <a:srgbClr val="800080"/>
          </a:solidFill>
        </p:spPr>
        <p:txBody>
          <a:bodyPr wrap="square" rtlCol="0">
            <a:spAutoFit/>
          </a:bodyPr>
          <a:lstStyle/>
          <a:p>
            <a:r>
              <a:rPr lang="pt-BR" sz="1477" dirty="0" err="1">
                <a:solidFill>
                  <a:schemeClr val="bg1"/>
                </a:solidFill>
              </a:rPr>
              <a:t>Med</a:t>
            </a:r>
            <a:r>
              <a:rPr lang="pt-BR" sz="1477" dirty="0">
                <a:solidFill>
                  <a:schemeClr val="bg1"/>
                </a:solidFill>
              </a:rPr>
              <a:t>: 14 dias </a:t>
            </a:r>
          </a:p>
          <a:p>
            <a:r>
              <a:rPr lang="pt-BR" sz="1477" dirty="0" err="1">
                <a:solidFill>
                  <a:schemeClr val="bg1"/>
                </a:solidFill>
              </a:rPr>
              <a:t>Mín</a:t>
            </a:r>
            <a:r>
              <a:rPr lang="pt-BR" sz="1477" dirty="0">
                <a:solidFill>
                  <a:schemeClr val="bg1"/>
                </a:solidFill>
              </a:rPr>
              <a:t>: 3 dias</a:t>
            </a:r>
          </a:p>
          <a:p>
            <a:r>
              <a:rPr lang="pt-BR" sz="1477" dirty="0" err="1">
                <a:solidFill>
                  <a:schemeClr val="bg1"/>
                </a:solidFill>
              </a:rPr>
              <a:t>Máx</a:t>
            </a:r>
            <a:r>
              <a:rPr lang="pt-BR" sz="1477" dirty="0">
                <a:solidFill>
                  <a:schemeClr val="bg1"/>
                </a:solidFill>
              </a:rPr>
              <a:t>: 34 dias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4927149" y="5171074"/>
            <a:ext cx="1333372" cy="774251"/>
          </a:xfrm>
          <a:prstGeom prst="rect">
            <a:avLst/>
          </a:prstGeom>
          <a:solidFill>
            <a:srgbClr val="800080"/>
          </a:solidFill>
        </p:spPr>
        <p:txBody>
          <a:bodyPr wrap="square" rtlCol="0">
            <a:spAutoFit/>
          </a:bodyPr>
          <a:lstStyle/>
          <a:p>
            <a:r>
              <a:rPr lang="pt-BR" sz="1477" dirty="0" err="1">
                <a:solidFill>
                  <a:schemeClr val="bg1"/>
                </a:solidFill>
              </a:rPr>
              <a:t>Med</a:t>
            </a:r>
            <a:r>
              <a:rPr lang="pt-BR" sz="1477" dirty="0">
                <a:solidFill>
                  <a:schemeClr val="bg1"/>
                </a:solidFill>
              </a:rPr>
              <a:t>: 56 dias </a:t>
            </a:r>
          </a:p>
          <a:p>
            <a:r>
              <a:rPr lang="pt-BR" sz="1477" dirty="0" err="1">
                <a:solidFill>
                  <a:schemeClr val="bg1"/>
                </a:solidFill>
              </a:rPr>
              <a:t>Mín</a:t>
            </a:r>
            <a:r>
              <a:rPr lang="pt-BR" sz="1477" dirty="0">
                <a:solidFill>
                  <a:schemeClr val="bg1"/>
                </a:solidFill>
              </a:rPr>
              <a:t>: 13 dias</a:t>
            </a:r>
          </a:p>
          <a:p>
            <a:r>
              <a:rPr lang="pt-BR" sz="1477" dirty="0" err="1">
                <a:solidFill>
                  <a:schemeClr val="bg1"/>
                </a:solidFill>
              </a:rPr>
              <a:t>Máx</a:t>
            </a:r>
            <a:r>
              <a:rPr lang="pt-BR" sz="1477" dirty="0">
                <a:solidFill>
                  <a:schemeClr val="bg1"/>
                </a:solidFill>
              </a:rPr>
              <a:t>: 224 dias</a:t>
            </a:r>
          </a:p>
        </p:txBody>
      </p:sp>
      <p:sp>
        <p:nvSpPr>
          <p:cNvPr id="11" name="TextBox 4"/>
          <p:cNvSpPr txBox="1">
            <a:spLocks noGrp="1"/>
          </p:cNvSpPr>
          <p:nvPr>
            <p:ph type="title"/>
          </p:nvPr>
        </p:nvSpPr>
        <p:spPr>
          <a:xfrm>
            <a:off x="457200" y="43064"/>
            <a:ext cx="7772400" cy="4901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FFFFFF"/>
                </a:solidFill>
                <a:latin typeface="Georgia"/>
                <a:cs typeface="Georgia"/>
              </a:defRPr>
            </a:lvl1pPr>
          </a:lstStyle>
          <a:p>
            <a:pPr lvl="1"/>
            <a:r>
              <a:rPr lang="pt-BR" sz="2585" dirty="0">
                <a:solidFill>
                  <a:schemeClr val="bg1"/>
                </a:solidFill>
                <a:latin typeface="Georgia" panose="02040502050405020303" pitchFamily="18" charset="0"/>
              </a:rPr>
              <a:t>Regulação </a:t>
            </a:r>
            <a:r>
              <a:rPr lang="pt-BR" sz="2585" dirty="0" smtClean="0">
                <a:solidFill>
                  <a:schemeClr val="bg1"/>
                </a:solidFill>
                <a:latin typeface="Georgia" panose="02040502050405020303" pitchFamily="18" charset="0"/>
              </a:rPr>
              <a:t>Oncológica</a:t>
            </a:r>
            <a:endParaRPr lang="pt-BR" sz="2585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3286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  <p:bldP spid="9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t-BR" sz="3200" b="1" dirty="0" smtClean="0">
                <a:solidFill>
                  <a:srgbClr val="FFFFFF"/>
                </a:solidFill>
              </a:rPr>
              <a:t>Resultados e Recomendações</a:t>
            </a:r>
            <a:endParaRPr lang="pt-BR" sz="3200" dirty="0"/>
          </a:p>
        </p:txBody>
      </p:sp>
      <p:grpSp>
        <p:nvGrpSpPr>
          <p:cNvPr id="6" name="Grupo 5"/>
          <p:cNvGrpSpPr/>
          <p:nvPr/>
        </p:nvGrpSpPr>
        <p:grpSpPr>
          <a:xfrm>
            <a:off x="398779" y="2292095"/>
            <a:ext cx="8296041" cy="4333294"/>
            <a:chOff x="398780" y="2292096"/>
            <a:chExt cx="7774880" cy="3377184"/>
          </a:xfrm>
        </p:grpSpPr>
        <p:sp>
          <p:nvSpPr>
            <p:cNvPr id="7" name="Rounded Rectangle 6"/>
            <p:cNvSpPr/>
            <p:nvPr/>
          </p:nvSpPr>
          <p:spPr>
            <a:xfrm>
              <a:off x="398780" y="2755900"/>
              <a:ext cx="7219636" cy="469900"/>
            </a:xfrm>
            <a:prstGeom prst="roundRect">
              <a:avLst/>
            </a:prstGeom>
            <a:solidFill>
              <a:srgbClr val="78278B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Content Placeholder 4"/>
            <p:cNvSpPr txBox="1">
              <a:spLocks/>
            </p:cNvSpPr>
            <p:nvPr/>
          </p:nvSpPr>
          <p:spPr>
            <a:xfrm>
              <a:off x="398780" y="2292096"/>
              <a:ext cx="7774880" cy="3377184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209550" lvl="1" indent="-209550" algn="just">
                <a:buClr>
                  <a:srgbClr val="78278B"/>
                </a:buClr>
                <a:buFont typeface="Arial"/>
                <a:buChar char="•"/>
              </a:pPr>
              <a:r>
                <a:rPr lang="pt-BR" altLang="pt-BR" sz="2000" dirty="0" smtClean="0"/>
                <a:t>Resultado a serem alcançados ao longo de 10 anos.</a:t>
              </a:r>
            </a:p>
            <a:p>
              <a:pPr marL="209550" lvl="1" indent="-209550" algn="just">
                <a:buClr>
                  <a:srgbClr val="78278B"/>
                </a:buClr>
                <a:buFont typeface="Arial"/>
                <a:buChar char="•"/>
              </a:pPr>
              <a:endParaRPr lang="pt-BR" altLang="pt-BR" sz="1200" dirty="0" smtClean="0"/>
            </a:p>
            <a:p>
              <a:pPr marL="209550" lvl="1" indent="-209550" algn="just">
                <a:spcBef>
                  <a:spcPts val="1500"/>
                </a:spcBef>
                <a:spcAft>
                  <a:spcPts val="1500"/>
                </a:spcAft>
                <a:buClr>
                  <a:srgbClr val="78278B"/>
                </a:buClr>
                <a:buNone/>
              </a:pPr>
              <a:r>
                <a:rPr lang="pt-BR" altLang="pt-BR" sz="2000" b="1" dirty="0" smtClean="0">
                  <a:solidFill>
                    <a:srgbClr val="660066"/>
                  </a:solidFill>
                </a:rPr>
                <a:t>	     </a:t>
              </a:r>
              <a:r>
                <a:rPr lang="pt-BR" altLang="pt-BR" sz="2000" b="1" dirty="0" smtClean="0">
                  <a:solidFill>
                    <a:schemeClr val="bg1"/>
                  </a:solidFill>
                </a:rPr>
                <a:t>Resultado esperado: </a:t>
              </a:r>
              <a:r>
                <a:rPr lang="pt-BR" altLang="pt-BR" sz="2000" b="1" i="1" dirty="0" smtClean="0">
                  <a:solidFill>
                    <a:schemeClr val="bg1"/>
                  </a:solidFill>
                </a:rPr>
                <a:t>redução da mortalidade por câncer</a:t>
              </a:r>
            </a:p>
            <a:p>
              <a:pPr marL="209550" lvl="1" indent="-209550" algn="just">
                <a:buClr>
                  <a:srgbClr val="78278B"/>
                </a:buClr>
                <a:buFont typeface="Arial"/>
                <a:buChar char="•"/>
              </a:pPr>
              <a:endParaRPr lang="pt-BR" altLang="pt-BR" sz="2000" dirty="0" smtClean="0"/>
            </a:p>
            <a:p>
              <a:pPr marL="209550" lvl="1" indent="-209550" algn="just">
                <a:buClr>
                  <a:srgbClr val="78278B"/>
                </a:buClr>
                <a:buFont typeface="Arial"/>
                <a:buChar char="•"/>
              </a:pPr>
              <a:r>
                <a:rPr lang="pt-BR" altLang="pt-BR" sz="2000" dirty="0" smtClean="0"/>
                <a:t>Reavaliação e ajustes periódicos a cada 3 anos;</a:t>
              </a:r>
            </a:p>
            <a:p>
              <a:pPr marL="209550" lvl="1" indent="-209550" algn="just">
                <a:buClr>
                  <a:srgbClr val="78278B"/>
                </a:buClr>
                <a:buFont typeface="Arial"/>
                <a:buChar char="•"/>
              </a:pPr>
              <a:r>
                <a:rPr lang="pt-BR" altLang="pt-BR" sz="2000" dirty="0" smtClean="0"/>
                <a:t>Implementação imediatas, emergenciais;</a:t>
              </a:r>
            </a:p>
            <a:p>
              <a:pPr marL="209550" lvl="1" indent="-209550" algn="just">
                <a:buClr>
                  <a:srgbClr val="78278B"/>
                </a:buClr>
                <a:buFont typeface="Arial"/>
                <a:buChar char="•"/>
              </a:pPr>
              <a:r>
                <a:rPr lang="pt-BR" altLang="pt-BR" sz="2000" dirty="0" smtClean="0"/>
                <a:t>Recomendações: definições de metas e prazos, (na logica do </a:t>
              </a:r>
              <a:r>
                <a:rPr lang="pt-BR" altLang="pt-BR" sz="2000" dirty="0" err="1" smtClean="0"/>
                <a:t>GeoCâncer</a:t>
              </a:r>
              <a:r>
                <a:rPr lang="pt-BR" altLang="pt-BR" sz="2000" dirty="0" smtClean="0"/>
                <a:t>: Região de Saúde, Tipo de Câncer e Linha de Cuidado)</a:t>
              </a:r>
            </a:p>
            <a:p>
              <a:pPr marL="209550" lvl="1" indent="-209550" algn="just">
                <a:buClr>
                  <a:srgbClr val="78278B"/>
                </a:buClr>
                <a:buFont typeface="Arial"/>
                <a:buChar char="•"/>
              </a:pPr>
              <a:r>
                <a:rPr lang="pt-BR" altLang="pt-BR" sz="2000" dirty="0" smtClean="0"/>
                <a:t>Plano </a:t>
              </a:r>
              <a:r>
                <a:rPr lang="pt-BR" altLang="pt-BR" sz="2000" dirty="0"/>
                <a:t>Estadual de Atenção </a:t>
              </a:r>
              <a:r>
                <a:rPr lang="pt-BR" altLang="pt-BR" sz="2000" dirty="0" smtClean="0"/>
                <a:t>Oncológica (exemplo do RJ): composto por 11 grupos de Recomendações subdivididos em 47 metas.</a:t>
              </a:r>
            </a:p>
          </p:txBody>
        </p:sp>
      </p:grpSp>
      <p:sp>
        <p:nvSpPr>
          <p:cNvPr id="9" name="Título 1"/>
          <p:cNvSpPr txBox="1">
            <a:spLocks/>
          </p:cNvSpPr>
          <p:nvPr/>
        </p:nvSpPr>
        <p:spPr>
          <a:xfrm>
            <a:off x="395034" y="1322073"/>
            <a:ext cx="7896732" cy="941832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0000"/>
              </a:lnSpc>
            </a:pPr>
            <a:r>
              <a:rPr lang="pt-BR" sz="2800" b="1" dirty="0" smtClean="0">
                <a:solidFill>
                  <a:srgbClr val="78278B"/>
                </a:solidFill>
              </a:rPr>
              <a:t>Para a prevenção e o controle do câncer: </a:t>
            </a:r>
          </a:p>
          <a:p>
            <a:pPr>
              <a:lnSpc>
                <a:spcPct val="80000"/>
              </a:lnSpc>
            </a:pPr>
            <a:r>
              <a:rPr lang="pt-BR" sz="2800" b="1" dirty="0" smtClean="0">
                <a:solidFill>
                  <a:srgbClr val="78278B"/>
                </a:solidFill>
              </a:rPr>
              <a:t>o Plano de Atenção Oncológica</a:t>
            </a:r>
            <a:endParaRPr lang="pt-BR" sz="2800" b="1" dirty="0">
              <a:solidFill>
                <a:srgbClr val="78278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0175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"/>
          <p:cNvGrpSpPr/>
          <p:nvPr/>
        </p:nvGrpSpPr>
        <p:grpSpPr>
          <a:xfrm>
            <a:off x="245715" y="2388660"/>
            <a:ext cx="8520098" cy="1911539"/>
            <a:chOff x="534906" y="2020341"/>
            <a:chExt cx="8412416" cy="1911539"/>
          </a:xfrm>
          <a:solidFill>
            <a:srgbClr val="92C95A"/>
          </a:solidFill>
        </p:grpSpPr>
        <p:sp>
          <p:nvSpPr>
            <p:cNvPr id="5" name="Retângulo de cantos arredondados 7"/>
            <p:cNvSpPr/>
            <p:nvPr/>
          </p:nvSpPr>
          <p:spPr>
            <a:xfrm>
              <a:off x="1963499" y="2023360"/>
              <a:ext cx="1320097" cy="865272"/>
            </a:xfrm>
            <a:prstGeom prst="roundRect">
              <a:avLst/>
            </a:prstGeom>
            <a:grpFill/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r>
                <a:rPr lang="pt-BR" sz="1400" b="1" dirty="0">
                  <a:solidFill>
                    <a:prstClr val="white"/>
                  </a:solidFill>
                </a:rPr>
                <a:t>Atenção Básica</a:t>
              </a:r>
            </a:p>
          </p:txBody>
        </p:sp>
        <p:sp>
          <p:nvSpPr>
            <p:cNvPr id="6" name="Retângulo de cantos arredondados 8"/>
            <p:cNvSpPr/>
            <p:nvPr/>
          </p:nvSpPr>
          <p:spPr>
            <a:xfrm>
              <a:off x="6237724" y="2020341"/>
              <a:ext cx="1320097" cy="865272"/>
            </a:xfrm>
            <a:prstGeom prst="roundRect">
              <a:avLst/>
            </a:prstGeom>
            <a:grpFill/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r>
                <a:rPr lang="pt-BR" sz="1400" b="1" dirty="0">
                  <a:solidFill>
                    <a:prstClr val="white"/>
                  </a:solidFill>
                </a:rPr>
                <a:t>Regulação</a:t>
              </a:r>
            </a:p>
          </p:txBody>
        </p:sp>
        <p:sp>
          <p:nvSpPr>
            <p:cNvPr id="7" name="Retângulo de cantos arredondados 9"/>
            <p:cNvSpPr/>
            <p:nvPr/>
          </p:nvSpPr>
          <p:spPr>
            <a:xfrm>
              <a:off x="4207163" y="3066608"/>
              <a:ext cx="1320097" cy="865272"/>
            </a:xfrm>
            <a:prstGeom prst="roundRect">
              <a:avLst/>
            </a:prstGeom>
            <a:grpFill/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r>
                <a:rPr lang="pt-BR" sz="1400" b="1" spc="-40" dirty="0" smtClean="0">
                  <a:solidFill>
                    <a:prstClr val="white"/>
                  </a:solidFill>
                </a:rPr>
                <a:t>Quimioterapia</a:t>
              </a:r>
              <a:endParaRPr lang="pt-BR" sz="1400" b="1" spc="-40" dirty="0">
                <a:solidFill>
                  <a:prstClr val="white"/>
                </a:solidFill>
              </a:endParaRPr>
            </a:p>
          </p:txBody>
        </p:sp>
        <p:sp>
          <p:nvSpPr>
            <p:cNvPr id="8" name="Retângulo de cantos arredondados 10"/>
            <p:cNvSpPr/>
            <p:nvPr/>
          </p:nvSpPr>
          <p:spPr>
            <a:xfrm>
              <a:off x="5641524" y="3066608"/>
              <a:ext cx="1320097" cy="865272"/>
            </a:xfrm>
            <a:prstGeom prst="roundRect">
              <a:avLst/>
            </a:prstGeom>
            <a:grpFill/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r>
                <a:rPr lang="pt-BR" sz="1400" b="1" dirty="0">
                  <a:solidFill>
                    <a:prstClr val="white"/>
                  </a:solidFill>
                </a:rPr>
                <a:t>Cuidados Paliativos</a:t>
              </a:r>
            </a:p>
          </p:txBody>
        </p:sp>
        <p:sp>
          <p:nvSpPr>
            <p:cNvPr id="9" name="Retângulo de cantos arredondados 11"/>
            <p:cNvSpPr/>
            <p:nvPr/>
          </p:nvSpPr>
          <p:spPr>
            <a:xfrm>
              <a:off x="7662466" y="2020341"/>
              <a:ext cx="1284856" cy="865272"/>
            </a:xfrm>
            <a:prstGeom prst="roundRect">
              <a:avLst/>
            </a:prstGeom>
            <a:grpFill/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r>
                <a:rPr lang="pt-BR" sz="1400" b="1" dirty="0">
                  <a:solidFill>
                    <a:prstClr val="white"/>
                  </a:solidFill>
                </a:rPr>
                <a:t>Sistemas de Informação</a:t>
              </a:r>
            </a:p>
          </p:txBody>
        </p:sp>
        <p:sp>
          <p:nvSpPr>
            <p:cNvPr id="10" name="Retângulo de cantos arredondados 12"/>
            <p:cNvSpPr/>
            <p:nvPr/>
          </p:nvSpPr>
          <p:spPr>
            <a:xfrm>
              <a:off x="1338442" y="3066608"/>
              <a:ext cx="1320097" cy="865272"/>
            </a:xfrm>
            <a:prstGeom prst="roundRect">
              <a:avLst/>
            </a:prstGeom>
            <a:grpFill/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r>
                <a:rPr lang="pt-BR" sz="1400" b="1" dirty="0">
                  <a:solidFill>
                    <a:prstClr val="white"/>
                  </a:solidFill>
                </a:rPr>
                <a:t>Promoção e Prevenção</a:t>
              </a:r>
            </a:p>
          </p:txBody>
        </p:sp>
        <p:sp>
          <p:nvSpPr>
            <p:cNvPr id="11" name="Retângulo de cantos arredondados 13"/>
            <p:cNvSpPr/>
            <p:nvPr/>
          </p:nvSpPr>
          <p:spPr>
            <a:xfrm>
              <a:off x="2772802" y="3066608"/>
              <a:ext cx="1320097" cy="865272"/>
            </a:xfrm>
            <a:prstGeom prst="roundRect">
              <a:avLst/>
            </a:prstGeom>
            <a:grpFill/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r>
                <a:rPr lang="pt-BR" sz="1400" b="1" dirty="0">
                  <a:solidFill>
                    <a:prstClr val="white"/>
                  </a:solidFill>
                </a:rPr>
                <a:t>Diagnóstico Precoce</a:t>
              </a:r>
            </a:p>
          </p:txBody>
        </p:sp>
        <p:sp>
          <p:nvSpPr>
            <p:cNvPr id="12" name="Retângulo de cantos arredondados 14"/>
            <p:cNvSpPr/>
            <p:nvPr/>
          </p:nvSpPr>
          <p:spPr>
            <a:xfrm>
              <a:off x="3388240" y="2020341"/>
              <a:ext cx="1320097" cy="865272"/>
            </a:xfrm>
            <a:prstGeom prst="roundRect">
              <a:avLst/>
            </a:prstGeom>
            <a:grpFill/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r>
                <a:rPr lang="pt-BR" sz="1400" b="1" dirty="0">
                  <a:solidFill>
                    <a:prstClr val="white"/>
                  </a:solidFill>
                </a:rPr>
                <a:t>Tratamento Cirúrgico</a:t>
              </a:r>
            </a:p>
          </p:txBody>
        </p:sp>
        <p:sp>
          <p:nvSpPr>
            <p:cNvPr id="13" name="Retângulo de cantos arredondados 15"/>
            <p:cNvSpPr/>
            <p:nvPr/>
          </p:nvSpPr>
          <p:spPr>
            <a:xfrm>
              <a:off x="4812982" y="2020341"/>
              <a:ext cx="1320097" cy="865272"/>
            </a:xfrm>
            <a:prstGeom prst="roundRect">
              <a:avLst/>
            </a:prstGeom>
            <a:grpFill/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r>
                <a:rPr lang="pt-BR" sz="1400" b="1" dirty="0" smtClean="0">
                  <a:solidFill>
                    <a:prstClr val="white"/>
                  </a:solidFill>
                </a:rPr>
                <a:t>Radioterapia</a:t>
              </a:r>
              <a:endParaRPr lang="pt-BR" sz="1400" b="1" dirty="0">
                <a:solidFill>
                  <a:prstClr val="white"/>
                </a:solidFill>
              </a:endParaRPr>
            </a:p>
          </p:txBody>
        </p:sp>
        <p:sp>
          <p:nvSpPr>
            <p:cNvPr id="14" name="Retângulo de cantos arredondados 16"/>
            <p:cNvSpPr/>
            <p:nvPr/>
          </p:nvSpPr>
          <p:spPr>
            <a:xfrm>
              <a:off x="7075886" y="3066608"/>
              <a:ext cx="1320097" cy="865272"/>
            </a:xfrm>
            <a:prstGeom prst="roundRect">
              <a:avLst/>
            </a:prstGeom>
            <a:grpFill/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r>
                <a:rPr lang="pt-BR" sz="1400" b="1" dirty="0">
                  <a:solidFill>
                    <a:prstClr val="white"/>
                  </a:solidFill>
                </a:rPr>
                <a:t>Registro </a:t>
              </a:r>
              <a:r>
                <a:rPr lang="pt-BR" sz="1400" b="1" dirty="0" smtClean="0">
                  <a:solidFill>
                    <a:prstClr val="white"/>
                  </a:solidFill>
                </a:rPr>
                <a:t/>
              </a:r>
              <a:br>
                <a:rPr lang="pt-BR" sz="1400" b="1" dirty="0" smtClean="0">
                  <a:solidFill>
                    <a:prstClr val="white"/>
                  </a:solidFill>
                </a:rPr>
              </a:br>
              <a:r>
                <a:rPr lang="pt-BR" sz="1400" b="1" dirty="0" smtClean="0">
                  <a:solidFill>
                    <a:prstClr val="white"/>
                  </a:solidFill>
                </a:rPr>
                <a:t>de </a:t>
              </a:r>
              <a:r>
                <a:rPr lang="pt-BR" sz="1400" b="1" dirty="0">
                  <a:solidFill>
                    <a:prstClr val="white"/>
                  </a:solidFill>
                </a:rPr>
                <a:t>Câncer</a:t>
              </a:r>
            </a:p>
          </p:txBody>
        </p:sp>
        <p:sp>
          <p:nvSpPr>
            <p:cNvPr id="15" name="Retângulo de cantos arredondados 17"/>
            <p:cNvSpPr/>
            <p:nvPr/>
          </p:nvSpPr>
          <p:spPr>
            <a:xfrm>
              <a:off x="534906" y="2023360"/>
              <a:ext cx="1289368" cy="865272"/>
            </a:xfrm>
            <a:prstGeom prst="roundRect">
              <a:avLst/>
            </a:prstGeom>
            <a:grpFill/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r>
                <a:rPr lang="pt-BR" sz="1400" b="1" dirty="0">
                  <a:solidFill>
                    <a:prstClr val="white"/>
                  </a:solidFill>
                </a:rPr>
                <a:t>Educação</a:t>
              </a:r>
            </a:p>
          </p:txBody>
        </p:sp>
      </p:grpSp>
      <p:sp>
        <p:nvSpPr>
          <p:cNvPr id="16" name="Título 1"/>
          <p:cNvSpPr>
            <a:spLocks noGrp="1"/>
          </p:cNvSpPr>
          <p:nvPr>
            <p:ph type="title"/>
          </p:nvPr>
        </p:nvSpPr>
        <p:spPr>
          <a:xfrm>
            <a:off x="399031" y="-62434"/>
            <a:ext cx="6985269" cy="685800"/>
          </a:xfrm>
        </p:spPr>
        <p:txBody>
          <a:bodyPr>
            <a:noAutofit/>
          </a:bodyPr>
          <a:lstStyle/>
          <a:p>
            <a:pPr algn="l"/>
            <a:r>
              <a:rPr lang="en-US" sz="2800" b="1" dirty="0" err="1" smtClean="0">
                <a:solidFill>
                  <a:schemeClr val="bg1"/>
                </a:solidFill>
              </a:rPr>
              <a:t>Recomendações</a:t>
            </a:r>
            <a:r>
              <a:rPr lang="en-US" sz="2800" b="1" dirty="0" smtClean="0">
                <a:solidFill>
                  <a:schemeClr val="bg1"/>
                </a:solidFill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</a:rPr>
              <a:t>por</a:t>
            </a:r>
            <a:r>
              <a:rPr lang="en-US" sz="2800" b="1" dirty="0" smtClean="0">
                <a:solidFill>
                  <a:schemeClr val="bg1"/>
                </a:solidFill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</a:rPr>
              <a:t>Linhas</a:t>
            </a:r>
            <a:r>
              <a:rPr lang="en-US" sz="2800" b="1" dirty="0" smtClean="0">
                <a:solidFill>
                  <a:schemeClr val="bg1"/>
                </a:solidFill>
              </a:rPr>
              <a:t> de </a:t>
            </a:r>
            <a:r>
              <a:rPr lang="en-US" sz="2800" b="1" dirty="0" err="1" smtClean="0">
                <a:solidFill>
                  <a:schemeClr val="bg1"/>
                </a:solidFill>
              </a:rPr>
              <a:t>Cuidado</a:t>
            </a:r>
            <a:endParaRPr lang="en-US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1763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773723" y="2808300"/>
            <a:ext cx="7596554" cy="3110405"/>
          </a:xfrm>
        </p:spPr>
        <p:txBody>
          <a:bodyPr/>
          <a:lstStyle/>
          <a:p>
            <a:pPr marL="0" indent="0" algn="just">
              <a:spcBef>
                <a:spcPts val="0"/>
              </a:spcBef>
              <a:buNone/>
            </a:pPr>
            <a:r>
              <a:rPr lang="pt-BR" sz="1477" b="1" dirty="0">
                <a:solidFill>
                  <a:prstClr val="black"/>
                </a:solidFill>
                <a:hlinkClick r:id="rId2" action="ppaction://hlinksldjump"/>
              </a:rPr>
              <a:t>Meta 1 </a:t>
            </a:r>
            <a:r>
              <a:rPr lang="pt-BR" sz="1477" b="1" dirty="0">
                <a:solidFill>
                  <a:prstClr val="black"/>
                </a:solidFill>
              </a:rPr>
              <a:t>– </a:t>
            </a:r>
            <a:r>
              <a:rPr lang="pt-BR" sz="1477" b="1" dirty="0">
                <a:solidFill>
                  <a:srgbClr val="C0504D"/>
                </a:solidFill>
              </a:rPr>
              <a:t>[Até 2017]</a:t>
            </a:r>
            <a:r>
              <a:rPr lang="pt-BR" sz="1477" b="1" dirty="0">
                <a:solidFill>
                  <a:prstClr val="black"/>
                </a:solidFill>
              </a:rPr>
              <a:t>, ter </a:t>
            </a:r>
            <a:r>
              <a:rPr lang="pt-BR" sz="1477" b="1" dirty="0">
                <a:solidFill>
                  <a:srgbClr val="C0504D"/>
                </a:solidFill>
              </a:rPr>
              <a:t>[100%]</a:t>
            </a:r>
            <a:r>
              <a:rPr lang="pt-BR" sz="1477" b="1" dirty="0">
                <a:solidFill>
                  <a:prstClr val="black"/>
                </a:solidFill>
              </a:rPr>
              <a:t> dos profissionais da atenção básica capacitados em oncologia.</a:t>
            </a:r>
          </a:p>
          <a:p>
            <a:pPr marL="0" indent="0" algn="just">
              <a:buNone/>
            </a:pPr>
            <a:endParaRPr lang="pt-BR" dirty="0"/>
          </a:p>
        </p:txBody>
      </p:sp>
      <p:sp>
        <p:nvSpPr>
          <p:cNvPr id="15" name="Retângulo 14"/>
          <p:cNvSpPr/>
          <p:nvPr/>
        </p:nvSpPr>
        <p:spPr>
          <a:xfrm>
            <a:off x="281354" y="1740877"/>
            <a:ext cx="8581292" cy="1055077"/>
          </a:xfrm>
          <a:prstGeom prst="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44083"/>
            <a:endParaRPr lang="pt-BR" sz="1662">
              <a:solidFill>
                <a:prstClr val="white"/>
              </a:solidFill>
            </a:endParaRPr>
          </a:p>
        </p:txBody>
      </p:sp>
      <p:sp>
        <p:nvSpPr>
          <p:cNvPr id="28" name="Retângulo de cantos arredondados 27">
            <a:hlinkClick r:id="rId3" action="ppaction://hlinksldjump"/>
          </p:cNvPr>
          <p:cNvSpPr/>
          <p:nvPr/>
        </p:nvSpPr>
        <p:spPr>
          <a:xfrm>
            <a:off x="1787596" y="2310672"/>
            <a:ext cx="1262945" cy="352741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44083"/>
            <a:r>
              <a:rPr lang="pt-BR" sz="1108" b="1" dirty="0">
                <a:solidFill>
                  <a:prstClr val="white"/>
                </a:solidFill>
              </a:rPr>
              <a:t>Atenção Básica</a:t>
            </a:r>
          </a:p>
        </p:txBody>
      </p:sp>
      <p:sp>
        <p:nvSpPr>
          <p:cNvPr id="29" name="Retângulo de cantos arredondados 28">
            <a:hlinkClick r:id="rId2" action="ppaction://hlinksldjump"/>
          </p:cNvPr>
          <p:cNvSpPr/>
          <p:nvPr/>
        </p:nvSpPr>
        <p:spPr>
          <a:xfrm>
            <a:off x="3162076" y="2310672"/>
            <a:ext cx="1262945" cy="352741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44083"/>
            <a:r>
              <a:rPr lang="pt-BR" sz="1108" b="1" dirty="0">
                <a:solidFill>
                  <a:prstClr val="white"/>
                </a:solidFill>
              </a:rPr>
              <a:t>Regulação</a:t>
            </a:r>
          </a:p>
        </p:txBody>
      </p:sp>
      <p:sp>
        <p:nvSpPr>
          <p:cNvPr id="30" name="Retângulo de cantos arredondados 29">
            <a:hlinkClick r:id="rId4" action="ppaction://hlinksldjump"/>
          </p:cNvPr>
          <p:cNvSpPr/>
          <p:nvPr/>
        </p:nvSpPr>
        <p:spPr>
          <a:xfrm>
            <a:off x="4536556" y="2310672"/>
            <a:ext cx="1262945" cy="352741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44083"/>
            <a:r>
              <a:rPr lang="pt-BR" sz="1108" b="1" dirty="0">
                <a:solidFill>
                  <a:prstClr val="white"/>
                </a:solidFill>
              </a:rPr>
              <a:t>Tratamento Quimioterápico</a:t>
            </a:r>
          </a:p>
        </p:txBody>
      </p:sp>
      <p:sp>
        <p:nvSpPr>
          <p:cNvPr id="31" name="Retângulo de cantos arredondados 30">
            <a:hlinkClick r:id="rId5" action="ppaction://hlinksldjump"/>
          </p:cNvPr>
          <p:cNvSpPr/>
          <p:nvPr/>
        </p:nvSpPr>
        <p:spPr>
          <a:xfrm>
            <a:off x="5906839" y="2310672"/>
            <a:ext cx="1262945" cy="352741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44083"/>
            <a:r>
              <a:rPr lang="pt-BR" sz="1108" b="1" dirty="0">
                <a:solidFill>
                  <a:prstClr val="white"/>
                </a:solidFill>
              </a:rPr>
              <a:t>Cuidados Paliativos</a:t>
            </a:r>
          </a:p>
        </p:txBody>
      </p:sp>
      <p:sp>
        <p:nvSpPr>
          <p:cNvPr id="32" name="Retângulo de cantos arredondados 31">
            <a:hlinkClick r:id="rId6" action="ppaction://hlinksldjump"/>
          </p:cNvPr>
          <p:cNvSpPr/>
          <p:nvPr/>
        </p:nvSpPr>
        <p:spPr>
          <a:xfrm>
            <a:off x="7277123" y="2317759"/>
            <a:ext cx="1022815" cy="352741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44083"/>
            <a:r>
              <a:rPr lang="pt-BR" sz="1108" b="1" dirty="0">
                <a:solidFill>
                  <a:prstClr val="white"/>
                </a:solidFill>
              </a:rPr>
              <a:t>Sistemas de Informação</a:t>
            </a:r>
          </a:p>
        </p:txBody>
      </p:sp>
      <p:sp>
        <p:nvSpPr>
          <p:cNvPr id="33" name="Retângulo de cantos arredondados 32">
            <a:hlinkClick r:id="rId7" action="ppaction://hlinksldjump"/>
          </p:cNvPr>
          <p:cNvSpPr/>
          <p:nvPr/>
        </p:nvSpPr>
        <p:spPr>
          <a:xfrm>
            <a:off x="1087636" y="1891787"/>
            <a:ext cx="1262945" cy="352741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44083"/>
            <a:r>
              <a:rPr lang="pt-BR" sz="1108" b="1" dirty="0">
                <a:solidFill>
                  <a:prstClr val="white"/>
                </a:solidFill>
              </a:rPr>
              <a:t>Promoção e Prevenção</a:t>
            </a:r>
          </a:p>
        </p:txBody>
      </p:sp>
      <p:sp>
        <p:nvSpPr>
          <p:cNvPr id="34" name="Retângulo de cantos arredondados 33">
            <a:hlinkClick r:id="rId8" action="ppaction://hlinksldjump"/>
          </p:cNvPr>
          <p:cNvSpPr/>
          <p:nvPr/>
        </p:nvSpPr>
        <p:spPr>
          <a:xfrm>
            <a:off x="2462118" y="1891787"/>
            <a:ext cx="1262945" cy="352741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44083"/>
            <a:r>
              <a:rPr lang="pt-BR" sz="1108" b="1" dirty="0">
                <a:solidFill>
                  <a:prstClr val="white"/>
                </a:solidFill>
              </a:rPr>
              <a:t>Diagnóstico Precoce</a:t>
            </a:r>
          </a:p>
        </p:txBody>
      </p:sp>
      <p:sp>
        <p:nvSpPr>
          <p:cNvPr id="35" name="Retângulo de cantos arredondados 34">
            <a:hlinkClick r:id="rId4" action="ppaction://hlinksldjump"/>
          </p:cNvPr>
          <p:cNvSpPr/>
          <p:nvPr/>
        </p:nvSpPr>
        <p:spPr>
          <a:xfrm>
            <a:off x="3836608" y="1891787"/>
            <a:ext cx="1262945" cy="352741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44083"/>
            <a:r>
              <a:rPr lang="pt-BR" sz="1108" b="1" dirty="0">
                <a:solidFill>
                  <a:prstClr val="white"/>
                </a:solidFill>
              </a:rPr>
              <a:t>Tratamento Cirúrgico</a:t>
            </a:r>
          </a:p>
        </p:txBody>
      </p:sp>
      <p:sp>
        <p:nvSpPr>
          <p:cNvPr id="37" name="Retângulo de cantos arredondados 36">
            <a:hlinkClick r:id="rId9" action="ppaction://hlinksldjump"/>
          </p:cNvPr>
          <p:cNvSpPr/>
          <p:nvPr/>
        </p:nvSpPr>
        <p:spPr>
          <a:xfrm>
            <a:off x="6577168" y="1898874"/>
            <a:ext cx="1262945" cy="352741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44083"/>
            <a:r>
              <a:rPr lang="pt-BR" sz="1108" b="1" dirty="0">
                <a:solidFill>
                  <a:prstClr val="white"/>
                </a:solidFill>
              </a:rPr>
              <a:t>Registro de Câncer</a:t>
            </a:r>
          </a:p>
        </p:txBody>
      </p:sp>
      <p:sp>
        <p:nvSpPr>
          <p:cNvPr id="38" name="Retângulo de cantos arredondados 37">
            <a:hlinkClick r:id="rId10" action="ppaction://hlinksldjump"/>
          </p:cNvPr>
          <p:cNvSpPr/>
          <p:nvPr/>
        </p:nvSpPr>
        <p:spPr>
          <a:xfrm>
            <a:off x="413107" y="2317231"/>
            <a:ext cx="1262945" cy="352741"/>
          </a:xfrm>
          <a:prstGeom prst="roundRect">
            <a:avLst/>
          </a:prstGeom>
          <a:solidFill>
            <a:schemeClr val="accent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44083"/>
            <a:r>
              <a:rPr lang="pt-BR" sz="1108" b="1" dirty="0">
                <a:solidFill>
                  <a:prstClr val="white"/>
                </a:solidFill>
              </a:rPr>
              <a:t>Educação</a:t>
            </a:r>
          </a:p>
        </p:txBody>
      </p:sp>
      <p:sp>
        <p:nvSpPr>
          <p:cNvPr id="16" name="Retângulo de cantos arredondados 15">
            <a:hlinkClick r:id="rId8" action="ppaction://hlinksldjump"/>
          </p:cNvPr>
          <p:cNvSpPr/>
          <p:nvPr/>
        </p:nvSpPr>
        <p:spPr>
          <a:xfrm>
            <a:off x="5206888" y="1891787"/>
            <a:ext cx="1262945" cy="352741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44083"/>
            <a:r>
              <a:rPr lang="pt-BR" sz="1108" b="1" dirty="0">
                <a:solidFill>
                  <a:prstClr val="white"/>
                </a:solidFill>
              </a:rPr>
              <a:t>Tratamento Radioterápico</a:t>
            </a:r>
          </a:p>
        </p:txBody>
      </p:sp>
    </p:spTree>
    <p:extLst>
      <p:ext uri="{BB962C8B-B14F-4D97-AF65-F5344CB8AC3E}">
        <p14:creationId xmlns:p14="http://schemas.microsoft.com/office/powerpoint/2010/main" val="813615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Espaço Reservado para Conteúdo 2"/>
          <p:cNvSpPr>
            <a:spLocks noGrp="1"/>
          </p:cNvSpPr>
          <p:nvPr>
            <p:ph idx="1"/>
          </p:nvPr>
        </p:nvSpPr>
        <p:spPr>
          <a:xfrm>
            <a:off x="773723" y="2808300"/>
            <a:ext cx="7596554" cy="3110405"/>
          </a:xfrm>
        </p:spPr>
        <p:txBody>
          <a:bodyPr>
            <a:normAutofit/>
          </a:bodyPr>
          <a:lstStyle/>
          <a:p>
            <a:pPr marL="0" indent="0" algn="just">
              <a:spcBef>
                <a:spcPts val="0"/>
              </a:spcBef>
              <a:buNone/>
            </a:pPr>
            <a:r>
              <a:rPr lang="pt-BR" sz="1477" b="1" dirty="0">
                <a:solidFill>
                  <a:prstClr val="black"/>
                </a:solidFill>
                <a:hlinkClick r:id="rId2" action="ppaction://hlinksldjump"/>
              </a:rPr>
              <a:t>Meta 1 </a:t>
            </a:r>
            <a:r>
              <a:rPr lang="pt-BR" sz="1477" b="1" dirty="0">
                <a:solidFill>
                  <a:prstClr val="black"/>
                </a:solidFill>
              </a:rPr>
              <a:t>– </a:t>
            </a:r>
            <a:r>
              <a:rPr lang="pt-BR" sz="1477" b="1" dirty="0">
                <a:solidFill>
                  <a:srgbClr val="C0504D"/>
                </a:solidFill>
              </a:rPr>
              <a:t>[Até 2016]</a:t>
            </a:r>
            <a:r>
              <a:rPr lang="pt-BR" sz="1477" b="1" dirty="0">
                <a:solidFill>
                  <a:prstClr val="black"/>
                </a:solidFill>
              </a:rPr>
              <a:t>, implantar o sistema VIGITEL Estadual com amostragem em um Município de referência por Região de Saúde, além da Capital, seguindo a metodologia do Ministério da Saúde.</a:t>
            </a:r>
          </a:p>
          <a:p>
            <a:pPr marL="0" indent="0" algn="just">
              <a:spcBef>
                <a:spcPts val="0"/>
              </a:spcBef>
              <a:buNone/>
            </a:pPr>
            <a:endParaRPr lang="pt-BR" sz="1477" dirty="0">
              <a:solidFill>
                <a:prstClr val="black"/>
              </a:solidFill>
            </a:endParaRPr>
          </a:p>
          <a:p>
            <a:pPr marL="0" indent="0" algn="just">
              <a:spcBef>
                <a:spcPts val="0"/>
              </a:spcBef>
              <a:buNone/>
            </a:pPr>
            <a:r>
              <a:rPr lang="pt-BR" sz="1477" b="1" dirty="0">
                <a:solidFill>
                  <a:prstClr val="black"/>
                </a:solidFill>
                <a:hlinkClick r:id="rId3" action="ppaction://hlinksldjump"/>
              </a:rPr>
              <a:t>Meta 2 </a:t>
            </a:r>
            <a:r>
              <a:rPr lang="pt-BR" sz="1477" b="1" dirty="0">
                <a:solidFill>
                  <a:prstClr val="black"/>
                </a:solidFill>
              </a:rPr>
              <a:t>– </a:t>
            </a:r>
            <a:r>
              <a:rPr lang="pt-BR" sz="1477" b="1" dirty="0">
                <a:solidFill>
                  <a:srgbClr val="C0504D"/>
                </a:solidFill>
              </a:rPr>
              <a:t>[Até 2016]</a:t>
            </a:r>
            <a:r>
              <a:rPr lang="pt-BR" sz="1477" b="1" dirty="0">
                <a:solidFill>
                  <a:prstClr val="black"/>
                </a:solidFill>
              </a:rPr>
              <a:t>, disseminar programas de prevenção de câncer baseados na realização de atividades físicas e combate à obesidade em </a:t>
            </a:r>
            <a:r>
              <a:rPr lang="pt-BR" sz="1477" b="1" dirty="0">
                <a:solidFill>
                  <a:srgbClr val="C0504D"/>
                </a:solidFill>
              </a:rPr>
              <a:t>[100%]</a:t>
            </a:r>
            <a:r>
              <a:rPr lang="pt-BR" sz="1477" b="1" dirty="0">
                <a:solidFill>
                  <a:prstClr val="black"/>
                </a:solidFill>
              </a:rPr>
              <a:t> dos Municípios do Estado do Rio de Janeiro, em consonância com o Plano de DCNT.</a:t>
            </a:r>
          </a:p>
          <a:p>
            <a:pPr marL="0" indent="0" algn="just">
              <a:spcBef>
                <a:spcPts val="0"/>
              </a:spcBef>
              <a:buNone/>
            </a:pPr>
            <a:endParaRPr lang="pt-BR" sz="1477" b="1" dirty="0">
              <a:solidFill>
                <a:prstClr val="black"/>
              </a:solidFill>
            </a:endParaRPr>
          </a:p>
          <a:p>
            <a:pPr marL="0" indent="0" algn="just">
              <a:spcBef>
                <a:spcPts val="0"/>
              </a:spcBef>
              <a:buNone/>
            </a:pPr>
            <a:r>
              <a:rPr lang="pt-BR" sz="1477" b="1" dirty="0">
                <a:solidFill>
                  <a:prstClr val="black"/>
                </a:solidFill>
                <a:hlinkClick r:id="rId4" action="ppaction://hlinksldjump"/>
              </a:rPr>
              <a:t>Meta 3 </a:t>
            </a:r>
            <a:r>
              <a:rPr lang="pt-BR" sz="1477" b="1" dirty="0">
                <a:solidFill>
                  <a:prstClr val="black"/>
                </a:solidFill>
              </a:rPr>
              <a:t>– </a:t>
            </a:r>
            <a:r>
              <a:rPr lang="pt-BR" sz="1477" b="1" dirty="0">
                <a:solidFill>
                  <a:srgbClr val="C0504D"/>
                </a:solidFill>
              </a:rPr>
              <a:t>[Até 2016]</a:t>
            </a:r>
            <a:r>
              <a:rPr lang="pt-BR" sz="1477" b="1" dirty="0">
                <a:solidFill>
                  <a:prstClr val="black"/>
                </a:solidFill>
              </a:rPr>
              <a:t>, disseminar programas de prevenção de câncer baseados na realização de combate ao tabagismo em </a:t>
            </a:r>
            <a:r>
              <a:rPr lang="pt-BR" sz="1477" b="1" dirty="0">
                <a:solidFill>
                  <a:srgbClr val="C0504D"/>
                </a:solidFill>
              </a:rPr>
              <a:t>[100%]</a:t>
            </a:r>
            <a:r>
              <a:rPr lang="pt-BR" sz="1477" b="1" dirty="0">
                <a:solidFill>
                  <a:prstClr val="black"/>
                </a:solidFill>
              </a:rPr>
              <a:t> dos Municípios do Estado do Rio de Janeiro.</a:t>
            </a:r>
          </a:p>
        </p:txBody>
      </p:sp>
      <p:sp>
        <p:nvSpPr>
          <p:cNvPr id="25" name="Retângulo 24"/>
          <p:cNvSpPr/>
          <p:nvPr/>
        </p:nvSpPr>
        <p:spPr>
          <a:xfrm>
            <a:off x="281354" y="1740877"/>
            <a:ext cx="8581292" cy="1055077"/>
          </a:xfrm>
          <a:prstGeom prst="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44083"/>
            <a:endParaRPr lang="pt-BR" sz="1662">
              <a:solidFill>
                <a:prstClr val="white"/>
              </a:solidFill>
            </a:endParaRPr>
          </a:p>
        </p:txBody>
      </p:sp>
      <p:sp>
        <p:nvSpPr>
          <p:cNvPr id="29" name="Retângulo de cantos arredondados 28">
            <a:hlinkClick r:id="rId5" action="ppaction://hlinksldjump"/>
          </p:cNvPr>
          <p:cNvSpPr/>
          <p:nvPr/>
        </p:nvSpPr>
        <p:spPr>
          <a:xfrm>
            <a:off x="1787596" y="2310672"/>
            <a:ext cx="1262945" cy="352741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44083"/>
            <a:r>
              <a:rPr lang="pt-BR" sz="1108" b="1" dirty="0">
                <a:solidFill>
                  <a:prstClr val="white"/>
                </a:solidFill>
              </a:rPr>
              <a:t>Atenção Básica</a:t>
            </a:r>
          </a:p>
        </p:txBody>
      </p:sp>
      <p:sp>
        <p:nvSpPr>
          <p:cNvPr id="30" name="Retângulo de cantos arredondados 29">
            <a:hlinkClick r:id="rId6" action="ppaction://hlinksldjump"/>
          </p:cNvPr>
          <p:cNvSpPr/>
          <p:nvPr/>
        </p:nvSpPr>
        <p:spPr>
          <a:xfrm>
            <a:off x="3162076" y="2310672"/>
            <a:ext cx="1262945" cy="352741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44083"/>
            <a:r>
              <a:rPr lang="pt-BR" sz="1108" b="1" dirty="0">
                <a:solidFill>
                  <a:prstClr val="white"/>
                </a:solidFill>
              </a:rPr>
              <a:t>Regulação</a:t>
            </a:r>
          </a:p>
        </p:txBody>
      </p:sp>
      <p:sp>
        <p:nvSpPr>
          <p:cNvPr id="31" name="Retângulo de cantos arredondados 30">
            <a:hlinkClick r:id="rId7" action="ppaction://hlinksldjump"/>
          </p:cNvPr>
          <p:cNvSpPr/>
          <p:nvPr/>
        </p:nvSpPr>
        <p:spPr>
          <a:xfrm>
            <a:off x="4536556" y="2310672"/>
            <a:ext cx="1262945" cy="352741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44083"/>
            <a:r>
              <a:rPr lang="pt-BR" sz="1108" b="1" dirty="0">
                <a:solidFill>
                  <a:prstClr val="white"/>
                </a:solidFill>
              </a:rPr>
              <a:t>Tratamento Quimioterápico</a:t>
            </a:r>
          </a:p>
        </p:txBody>
      </p:sp>
      <p:sp>
        <p:nvSpPr>
          <p:cNvPr id="32" name="Retângulo de cantos arredondados 31">
            <a:hlinkClick r:id="rId8" action="ppaction://hlinksldjump"/>
          </p:cNvPr>
          <p:cNvSpPr/>
          <p:nvPr/>
        </p:nvSpPr>
        <p:spPr>
          <a:xfrm>
            <a:off x="5906839" y="2310672"/>
            <a:ext cx="1262945" cy="352741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44083"/>
            <a:r>
              <a:rPr lang="pt-BR" sz="1108" b="1" dirty="0">
                <a:solidFill>
                  <a:prstClr val="white"/>
                </a:solidFill>
              </a:rPr>
              <a:t>Cuidados Paliativos</a:t>
            </a:r>
          </a:p>
        </p:txBody>
      </p:sp>
      <p:sp>
        <p:nvSpPr>
          <p:cNvPr id="33" name="Retângulo de cantos arredondados 32">
            <a:hlinkClick r:id="rId9" action="ppaction://hlinksldjump"/>
          </p:cNvPr>
          <p:cNvSpPr/>
          <p:nvPr/>
        </p:nvSpPr>
        <p:spPr>
          <a:xfrm>
            <a:off x="7277123" y="2317759"/>
            <a:ext cx="1022815" cy="352741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44083"/>
            <a:r>
              <a:rPr lang="pt-BR" sz="1108" b="1" dirty="0">
                <a:solidFill>
                  <a:prstClr val="white"/>
                </a:solidFill>
              </a:rPr>
              <a:t>Sistemas de Informação</a:t>
            </a:r>
          </a:p>
        </p:txBody>
      </p:sp>
      <p:sp>
        <p:nvSpPr>
          <p:cNvPr id="34" name="Retângulo de cantos arredondados 33">
            <a:hlinkClick r:id="rId10" action="ppaction://hlinksldjump"/>
          </p:cNvPr>
          <p:cNvSpPr/>
          <p:nvPr/>
        </p:nvSpPr>
        <p:spPr>
          <a:xfrm>
            <a:off x="1087636" y="1891787"/>
            <a:ext cx="1262945" cy="352741"/>
          </a:xfrm>
          <a:prstGeom prst="roundRect">
            <a:avLst/>
          </a:prstGeom>
          <a:solidFill>
            <a:schemeClr val="accent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44083"/>
            <a:r>
              <a:rPr lang="pt-BR" sz="1108" b="1" dirty="0">
                <a:solidFill>
                  <a:prstClr val="white"/>
                </a:solidFill>
              </a:rPr>
              <a:t>Promoção e Prevenção</a:t>
            </a:r>
          </a:p>
        </p:txBody>
      </p:sp>
      <p:sp>
        <p:nvSpPr>
          <p:cNvPr id="35" name="Retângulo de cantos arredondados 34">
            <a:hlinkClick r:id="rId11" action="ppaction://hlinksldjump"/>
          </p:cNvPr>
          <p:cNvSpPr/>
          <p:nvPr/>
        </p:nvSpPr>
        <p:spPr>
          <a:xfrm>
            <a:off x="2462118" y="1891787"/>
            <a:ext cx="1262945" cy="352741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44083"/>
            <a:r>
              <a:rPr lang="pt-BR" sz="1108" b="1" dirty="0">
                <a:solidFill>
                  <a:prstClr val="white"/>
                </a:solidFill>
              </a:rPr>
              <a:t>Diagnóstico Precoce</a:t>
            </a:r>
          </a:p>
        </p:txBody>
      </p:sp>
      <p:sp>
        <p:nvSpPr>
          <p:cNvPr id="36" name="Retângulo de cantos arredondados 35">
            <a:hlinkClick r:id="rId7" action="ppaction://hlinksldjump"/>
          </p:cNvPr>
          <p:cNvSpPr/>
          <p:nvPr/>
        </p:nvSpPr>
        <p:spPr>
          <a:xfrm>
            <a:off x="3836608" y="1891787"/>
            <a:ext cx="1262945" cy="352741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44083"/>
            <a:r>
              <a:rPr lang="pt-BR" sz="1108" b="1" dirty="0">
                <a:solidFill>
                  <a:prstClr val="white"/>
                </a:solidFill>
              </a:rPr>
              <a:t>Tratamento Cirúrgico</a:t>
            </a:r>
          </a:p>
        </p:txBody>
      </p:sp>
      <p:sp>
        <p:nvSpPr>
          <p:cNvPr id="37" name="Retângulo de cantos arredondados 36">
            <a:hlinkClick r:id="rId12" action="ppaction://hlinksldjump"/>
          </p:cNvPr>
          <p:cNvSpPr/>
          <p:nvPr/>
        </p:nvSpPr>
        <p:spPr>
          <a:xfrm>
            <a:off x="6577168" y="1898874"/>
            <a:ext cx="1262945" cy="352741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44083"/>
            <a:r>
              <a:rPr lang="pt-BR" sz="1108" b="1" dirty="0">
                <a:solidFill>
                  <a:prstClr val="white"/>
                </a:solidFill>
              </a:rPr>
              <a:t>Registro de Câncer</a:t>
            </a:r>
          </a:p>
        </p:txBody>
      </p:sp>
      <p:sp>
        <p:nvSpPr>
          <p:cNvPr id="38" name="Retângulo de cantos arredondados 37">
            <a:hlinkClick r:id="rId13" action="ppaction://hlinksldjump"/>
          </p:cNvPr>
          <p:cNvSpPr/>
          <p:nvPr/>
        </p:nvSpPr>
        <p:spPr>
          <a:xfrm>
            <a:off x="413107" y="2317231"/>
            <a:ext cx="1262945" cy="352741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44083"/>
            <a:r>
              <a:rPr lang="pt-BR" sz="1108" b="1" dirty="0">
                <a:solidFill>
                  <a:prstClr val="white"/>
                </a:solidFill>
              </a:rPr>
              <a:t>Educação</a:t>
            </a:r>
          </a:p>
        </p:txBody>
      </p:sp>
      <p:sp>
        <p:nvSpPr>
          <p:cNvPr id="15" name="Retângulo de cantos arredondados 14">
            <a:hlinkClick r:id="rId11" action="ppaction://hlinksldjump"/>
          </p:cNvPr>
          <p:cNvSpPr/>
          <p:nvPr/>
        </p:nvSpPr>
        <p:spPr>
          <a:xfrm>
            <a:off x="5206888" y="1891787"/>
            <a:ext cx="1262945" cy="352741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44083"/>
            <a:r>
              <a:rPr lang="pt-BR" sz="1108" b="1" dirty="0">
                <a:solidFill>
                  <a:prstClr val="white"/>
                </a:solidFill>
              </a:rPr>
              <a:t>Tratamento Radioterápico</a:t>
            </a:r>
          </a:p>
        </p:txBody>
      </p:sp>
    </p:spTree>
    <p:extLst>
      <p:ext uri="{BB962C8B-B14F-4D97-AF65-F5344CB8AC3E}">
        <p14:creationId xmlns:p14="http://schemas.microsoft.com/office/powerpoint/2010/main" val="1823925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tângulo 17"/>
          <p:cNvSpPr/>
          <p:nvPr/>
        </p:nvSpPr>
        <p:spPr>
          <a:xfrm>
            <a:off x="327821" y="1388138"/>
            <a:ext cx="8581292" cy="1055077"/>
          </a:xfrm>
          <a:prstGeom prst="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44083"/>
            <a:endParaRPr lang="pt-BR" sz="1662">
              <a:solidFill>
                <a:prstClr val="white"/>
              </a:solidFill>
            </a:endParaRPr>
          </a:p>
        </p:txBody>
      </p:sp>
      <p:sp>
        <p:nvSpPr>
          <p:cNvPr id="19" name="Retângulo de cantos arredondados 18">
            <a:hlinkClick r:id="rId2" action="ppaction://hlinksldjump"/>
          </p:cNvPr>
          <p:cNvSpPr/>
          <p:nvPr/>
        </p:nvSpPr>
        <p:spPr>
          <a:xfrm>
            <a:off x="1834063" y="1957933"/>
            <a:ext cx="1262945" cy="352741"/>
          </a:xfrm>
          <a:prstGeom prst="roundRect">
            <a:avLst/>
          </a:prstGeom>
          <a:solidFill>
            <a:schemeClr val="accent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44083"/>
            <a:r>
              <a:rPr lang="pt-BR" sz="1108" b="1" dirty="0">
                <a:solidFill>
                  <a:prstClr val="white"/>
                </a:solidFill>
              </a:rPr>
              <a:t>Atenção Básica</a:t>
            </a:r>
          </a:p>
        </p:txBody>
      </p:sp>
      <p:sp>
        <p:nvSpPr>
          <p:cNvPr id="20" name="Retângulo de cantos arredondados 19">
            <a:hlinkClick r:id="rId3" action="ppaction://hlinksldjump"/>
          </p:cNvPr>
          <p:cNvSpPr/>
          <p:nvPr/>
        </p:nvSpPr>
        <p:spPr>
          <a:xfrm>
            <a:off x="3208543" y="1957933"/>
            <a:ext cx="1262945" cy="352741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44083"/>
            <a:r>
              <a:rPr lang="pt-BR" sz="1108" b="1" dirty="0">
                <a:solidFill>
                  <a:prstClr val="white"/>
                </a:solidFill>
              </a:rPr>
              <a:t>Regulação</a:t>
            </a:r>
          </a:p>
        </p:txBody>
      </p:sp>
      <p:sp>
        <p:nvSpPr>
          <p:cNvPr id="21" name="Retângulo de cantos arredondados 20">
            <a:hlinkClick r:id="rId4" action="ppaction://hlinksldjump"/>
          </p:cNvPr>
          <p:cNvSpPr/>
          <p:nvPr/>
        </p:nvSpPr>
        <p:spPr>
          <a:xfrm>
            <a:off x="4583023" y="1957933"/>
            <a:ext cx="1262945" cy="352741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44083"/>
            <a:r>
              <a:rPr lang="pt-BR" sz="1108" b="1" dirty="0">
                <a:solidFill>
                  <a:prstClr val="white"/>
                </a:solidFill>
              </a:rPr>
              <a:t>Tratamento Quimioterápico</a:t>
            </a:r>
          </a:p>
        </p:txBody>
      </p:sp>
      <p:sp>
        <p:nvSpPr>
          <p:cNvPr id="22" name="Retângulo de cantos arredondados 21">
            <a:hlinkClick r:id="rId5" action="ppaction://hlinksldjump"/>
          </p:cNvPr>
          <p:cNvSpPr/>
          <p:nvPr/>
        </p:nvSpPr>
        <p:spPr>
          <a:xfrm>
            <a:off x="5953306" y="1957933"/>
            <a:ext cx="1262945" cy="352741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44083"/>
            <a:r>
              <a:rPr lang="pt-BR" sz="1108" b="1" dirty="0">
                <a:solidFill>
                  <a:prstClr val="white"/>
                </a:solidFill>
              </a:rPr>
              <a:t>Cuidados Paliativos</a:t>
            </a:r>
          </a:p>
        </p:txBody>
      </p:sp>
      <p:sp>
        <p:nvSpPr>
          <p:cNvPr id="23" name="Retângulo de cantos arredondados 22">
            <a:hlinkClick r:id="rId6" action="ppaction://hlinksldjump"/>
          </p:cNvPr>
          <p:cNvSpPr/>
          <p:nvPr/>
        </p:nvSpPr>
        <p:spPr>
          <a:xfrm>
            <a:off x="7323590" y="1965020"/>
            <a:ext cx="1022815" cy="352741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44083"/>
            <a:r>
              <a:rPr lang="pt-BR" sz="1108" b="1" dirty="0">
                <a:solidFill>
                  <a:prstClr val="white"/>
                </a:solidFill>
              </a:rPr>
              <a:t>Sistemas de Informação</a:t>
            </a:r>
          </a:p>
        </p:txBody>
      </p:sp>
      <p:sp>
        <p:nvSpPr>
          <p:cNvPr id="24" name="Retângulo de cantos arredondados 23">
            <a:hlinkClick r:id="rId7" action="ppaction://hlinksldjump"/>
          </p:cNvPr>
          <p:cNvSpPr/>
          <p:nvPr/>
        </p:nvSpPr>
        <p:spPr>
          <a:xfrm>
            <a:off x="1134103" y="1539048"/>
            <a:ext cx="1262945" cy="352741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44083"/>
            <a:r>
              <a:rPr lang="pt-BR" sz="1108" b="1" dirty="0">
                <a:solidFill>
                  <a:prstClr val="white"/>
                </a:solidFill>
              </a:rPr>
              <a:t>Promoção e Prevenção</a:t>
            </a:r>
          </a:p>
        </p:txBody>
      </p:sp>
      <p:sp>
        <p:nvSpPr>
          <p:cNvPr id="25" name="Retângulo de cantos arredondados 24">
            <a:hlinkClick r:id="rId8" action="ppaction://hlinksldjump"/>
          </p:cNvPr>
          <p:cNvSpPr/>
          <p:nvPr/>
        </p:nvSpPr>
        <p:spPr>
          <a:xfrm>
            <a:off x="2508585" y="1539048"/>
            <a:ext cx="1262945" cy="352741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44083"/>
            <a:r>
              <a:rPr lang="pt-BR" sz="1108" b="1" dirty="0">
                <a:solidFill>
                  <a:prstClr val="white"/>
                </a:solidFill>
              </a:rPr>
              <a:t>Diagnóstico Precoce</a:t>
            </a:r>
          </a:p>
        </p:txBody>
      </p:sp>
      <p:sp>
        <p:nvSpPr>
          <p:cNvPr id="26" name="Retângulo de cantos arredondados 25">
            <a:hlinkClick r:id="rId4" action="ppaction://hlinksldjump"/>
          </p:cNvPr>
          <p:cNvSpPr/>
          <p:nvPr/>
        </p:nvSpPr>
        <p:spPr>
          <a:xfrm>
            <a:off x="3883075" y="1539048"/>
            <a:ext cx="1262945" cy="352741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44083"/>
            <a:r>
              <a:rPr lang="pt-BR" sz="1108" b="1" dirty="0">
                <a:solidFill>
                  <a:prstClr val="white"/>
                </a:solidFill>
              </a:rPr>
              <a:t>Tratamento Cirúrgico</a:t>
            </a:r>
          </a:p>
        </p:txBody>
      </p:sp>
      <p:sp>
        <p:nvSpPr>
          <p:cNvPr id="27" name="Retângulo de cantos arredondados 26">
            <a:hlinkClick r:id="rId9" action="ppaction://hlinksldjump"/>
          </p:cNvPr>
          <p:cNvSpPr/>
          <p:nvPr/>
        </p:nvSpPr>
        <p:spPr>
          <a:xfrm>
            <a:off x="6623635" y="1546135"/>
            <a:ext cx="1262945" cy="352741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44083"/>
            <a:r>
              <a:rPr lang="pt-BR" sz="1108" b="1" dirty="0">
                <a:solidFill>
                  <a:prstClr val="white"/>
                </a:solidFill>
              </a:rPr>
              <a:t>Registro de Câncer</a:t>
            </a:r>
          </a:p>
        </p:txBody>
      </p:sp>
      <p:sp>
        <p:nvSpPr>
          <p:cNvPr id="28" name="Retângulo de cantos arredondados 27">
            <a:hlinkClick r:id="rId10" action="ppaction://hlinksldjump"/>
          </p:cNvPr>
          <p:cNvSpPr/>
          <p:nvPr/>
        </p:nvSpPr>
        <p:spPr>
          <a:xfrm>
            <a:off x="459574" y="1964492"/>
            <a:ext cx="1262945" cy="352741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44083"/>
            <a:r>
              <a:rPr lang="pt-BR" sz="1108" b="1" dirty="0">
                <a:solidFill>
                  <a:prstClr val="white"/>
                </a:solidFill>
              </a:rPr>
              <a:t>Educação</a:t>
            </a:r>
          </a:p>
        </p:txBody>
      </p:sp>
      <p:sp>
        <p:nvSpPr>
          <p:cNvPr id="15" name="Retângulo de cantos arredondados 14">
            <a:hlinkClick r:id="rId8" action="ppaction://hlinksldjump"/>
          </p:cNvPr>
          <p:cNvSpPr/>
          <p:nvPr/>
        </p:nvSpPr>
        <p:spPr>
          <a:xfrm>
            <a:off x="5253355" y="1539048"/>
            <a:ext cx="1262945" cy="352741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44083"/>
            <a:r>
              <a:rPr lang="pt-BR" sz="1108" b="1" dirty="0">
                <a:solidFill>
                  <a:prstClr val="white"/>
                </a:solidFill>
              </a:rPr>
              <a:t>Tratamento Radioterápico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30340" y="3627417"/>
            <a:ext cx="8107710" cy="2204638"/>
          </a:xfrm>
          <a:prstGeom prst="rect">
            <a:avLst/>
          </a:prstGeom>
        </p:spPr>
      </p:pic>
      <p:sp>
        <p:nvSpPr>
          <p:cNvPr id="4" name="Retângulo 3"/>
          <p:cNvSpPr/>
          <p:nvPr/>
        </p:nvSpPr>
        <p:spPr>
          <a:xfrm>
            <a:off x="327821" y="2472719"/>
            <a:ext cx="8581292" cy="10865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3776" indent="-263776">
              <a:buFont typeface="Arial" panose="020B0604020202020204" pitchFamily="34" charset="0"/>
              <a:buChar char="•"/>
            </a:pPr>
            <a:r>
              <a:rPr lang="pt-BR" sz="1292" dirty="0">
                <a:solidFill>
                  <a:prstClr val="black"/>
                </a:solidFill>
                <a:ea typeface="Calibri" panose="020F0502020204030204" pitchFamily="34" charset="0"/>
              </a:rPr>
              <a:t>Adoção de metodologia para a análise da recente pesquisa PMAQ realizada pelo Ministério da Saúde (MS/SAS/DAB)</a:t>
            </a:r>
          </a:p>
          <a:p>
            <a:pPr marL="263776" indent="-263776">
              <a:buFont typeface="Arial" panose="020B0604020202020204" pitchFamily="34" charset="0"/>
              <a:buChar char="•"/>
            </a:pPr>
            <a:endParaRPr lang="pt-BR" sz="1292" dirty="0">
              <a:solidFill>
                <a:prstClr val="black"/>
              </a:solidFill>
            </a:endParaRPr>
          </a:p>
          <a:p>
            <a:pPr marL="263776" indent="-263776">
              <a:buFont typeface="Arial" panose="020B0604020202020204" pitchFamily="34" charset="0"/>
              <a:buChar char="•"/>
            </a:pPr>
            <a:r>
              <a:rPr lang="pt-BR" sz="1292" dirty="0">
                <a:solidFill>
                  <a:prstClr val="black"/>
                </a:solidFill>
              </a:rPr>
              <a:t>Foram consideradas somente as variáveis referentes à oncologia</a:t>
            </a:r>
          </a:p>
          <a:p>
            <a:pPr marL="263776" indent="-263776">
              <a:buFont typeface="Arial" panose="020B0604020202020204" pitchFamily="34" charset="0"/>
              <a:buChar char="•"/>
            </a:pPr>
            <a:endParaRPr lang="pt-BR" sz="1292" dirty="0">
              <a:solidFill>
                <a:prstClr val="black"/>
              </a:solidFill>
            </a:endParaRPr>
          </a:p>
          <a:p>
            <a:pPr marL="263776" indent="-263776">
              <a:buFont typeface="Arial" panose="020B0604020202020204" pitchFamily="34" charset="0"/>
              <a:buChar char="•"/>
            </a:pPr>
            <a:r>
              <a:rPr lang="pt-BR" sz="1292" dirty="0">
                <a:solidFill>
                  <a:prstClr val="black"/>
                </a:solidFill>
              </a:rPr>
              <a:t>Foram atribuídos aos Municípios e Regiões de Saúde uma nota de 0 a 1</a:t>
            </a:r>
          </a:p>
        </p:txBody>
      </p:sp>
    </p:spTree>
    <p:extLst>
      <p:ext uri="{BB962C8B-B14F-4D97-AF65-F5344CB8AC3E}">
        <p14:creationId xmlns:p14="http://schemas.microsoft.com/office/powerpoint/2010/main" val="3445900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tângulo 17"/>
          <p:cNvSpPr/>
          <p:nvPr/>
        </p:nvSpPr>
        <p:spPr>
          <a:xfrm>
            <a:off x="327821" y="556672"/>
            <a:ext cx="8581292" cy="1055077"/>
          </a:xfrm>
          <a:prstGeom prst="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44083"/>
            <a:endParaRPr lang="pt-BR" sz="1662">
              <a:solidFill>
                <a:prstClr val="white"/>
              </a:solidFill>
            </a:endParaRPr>
          </a:p>
        </p:txBody>
      </p:sp>
      <p:sp>
        <p:nvSpPr>
          <p:cNvPr id="19" name="Retângulo de cantos arredondados 18">
            <a:hlinkClick r:id="rId2" action="ppaction://hlinksldjump"/>
          </p:cNvPr>
          <p:cNvSpPr/>
          <p:nvPr/>
        </p:nvSpPr>
        <p:spPr>
          <a:xfrm>
            <a:off x="1834063" y="1126467"/>
            <a:ext cx="1262945" cy="352741"/>
          </a:xfrm>
          <a:prstGeom prst="roundRect">
            <a:avLst/>
          </a:prstGeom>
          <a:solidFill>
            <a:schemeClr val="accent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44083"/>
            <a:r>
              <a:rPr lang="pt-BR" sz="1108" b="1" dirty="0">
                <a:solidFill>
                  <a:prstClr val="white"/>
                </a:solidFill>
              </a:rPr>
              <a:t>Atenção Básica</a:t>
            </a:r>
          </a:p>
        </p:txBody>
      </p:sp>
      <p:sp>
        <p:nvSpPr>
          <p:cNvPr id="20" name="Retângulo de cantos arredondados 19">
            <a:hlinkClick r:id="rId3" action="ppaction://hlinksldjump"/>
          </p:cNvPr>
          <p:cNvSpPr/>
          <p:nvPr/>
        </p:nvSpPr>
        <p:spPr>
          <a:xfrm>
            <a:off x="3208543" y="1126467"/>
            <a:ext cx="1262945" cy="352741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44083"/>
            <a:r>
              <a:rPr lang="pt-BR" sz="1108" b="1" dirty="0">
                <a:solidFill>
                  <a:prstClr val="white"/>
                </a:solidFill>
              </a:rPr>
              <a:t>Regulação</a:t>
            </a:r>
          </a:p>
        </p:txBody>
      </p:sp>
      <p:sp>
        <p:nvSpPr>
          <p:cNvPr id="21" name="Retângulo de cantos arredondados 20">
            <a:hlinkClick r:id="rId4" action="ppaction://hlinksldjump"/>
          </p:cNvPr>
          <p:cNvSpPr/>
          <p:nvPr/>
        </p:nvSpPr>
        <p:spPr>
          <a:xfrm>
            <a:off x="4583023" y="1126467"/>
            <a:ext cx="1262945" cy="352741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44083"/>
            <a:r>
              <a:rPr lang="pt-BR" sz="1108" b="1" dirty="0">
                <a:solidFill>
                  <a:prstClr val="white"/>
                </a:solidFill>
              </a:rPr>
              <a:t>Tratamento Quimioterápico</a:t>
            </a:r>
          </a:p>
        </p:txBody>
      </p:sp>
      <p:sp>
        <p:nvSpPr>
          <p:cNvPr id="22" name="Retângulo de cantos arredondados 21">
            <a:hlinkClick r:id="rId5" action="ppaction://hlinksldjump"/>
          </p:cNvPr>
          <p:cNvSpPr/>
          <p:nvPr/>
        </p:nvSpPr>
        <p:spPr>
          <a:xfrm>
            <a:off x="5953306" y="1126467"/>
            <a:ext cx="1262945" cy="352741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44083"/>
            <a:r>
              <a:rPr lang="pt-BR" sz="1108" b="1" dirty="0">
                <a:solidFill>
                  <a:prstClr val="white"/>
                </a:solidFill>
              </a:rPr>
              <a:t>Cuidados Paliativos</a:t>
            </a:r>
          </a:p>
        </p:txBody>
      </p:sp>
      <p:sp>
        <p:nvSpPr>
          <p:cNvPr id="23" name="Retângulo de cantos arredondados 22">
            <a:hlinkClick r:id="rId6" action="ppaction://hlinksldjump"/>
          </p:cNvPr>
          <p:cNvSpPr/>
          <p:nvPr/>
        </p:nvSpPr>
        <p:spPr>
          <a:xfrm>
            <a:off x="7323590" y="1133554"/>
            <a:ext cx="1022815" cy="352741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44083"/>
            <a:r>
              <a:rPr lang="pt-BR" sz="1108" b="1" dirty="0">
                <a:solidFill>
                  <a:prstClr val="white"/>
                </a:solidFill>
              </a:rPr>
              <a:t>Sistemas de Informação</a:t>
            </a:r>
          </a:p>
        </p:txBody>
      </p:sp>
      <p:sp>
        <p:nvSpPr>
          <p:cNvPr id="24" name="Retângulo de cantos arredondados 23">
            <a:hlinkClick r:id="rId7" action="ppaction://hlinksldjump"/>
          </p:cNvPr>
          <p:cNvSpPr/>
          <p:nvPr/>
        </p:nvSpPr>
        <p:spPr>
          <a:xfrm>
            <a:off x="1134103" y="707582"/>
            <a:ext cx="1262945" cy="352741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44083"/>
            <a:r>
              <a:rPr lang="pt-BR" sz="1108" b="1" dirty="0">
                <a:solidFill>
                  <a:prstClr val="white"/>
                </a:solidFill>
              </a:rPr>
              <a:t>Promoção e Prevenção</a:t>
            </a:r>
          </a:p>
        </p:txBody>
      </p:sp>
      <p:sp>
        <p:nvSpPr>
          <p:cNvPr id="25" name="Retângulo de cantos arredondados 24">
            <a:hlinkClick r:id="rId8" action="ppaction://hlinksldjump"/>
          </p:cNvPr>
          <p:cNvSpPr/>
          <p:nvPr/>
        </p:nvSpPr>
        <p:spPr>
          <a:xfrm>
            <a:off x="2508585" y="707582"/>
            <a:ext cx="1262945" cy="352741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44083"/>
            <a:r>
              <a:rPr lang="pt-BR" sz="1108" b="1" dirty="0">
                <a:solidFill>
                  <a:prstClr val="white"/>
                </a:solidFill>
              </a:rPr>
              <a:t>Diagnóstico Precoce</a:t>
            </a:r>
          </a:p>
        </p:txBody>
      </p:sp>
      <p:sp>
        <p:nvSpPr>
          <p:cNvPr id="26" name="Retângulo de cantos arredondados 25">
            <a:hlinkClick r:id="rId4" action="ppaction://hlinksldjump"/>
          </p:cNvPr>
          <p:cNvSpPr/>
          <p:nvPr/>
        </p:nvSpPr>
        <p:spPr>
          <a:xfrm>
            <a:off x="3883075" y="707582"/>
            <a:ext cx="1262945" cy="352741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44083"/>
            <a:r>
              <a:rPr lang="pt-BR" sz="1108" b="1" dirty="0">
                <a:solidFill>
                  <a:prstClr val="white"/>
                </a:solidFill>
              </a:rPr>
              <a:t>Tratamento Cirúrgico</a:t>
            </a:r>
          </a:p>
        </p:txBody>
      </p:sp>
      <p:sp>
        <p:nvSpPr>
          <p:cNvPr id="27" name="Retângulo de cantos arredondados 26">
            <a:hlinkClick r:id="rId9" action="ppaction://hlinksldjump"/>
          </p:cNvPr>
          <p:cNvSpPr/>
          <p:nvPr/>
        </p:nvSpPr>
        <p:spPr>
          <a:xfrm>
            <a:off x="6623635" y="714669"/>
            <a:ext cx="1262945" cy="352741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44083"/>
            <a:r>
              <a:rPr lang="pt-BR" sz="1108" b="1" dirty="0">
                <a:solidFill>
                  <a:prstClr val="white"/>
                </a:solidFill>
              </a:rPr>
              <a:t>Registro de Câncer</a:t>
            </a:r>
          </a:p>
        </p:txBody>
      </p:sp>
      <p:sp>
        <p:nvSpPr>
          <p:cNvPr id="28" name="Retângulo de cantos arredondados 27">
            <a:hlinkClick r:id="rId10" action="ppaction://hlinksldjump"/>
          </p:cNvPr>
          <p:cNvSpPr/>
          <p:nvPr/>
        </p:nvSpPr>
        <p:spPr>
          <a:xfrm>
            <a:off x="459574" y="1133026"/>
            <a:ext cx="1262945" cy="352741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44083"/>
            <a:r>
              <a:rPr lang="pt-BR" sz="1108" b="1" dirty="0">
                <a:solidFill>
                  <a:prstClr val="white"/>
                </a:solidFill>
              </a:rPr>
              <a:t>Educação</a:t>
            </a:r>
          </a:p>
        </p:txBody>
      </p:sp>
      <p:sp>
        <p:nvSpPr>
          <p:cNvPr id="15" name="Retângulo de cantos arredondados 14">
            <a:hlinkClick r:id="rId8" action="ppaction://hlinksldjump"/>
          </p:cNvPr>
          <p:cNvSpPr/>
          <p:nvPr/>
        </p:nvSpPr>
        <p:spPr>
          <a:xfrm>
            <a:off x="5253355" y="707582"/>
            <a:ext cx="1262945" cy="352741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44083"/>
            <a:r>
              <a:rPr lang="pt-BR" sz="1108" b="1" dirty="0">
                <a:solidFill>
                  <a:prstClr val="white"/>
                </a:solidFill>
              </a:rPr>
              <a:t>Tratamento Radioterápico</a:t>
            </a:r>
          </a:p>
        </p:txBody>
      </p:sp>
      <p:pic>
        <p:nvPicPr>
          <p:cNvPr id="17" name="Imagem 16"/>
          <p:cNvPicPr/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754" y="1713769"/>
            <a:ext cx="6496929" cy="4261925"/>
          </a:xfrm>
          <a:prstGeom prst="rect">
            <a:avLst/>
          </a:prstGeom>
          <a:noFill/>
          <a:ln>
            <a:solidFill>
              <a:schemeClr val="accent4">
                <a:lumMod val="40000"/>
                <a:lumOff val="60000"/>
              </a:schemeClr>
            </a:solidFill>
          </a:ln>
        </p:spPr>
      </p:pic>
      <p:sp>
        <p:nvSpPr>
          <p:cNvPr id="2" name="CaixaDeTexto 1"/>
          <p:cNvSpPr txBox="1"/>
          <p:nvPr/>
        </p:nvSpPr>
        <p:spPr>
          <a:xfrm>
            <a:off x="396297" y="1713769"/>
            <a:ext cx="4818199" cy="688843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pt-BR" sz="1292" b="1" dirty="0">
                <a:solidFill>
                  <a:prstClr val="black"/>
                </a:solidFill>
              </a:rPr>
              <a:t>RESULTADOS CONSOLIDADOS DE CADA UM DOS MUNICÍPIOS PARTICIPANTES DO PMAQ, CONSIDERANDO-SE TODAS AS VARIÁVEIS DO MÓDULO II SELECIONADAS</a:t>
            </a:r>
            <a:endParaRPr lang="pt-BR" sz="1292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6908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 smtClean="0"/>
              <a:t>Câncer e Sociedade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318844"/>
            <a:ext cx="8229600" cy="5102051"/>
          </a:xfrm>
        </p:spPr>
        <p:txBody>
          <a:bodyPr>
            <a:normAutofit lnSpcReduction="10000"/>
          </a:bodyPr>
          <a:lstStyle/>
          <a:p>
            <a:r>
              <a:rPr lang="pt-BR" sz="2400" b="1" dirty="0" smtClean="0"/>
              <a:t>Câncer: um </a:t>
            </a:r>
            <a:r>
              <a:rPr lang="pt-BR" sz="2400" b="1" dirty="0"/>
              <a:t>conjunto de </a:t>
            </a:r>
            <a:r>
              <a:rPr lang="pt-BR" sz="2400" b="1" dirty="0" smtClean="0"/>
              <a:t>+ 100 doenças;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 smtClean="0"/>
              <a:t>têm em comum </a:t>
            </a:r>
            <a:r>
              <a:rPr lang="pt-BR" dirty="0"/>
              <a:t>o crescimento desordenado de células que invadem tecidos e </a:t>
            </a:r>
            <a:r>
              <a:rPr lang="pt-BR" dirty="0" smtClean="0"/>
              <a:t>órgãos;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 smtClean="0"/>
              <a:t>tendem </a:t>
            </a:r>
            <a:r>
              <a:rPr lang="pt-BR" dirty="0"/>
              <a:t>a ser muito agressivas e </a:t>
            </a:r>
            <a:r>
              <a:rPr lang="pt-BR" dirty="0" smtClean="0"/>
              <a:t>incontroláveis</a:t>
            </a:r>
            <a:r>
              <a:rPr lang="pt-BR" dirty="0"/>
              <a:t>;</a:t>
            </a:r>
            <a:endParaRPr lang="pt-BR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 smtClean="0"/>
              <a:t>podem </a:t>
            </a:r>
            <a:r>
              <a:rPr lang="pt-BR" dirty="0"/>
              <a:t>se espalhar para </a:t>
            </a:r>
            <a:r>
              <a:rPr lang="pt-BR" dirty="0" smtClean="0"/>
              <a:t>outras regiões </a:t>
            </a:r>
            <a:r>
              <a:rPr lang="pt-BR" dirty="0"/>
              <a:t>do </a:t>
            </a:r>
            <a:r>
              <a:rPr lang="pt-BR" dirty="0" smtClean="0"/>
              <a:t>corpo</a:t>
            </a:r>
            <a:r>
              <a:rPr lang="pt-BR" dirty="0"/>
              <a:t>;</a:t>
            </a:r>
            <a:endParaRPr lang="pt-BR" dirty="0" smtClean="0"/>
          </a:p>
          <a:p>
            <a:endParaRPr lang="pt-BR" b="1" dirty="0" smtClean="0"/>
          </a:p>
          <a:p>
            <a:r>
              <a:rPr lang="pt-BR" b="1" dirty="0" smtClean="0"/>
              <a:t>Múltiplas e variadas causas, </a:t>
            </a:r>
            <a:r>
              <a:rPr lang="pt-BR" b="1" dirty="0"/>
              <a:t>entre elas</a:t>
            </a:r>
            <a:r>
              <a:rPr lang="pt-BR" b="1" dirty="0" smtClean="0"/>
              <a:t>:</a:t>
            </a:r>
            <a:endParaRPr lang="pt-BR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 smtClean="0"/>
              <a:t>hábitos ou costumes: tabagismo, sedentarismo;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 smtClean="0"/>
              <a:t>hábitos alimentares;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 smtClean="0"/>
              <a:t>fatores genéticos;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 smtClean="0"/>
              <a:t>processo </a:t>
            </a:r>
            <a:r>
              <a:rPr lang="pt-BR" dirty="0"/>
              <a:t>de </a:t>
            </a:r>
            <a:r>
              <a:rPr lang="pt-BR" dirty="0" smtClean="0"/>
              <a:t>envelhecimento.</a:t>
            </a:r>
          </a:p>
          <a:p>
            <a:endParaRPr lang="pt-BR" sz="2200" b="1" dirty="0" smtClean="0"/>
          </a:p>
          <a:p>
            <a:r>
              <a:rPr lang="pt-BR" sz="2200" b="1" dirty="0" smtClean="0"/>
              <a:t>INCA estima para 2014:</a:t>
            </a:r>
            <a:endParaRPr lang="pt-BR" sz="22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 smtClean="0"/>
              <a:t>Serão 576 mil casos novos;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 smtClean="0"/>
              <a:t>394 mil casos de neoplasias malignas (exceto </a:t>
            </a:r>
            <a:r>
              <a:rPr lang="pt-BR" dirty="0" err="1" smtClean="0"/>
              <a:t>ca</a:t>
            </a:r>
            <a:r>
              <a:rPr lang="pt-BR" dirty="0" smtClean="0"/>
              <a:t> pele não-melanoma)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000" dirty="0" smtClean="0"/>
              <a:t>191.000 óbitos por câncer (</a:t>
            </a:r>
            <a:r>
              <a:rPr lang="pt-BR" sz="2000" dirty="0"/>
              <a:t>2012</a:t>
            </a:r>
            <a:r>
              <a:rPr lang="pt-BR" sz="2000" dirty="0" smtClean="0"/>
              <a:t>)</a:t>
            </a:r>
            <a:endParaRPr lang="pt-BR" sz="2000" dirty="0"/>
          </a:p>
        </p:txBody>
      </p:sp>
    </p:spTree>
    <p:extLst>
      <p:ext uri="{BB962C8B-B14F-4D97-AF65-F5344CB8AC3E}">
        <p14:creationId xmlns:p14="http://schemas.microsoft.com/office/powerpoint/2010/main" val="3583169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tângulo 17"/>
          <p:cNvSpPr/>
          <p:nvPr/>
        </p:nvSpPr>
        <p:spPr>
          <a:xfrm>
            <a:off x="327821" y="556672"/>
            <a:ext cx="8581292" cy="1055077"/>
          </a:xfrm>
          <a:prstGeom prst="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44083"/>
            <a:endParaRPr lang="pt-BR" sz="1662">
              <a:solidFill>
                <a:prstClr val="white"/>
              </a:solidFill>
            </a:endParaRPr>
          </a:p>
        </p:txBody>
      </p:sp>
      <p:sp>
        <p:nvSpPr>
          <p:cNvPr id="19" name="Retângulo de cantos arredondados 18">
            <a:hlinkClick r:id="rId2" action="ppaction://hlinksldjump"/>
          </p:cNvPr>
          <p:cNvSpPr/>
          <p:nvPr/>
        </p:nvSpPr>
        <p:spPr>
          <a:xfrm>
            <a:off x="1834063" y="1126467"/>
            <a:ext cx="1262945" cy="352741"/>
          </a:xfrm>
          <a:prstGeom prst="roundRect">
            <a:avLst/>
          </a:prstGeom>
          <a:solidFill>
            <a:schemeClr val="accent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44083"/>
            <a:r>
              <a:rPr lang="pt-BR" sz="1108" b="1" dirty="0">
                <a:solidFill>
                  <a:prstClr val="white"/>
                </a:solidFill>
              </a:rPr>
              <a:t>Atenção Básica</a:t>
            </a:r>
          </a:p>
        </p:txBody>
      </p:sp>
      <p:sp>
        <p:nvSpPr>
          <p:cNvPr id="20" name="Retângulo de cantos arredondados 19">
            <a:hlinkClick r:id="rId3" action="ppaction://hlinksldjump"/>
          </p:cNvPr>
          <p:cNvSpPr/>
          <p:nvPr/>
        </p:nvSpPr>
        <p:spPr>
          <a:xfrm>
            <a:off x="3208543" y="1126467"/>
            <a:ext cx="1262945" cy="352741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44083"/>
            <a:r>
              <a:rPr lang="pt-BR" sz="1108" b="1" dirty="0">
                <a:solidFill>
                  <a:prstClr val="white"/>
                </a:solidFill>
              </a:rPr>
              <a:t>Regulação</a:t>
            </a:r>
          </a:p>
        </p:txBody>
      </p:sp>
      <p:sp>
        <p:nvSpPr>
          <p:cNvPr id="21" name="Retângulo de cantos arredondados 20">
            <a:hlinkClick r:id="rId4" action="ppaction://hlinksldjump"/>
          </p:cNvPr>
          <p:cNvSpPr/>
          <p:nvPr/>
        </p:nvSpPr>
        <p:spPr>
          <a:xfrm>
            <a:off x="4583023" y="1126467"/>
            <a:ext cx="1262945" cy="352741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44083"/>
            <a:r>
              <a:rPr lang="pt-BR" sz="1108" b="1" dirty="0">
                <a:solidFill>
                  <a:prstClr val="white"/>
                </a:solidFill>
              </a:rPr>
              <a:t>Tratamento Quimioterápico</a:t>
            </a:r>
          </a:p>
        </p:txBody>
      </p:sp>
      <p:sp>
        <p:nvSpPr>
          <p:cNvPr id="22" name="Retângulo de cantos arredondados 21">
            <a:hlinkClick r:id="rId5" action="ppaction://hlinksldjump"/>
          </p:cNvPr>
          <p:cNvSpPr/>
          <p:nvPr/>
        </p:nvSpPr>
        <p:spPr>
          <a:xfrm>
            <a:off x="5953306" y="1126467"/>
            <a:ext cx="1262945" cy="352741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44083"/>
            <a:r>
              <a:rPr lang="pt-BR" sz="1108" b="1" dirty="0">
                <a:solidFill>
                  <a:prstClr val="white"/>
                </a:solidFill>
              </a:rPr>
              <a:t>Cuidados Paliativos</a:t>
            </a:r>
          </a:p>
        </p:txBody>
      </p:sp>
      <p:sp>
        <p:nvSpPr>
          <p:cNvPr id="23" name="Retângulo de cantos arredondados 22">
            <a:hlinkClick r:id="rId6" action="ppaction://hlinksldjump"/>
          </p:cNvPr>
          <p:cNvSpPr/>
          <p:nvPr/>
        </p:nvSpPr>
        <p:spPr>
          <a:xfrm>
            <a:off x="7323590" y="1133554"/>
            <a:ext cx="1022815" cy="352741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44083"/>
            <a:r>
              <a:rPr lang="pt-BR" sz="1108" b="1" dirty="0">
                <a:solidFill>
                  <a:prstClr val="white"/>
                </a:solidFill>
              </a:rPr>
              <a:t>Sistemas de Informação</a:t>
            </a:r>
          </a:p>
        </p:txBody>
      </p:sp>
      <p:sp>
        <p:nvSpPr>
          <p:cNvPr id="24" name="Retângulo de cantos arredondados 23">
            <a:hlinkClick r:id="rId7" action="ppaction://hlinksldjump"/>
          </p:cNvPr>
          <p:cNvSpPr/>
          <p:nvPr/>
        </p:nvSpPr>
        <p:spPr>
          <a:xfrm>
            <a:off x="1134103" y="707582"/>
            <a:ext cx="1262945" cy="352741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44083"/>
            <a:r>
              <a:rPr lang="pt-BR" sz="1108" b="1" dirty="0">
                <a:solidFill>
                  <a:prstClr val="white"/>
                </a:solidFill>
              </a:rPr>
              <a:t>Promoção e Prevenção</a:t>
            </a:r>
          </a:p>
        </p:txBody>
      </p:sp>
      <p:sp>
        <p:nvSpPr>
          <p:cNvPr id="25" name="Retângulo de cantos arredondados 24">
            <a:hlinkClick r:id="rId8" action="ppaction://hlinksldjump"/>
          </p:cNvPr>
          <p:cNvSpPr/>
          <p:nvPr/>
        </p:nvSpPr>
        <p:spPr>
          <a:xfrm>
            <a:off x="2508585" y="707582"/>
            <a:ext cx="1262945" cy="352741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44083"/>
            <a:r>
              <a:rPr lang="pt-BR" sz="1108" b="1" dirty="0">
                <a:solidFill>
                  <a:prstClr val="white"/>
                </a:solidFill>
              </a:rPr>
              <a:t>Diagnóstico Precoce</a:t>
            </a:r>
          </a:p>
        </p:txBody>
      </p:sp>
      <p:sp>
        <p:nvSpPr>
          <p:cNvPr id="26" name="Retângulo de cantos arredondados 25">
            <a:hlinkClick r:id="rId4" action="ppaction://hlinksldjump"/>
          </p:cNvPr>
          <p:cNvSpPr/>
          <p:nvPr/>
        </p:nvSpPr>
        <p:spPr>
          <a:xfrm>
            <a:off x="3883075" y="707582"/>
            <a:ext cx="1262945" cy="352741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44083"/>
            <a:r>
              <a:rPr lang="pt-BR" sz="1108" b="1" dirty="0">
                <a:solidFill>
                  <a:prstClr val="white"/>
                </a:solidFill>
              </a:rPr>
              <a:t>Tratamento Cirúrgico</a:t>
            </a:r>
          </a:p>
        </p:txBody>
      </p:sp>
      <p:sp>
        <p:nvSpPr>
          <p:cNvPr id="27" name="Retângulo de cantos arredondados 26">
            <a:hlinkClick r:id="rId9" action="ppaction://hlinksldjump"/>
          </p:cNvPr>
          <p:cNvSpPr/>
          <p:nvPr/>
        </p:nvSpPr>
        <p:spPr>
          <a:xfrm>
            <a:off x="6623635" y="714669"/>
            <a:ext cx="1262945" cy="352741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44083"/>
            <a:r>
              <a:rPr lang="pt-BR" sz="1108" b="1" dirty="0">
                <a:solidFill>
                  <a:prstClr val="white"/>
                </a:solidFill>
              </a:rPr>
              <a:t>Registro de Câncer</a:t>
            </a:r>
          </a:p>
        </p:txBody>
      </p:sp>
      <p:sp>
        <p:nvSpPr>
          <p:cNvPr id="28" name="Retângulo de cantos arredondados 27">
            <a:hlinkClick r:id="rId10" action="ppaction://hlinksldjump"/>
          </p:cNvPr>
          <p:cNvSpPr/>
          <p:nvPr/>
        </p:nvSpPr>
        <p:spPr>
          <a:xfrm>
            <a:off x="459574" y="1133026"/>
            <a:ext cx="1262945" cy="352741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44083"/>
            <a:r>
              <a:rPr lang="pt-BR" sz="1108" b="1" dirty="0">
                <a:solidFill>
                  <a:prstClr val="white"/>
                </a:solidFill>
              </a:rPr>
              <a:t>Educação</a:t>
            </a:r>
          </a:p>
        </p:txBody>
      </p:sp>
      <p:sp>
        <p:nvSpPr>
          <p:cNvPr id="15" name="Retângulo de cantos arredondados 14">
            <a:hlinkClick r:id="rId8" action="ppaction://hlinksldjump"/>
          </p:cNvPr>
          <p:cNvSpPr/>
          <p:nvPr/>
        </p:nvSpPr>
        <p:spPr>
          <a:xfrm>
            <a:off x="5253355" y="707582"/>
            <a:ext cx="1262945" cy="352741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44083"/>
            <a:r>
              <a:rPr lang="pt-BR" sz="1108" b="1" dirty="0">
                <a:solidFill>
                  <a:prstClr val="white"/>
                </a:solidFill>
              </a:rPr>
              <a:t>Tratamento Radioterápico</a:t>
            </a:r>
          </a:p>
        </p:txBody>
      </p:sp>
      <p:pic>
        <p:nvPicPr>
          <p:cNvPr id="31" name="Imagem 30"/>
          <p:cNvPicPr/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9223" y="1706941"/>
            <a:ext cx="6470460" cy="4268752"/>
          </a:xfrm>
          <a:prstGeom prst="rect">
            <a:avLst/>
          </a:prstGeom>
          <a:noFill/>
          <a:ln>
            <a:solidFill>
              <a:schemeClr val="accent4">
                <a:lumMod val="40000"/>
                <a:lumOff val="60000"/>
              </a:schemeClr>
            </a:solidFill>
          </a:ln>
        </p:spPr>
      </p:pic>
      <p:sp>
        <p:nvSpPr>
          <p:cNvPr id="16" name="CaixaDeTexto 15"/>
          <p:cNvSpPr txBox="1"/>
          <p:nvPr/>
        </p:nvSpPr>
        <p:spPr>
          <a:xfrm>
            <a:off x="396297" y="1713769"/>
            <a:ext cx="4818199" cy="688843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pt-BR" sz="1292" b="1" dirty="0">
                <a:solidFill>
                  <a:prstClr val="black"/>
                </a:solidFill>
              </a:rPr>
              <a:t>RESULTADOS CONSOLIDADOS DE CADA UM DOS MUNICÍPIOS PARTICIPANTES DO PMAQ, CONSIDERANDO-SE TODAS AS VARIÁVEIS DO MÓDULO III SELECIONADAS</a:t>
            </a:r>
            <a:endParaRPr lang="pt-BR" sz="1292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9486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Espaço Reservado para Conteúdo 2"/>
          <p:cNvSpPr>
            <a:spLocks noGrp="1"/>
          </p:cNvSpPr>
          <p:nvPr>
            <p:ph idx="1"/>
          </p:nvPr>
        </p:nvSpPr>
        <p:spPr>
          <a:xfrm>
            <a:off x="772673" y="2866308"/>
            <a:ext cx="7596554" cy="3110405"/>
          </a:xfrm>
        </p:spPr>
        <p:txBody>
          <a:bodyPr/>
          <a:lstStyle/>
          <a:p>
            <a:pPr marL="0" indent="0" algn="just">
              <a:spcBef>
                <a:spcPts val="0"/>
              </a:spcBef>
              <a:buNone/>
            </a:pPr>
            <a:r>
              <a:rPr lang="pt-BR" sz="1477" b="1" dirty="0">
                <a:solidFill>
                  <a:prstClr val="black"/>
                </a:solidFill>
                <a:hlinkClick r:id="rId2" action="ppaction://hlinksldjump"/>
              </a:rPr>
              <a:t>Meta 1 </a:t>
            </a:r>
            <a:r>
              <a:rPr lang="pt-BR" sz="1477" b="1" dirty="0">
                <a:solidFill>
                  <a:prstClr val="black"/>
                </a:solidFill>
              </a:rPr>
              <a:t>– </a:t>
            </a:r>
            <a:r>
              <a:rPr lang="pt-BR" sz="1477" b="1" dirty="0">
                <a:solidFill>
                  <a:srgbClr val="C0504D"/>
                </a:solidFill>
              </a:rPr>
              <a:t>[Até 2016]</a:t>
            </a:r>
            <a:r>
              <a:rPr lang="pt-BR" sz="1477" b="1" dirty="0">
                <a:solidFill>
                  <a:prstClr val="black"/>
                </a:solidFill>
              </a:rPr>
              <a:t> equipar e capacitar a Atenção Básica – as unidades de saúde da família USF e unidades básicas de saúde UBS – para a assistência oncológica, segundo a definição do Programa Estadual de Controle do Câncer.</a:t>
            </a:r>
          </a:p>
          <a:p>
            <a:pPr marL="0" indent="0" algn="just">
              <a:spcBef>
                <a:spcPts val="0"/>
              </a:spcBef>
              <a:buNone/>
            </a:pPr>
            <a:endParaRPr lang="pt-BR" sz="1477" b="1" dirty="0">
              <a:solidFill>
                <a:prstClr val="black"/>
              </a:solidFill>
            </a:endParaRPr>
          </a:p>
          <a:p>
            <a:pPr marL="0" indent="0" algn="just">
              <a:spcBef>
                <a:spcPts val="0"/>
              </a:spcBef>
              <a:buNone/>
            </a:pPr>
            <a:r>
              <a:rPr lang="pt-BR" sz="1477" b="1" dirty="0">
                <a:solidFill>
                  <a:prstClr val="black"/>
                </a:solidFill>
                <a:hlinkClick r:id="rId3" action="ppaction://hlinksldjump"/>
              </a:rPr>
              <a:t>Meta 2 </a:t>
            </a:r>
            <a:r>
              <a:rPr lang="pt-BR" sz="1477" b="1" dirty="0">
                <a:solidFill>
                  <a:prstClr val="black"/>
                </a:solidFill>
              </a:rPr>
              <a:t>– </a:t>
            </a:r>
            <a:r>
              <a:rPr lang="pt-BR" sz="1477" b="1" dirty="0">
                <a:solidFill>
                  <a:srgbClr val="C0504D"/>
                </a:solidFill>
              </a:rPr>
              <a:t>[Até 2016]</a:t>
            </a:r>
            <a:r>
              <a:rPr lang="pt-BR" sz="1477" b="1" dirty="0">
                <a:solidFill>
                  <a:prstClr val="black"/>
                </a:solidFill>
              </a:rPr>
              <a:t> concluir a implantação de protocolos assistências e de regulação para o controle do câncer – diagnóstico precoce - na Atenção Básica, segundo a definição do Programa Estadual de Controle do Câncer.</a:t>
            </a:r>
          </a:p>
          <a:p>
            <a:pPr marL="0" indent="0" algn="just">
              <a:spcBef>
                <a:spcPts val="0"/>
              </a:spcBef>
              <a:buNone/>
            </a:pPr>
            <a:endParaRPr lang="pt-BR" sz="1477" b="1" dirty="0">
              <a:solidFill>
                <a:prstClr val="black"/>
              </a:solidFill>
            </a:endParaRPr>
          </a:p>
          <a:p>
            <a:pPr marL="0" indent="0" algn="just">
              <a:spcBef>
                <a:spcPts val="0"/>
              </a:spcBef>
              <a:buNone/>
            </a:pPr>
            <a:r>
              <a:rPr lang="pt-BR" sz="1477" b="1" dirty="0">
                <a:hlinkClick r:id="rId4" action="ppaction://hlinksldjump"/>
              </a:rPr>
              <a:t>Meta 3</a:t>
            </a:r>
            <a:r>
              <a:rPr lang="pt-BR" sz="1477" dirty="0">
                <a:hlinkClick r:id="rId4" action="ppaction://hlinksldjump"/>
              </a:rPr>
              <a:t> </a:t>
            </a:r>
            <a:r>
              <a:rPr lang="pt-BR" sz="1477" dirty="0"/>
              <a:t>– </a:t>
            </a:r>
            <a:r>
              <a:rPr lang="pt-BR" sz="1477" dirty="0">
                <a:solidFill>
                  <a:schemeClr val="accent2"/>
                </a:solidFill>
              </a:rPr>
              <a:t>[</a:t>
            </a:r>
            <a:r>
              <a:rPr lang="pt-BR" sz="1477" b="1" dirty="0">
                <a:solidFill>
                  <a:schemeClr val="accent2"/>
                </a:solidFill>
              </a:rPr>
              <a:t>Até 2016]</a:t>
            </a:r>
            <a:r>
              <a:rPr lang="pt-BR" sz="1477" b="1" dirty="0"/>
              <a:t> iniciar processo sistemático de avaliação da Atenção Básica – USF e UBS – das ações assistenciais oncológicas, segundo a definição do Programa Estadual de Controle do Câncer.</a:t>
            </a:r>
          </a:p>
          <a:p>
            <a:pPr marL="0" indent="0" algn="just">
              <a:spcBef>
                <a:spcPts val="0"/>
              </a:spcBef>
              <a:buNone/>
            </a:pPr>
            <a:endParaRPr lang="pt-BR" sz="1477" b="1" dirty="0">
              <a:solidFill>
                <a:prstClr val="black"/>
              </a:solidFill>
            </a:endParaRPr>
          </a:p>
          <a:p>
            <a:pPr marL="0" indent="0">
              <a:buNone/>
            </a:pPr>
            <a:endParaRPr lang="pt-BR" dirty="0"/>
          </a:p>
        </p:txBody>
      </p:sp>
      <p:sp>
        <p:nvSpPr>
          <p:cNvPr id="18" name="Retângulo 17"/>
          <p:cNvSpPr/>
          <p:nvPr/>
        </p:nvSpPr>
        <p:spPr>
          <a:xfrm>
            <a:off x="281354" y="1740877"/>
            <a:ext cx="8581292" cy="1055077"/>
          </a:xfrm>
          <a:prstGeom prst="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44083"/>
            <a:endParaRPr lang="pt-BR" sz="1662">
              <a:solidFill>
                <a:prstClr val="white"/>
              </a:solidFill>
            </a:endParaRPr>
          </a:p>
        </p:txBody>
      </p:sp>
      <p:sp>
        <p:nvSpPr>
          <p:cNvPr id="19" name="Retângulo de cantos arredondados 18">
            <a:hlinkClick r:id="rId5" action="ppaction://hlinksldjump"/>
          </p:cNvPr>
          <p:cNvSpPr/>
          <p:nvPr/>
        </p:nvSpPr>
        <p:spPr>
          <a:xfrm>
            <a:off x="1787596" y="2310672"/>
            <a:ext cx="1262945" cy="352741"/>
          </a:xfrm>
          <a:prstGeom prst="roundRect">
            <a:avLst/>
          </a:prstGeom>
          <a:solidFill>
            <a:schemeClr val="accent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44083"/>
            <a:r>
              <a:rPr lang="pt-BR" sz="1108" b="1" dirty="0">
                <a:solidFill>
                  <a:prstClr val="white"/>
                </a:solidFill>
              </a:rPr>
              <a:t>Atenção Básica</a:t>
            </a:r>
          </a:p>
        </p:txBody>
      </p:sp>
      <p:sp>
        <p:nvSpPr>
          <p:cNvPr id="20" name="Retângulo de cantos arredondados 19">
            <a:hlinkClick r:id="rId6" action="ppaction://hlinksldjump"/>
          </p:cNvPr>
          <p:cNvSpPr/>
          <p:nvPr/>
        </p:nvSpPr>
        <p:spPr>
          <a:xfrm>
            <a:off x="3162076" y="2310672"/>
            <a:ext cx="1262945" cy="352741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44083"/>
            <a:r>
              <a:rPr lang="pt-BR" sz="1108" b="1" dirty="0">
                <a:solidFill>
                  <a:prstClr val="white"/>
                </a:solidFill>
              </a:rPr>
              <a:t>Regulação</a:t>
            </a:r>
          </a:p>
        </p:txBody>
      </p:sp>
      <p:sp>
        <p:nvSpPr>
          <p:cNvPr id="21" name="Retângulo de cantos arredondados 20">
            <a:hlinkClick r:id="rId7" action="ppaction://hlinksldjump"/>
          </p:cNvPr>
          <p:cNvSpPr/>
          <p:nvPr/>
        </p:nvSpPr>
        <p:spPr>
          <a:xfrm>
            <a:off x="4536556" y="2310672"/>
            <a:ext cx="1262945" cy="352741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44083"/>
            <a:r>
              <a:rPr lang="pt-BR" sz="1108" b="1" dirty="0">
                <a:solidFill>
                  <a:prstClr val="white"/>
                </a:solidFill>
              </a:rPr>
              <a:t>Tratamento Quimioterápico</a:t>
            </a:r>
          </a:p>
        </p:txBody>
      </p:sp>
      <p:sp>
        <p:nvSpPr>
          <p:cNvPr id="22" name="Retângulo de cantos arredondados 21">
            <a:hlinkClick r:id="rId8" action="ppaction://hlinksldjump"/>
          </p:cNvPr>
          <p:cNvSpPr/>
          <p:nvPr/>
        </p:nvSpPr>
        <p:spPr>
          <a:xfrm>
            <a:off x="5906839" y="2310672"/>
            <a:ext cx="1262945" cy="352741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44083"/>
            <a:r>
              <a:rPr lang="pt-BR" sz="1108" b="1" dirty="0">
                <a:solidFill>
                  <a:prstClr val="white"/>
                </a:solidFill>
              </a:rPr>
              <a:t>Cuidados Paliativos</a:t>
            </a:r>
          </a:p>
        </p:txBody>
      </p:sp>
      <p:sp>
        <p:nvSpPr>
          <p:cNvPr id="23" name="Retângulo de cantos arredondados 22">
            <a:hlinkClick r:id="rId9" action="ppaction://hlinksldjump"/>
          </p:cNvPr>
          <p:cNvSpPr/>
          <p:nvPr/>
        </p:nvSpPr>
        <p:spPr>
          <a:xfrm>
            <a:off x="7277123" y="2317759"/>
            <a:ext cx="1022815" cy="352741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44083"/>
            <a:r>
              <a:rPr lang="pt-BR" sz="1108" b="1" dirty="0">
                <a:solidFill>
                  <a:prstClr val="white"/>
                </a:solidFill>
              </a:rPr>
              <a:t>Sistemas de Informação</a:t>
            </a:r>
          </a:p>
        </p:txBody>
      </p:sp>
      <p:sp>
        <p:nvSpPr>
          <p:cNvPr id="24" name="Retângulo de cantos arredondados 23">
            <a:hlinkClick r:id="rId10" action="ppaction://hlinksldjump"/>
          </p:cNvPr>
          <p:cNvSpPr/>
          <p:nvPr/>
        </p:nvSpPr>
        <p:spPr>
          <a:xfrm>
            <a:off x="1087636" y="1891787"/>
            <a:ext cx="1262945" cy="352741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44083"/>
            <a:r>
              <a:rPr lang="pt-BR" sz="1108" b="1" dirty="0">
                <a:solidFill>
                  <a:prstClr val="white"/>
                </a:solidFill>
              </a:rPr>
              <a:t>Promoção e Prevenção</a:t>
            </a:r>
          </a:p>
        </p:txBody>
      </p:sp>
      <p:sp>
        <p:nvSpPr>
          <p:cNvPr id="25" name="Retângulo de cantos arredondados 24">
            <a:hlinkClick r:id="rId11" action="ppaction://hlinksldjump"/>
          </p:cNvPr>
          <p:cNvSpPr/>
          <p:nvPr/>
        </p:nvSpPr>
        <p:spPr>
          <a:xfrm>
            <a:off x="2462118" y="1891787"/>
            <a:ext cx="1262945" cy="352741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44083"/>
            <a:r>
              <a:rPr lang="pt-BR" sz="1108" b="1" dirty="0">
                <a:solidFill>
                  <a:prstClr val="white"/>
                </a:solidFill>
              </a:rPr>
              <a:t>Diagnóstico Precoce</a:t>
            </a:r>
          </a:p>
        </p:txBody>
      </p:sp>
      <p:sp>
        <p:nvSpPr>
          <p:cNvPr id="26" name="Retângulo de cantos arredondados 25">
            <a:hlinkClick r:id="rId7" action="ppaction://hlinksldjump"/>
          </p:cNvPr>
          <p:cNvSpPr/>
          <p:nvPr/>
        </p:nvSpPr>
        <p:spPr>
          <a:xfrm>
            <a:off x="3836608" y="1891787"/>
            <a:ext cx="1262945" cy="352741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44083"/>
            <a:r>
              <a:rPr lang="pt-BR" sz="1108" b="1" dirty="0">
                <a:solidFill>
                  <a:prstClr val="white"/>
                </a:solidFill>
              </a:rPr>
              <a:t>Tratamento Cirúrgico</a:t>
            </a:r>
          </a:p>
        </p:txBody>
      </p:sp>
      <p:sp>
        <p:nvSpPr>
          <p:cNvPr id="27" name="Retângulo de cantos arredondados 26">
            <a:hlinkClick r:id="rId12" action="ppaction://hlinksldjump"/>
          </p:cNvPr>
          <p:cNvSpPr/>
          <p:nvPr/>
        </p:nvSpPr>
        <p:spPr>
          <a:xfrm>
            <a:off x="6577168" y="1898874"/>
            <a:ext cx="1262945" cy="352741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44083"/>
            <a:r>
              <a:rPr lang="pt-BR" sz="1108" b="1" dirty="0">
                <a:solidFill>
                  <a:prstClr val="white"/>
                </a:solidFill>
              </a:rPr>
              <a:t>Registro de Câncer</a:t>
            </a:r>
          </a:p>
        </p:txBody>
      </p:sp>
      <p:sp>
        <p:nvSpPr>
          <p:cNvPr id="28" name="Retângulo de cantos arredondados 27">
            <a:hlinkClick r:id="rId13" action="ppaction://hlinksldjump"/>
          </p:cNvPr>
          <p:cNvSpPr/>
          <p:nvPr/>
        </p:nvSpPr>
        <p:spPr>
          <a:xfrm>
            <a:off x="413107" y="2317231"/>
            <a:ext cx="1262945" cy="352741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44083"/>
            <a:r>
              <a:rPr lang="pt-BR" sz="1108" b="1" dirty="0">
                <a:solidFill>
                  <a:prstClr val="white"/>
                </a:solidFill>
              </a:rPr>
              <a:t>Educação</a:t>
            </a:r>
          </a:p>
        </p:txBody>
      </p:sp>
      <p:sp>
        <p:nvSpPr>
          <p:cNvPr id="15" name="Retângulo de cantos arredondados 14">
            <a:hlinkClick r:id="rId11" action="ppaction://hlinksldjump"/>
          </p:cNvPr>
          <p:cNvSpPr/>
          <p:nvPr/>
        </p:nvSpPr>
        <p:spPr>
          <a:xfrm>
            <a:off x="5206888" y="1891787"/>
            <a:ext cx="1262945" cy="352741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44083"/>
            <a:r>
              <a:rPr lang="pt-BR" sz="1108" b="1" dirty="0">
                <a:solidFill>
                  <a:prstClr val="white"/>
                </a:solidFill>
              </a:rPr>
              <a:t>Tratamento Radioterápico</a:t>
            </a:r>
          </a:p>
        </p:txBody>
      </p:sp>
    </p:spTree>
    <p:extLst>
      <p:ext uri="{BB962C8B-B14F-4D97-AF65-F5344CB8AC3E}">
        <p14:creationId xmlns:p14="http://schemas.microsoft.com/office/powerpoint/2010/main" val="3573775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2400" b="1" dirty="0" err="1" smtClean="0">
                <a:solidFill>
                  <a:schemeClr val="bg1"/>
                </a:solidFill>
              </a:rPr>
              <a:t>Diagnóstico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Precoce</a:t>
            </a:r>
            <a:r>
              <a:rPr lang="en-US" sz="2400" b="1" dirty="0" smtClean="0">
                <a:solidFill>
                  <a:schemeClr val="bg1"/>
                </a:solidFill>
              </a:rPr>
              <a:t>: </a:t>
            </a:r>
            <a:r>
              <a:rPr lang="en-US" sz="2400" b="1" dirty="0" err="1" smtClean="0">
                <a:solidFill>
                  <a:schemeClr val="bg1"/>
                </a:solidFill>
              </a:rPr>
              <a:t>Recomendações</a:t>
            </a:r>
            <a:r>
              <a:rPr lang="en-US" sz="2400" b="1" dirty="0" smtClean="0">
                <a:solidFill>
                  <a:schemeClr val="bg1"/>
                </a:solidFill>
              </a:rPr>
              <a:t> e </a:t>
            </a:r>
            <a:r>
              <a:rPr lang="en-US" sz="2400" b="1" dirty="0" err="1" smtClean="0">
                <a:solidFill>
                  <a:schemeClr val="bg1"/>
                </a:solidFill>
              </a:rPr>
              <a:t>Metas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6" name="Espaço Reservado para Conteúdo 2"/>
          <p:cNvSpPr>
            <a:spLocks noGrp="1"/>
          </p:cNvSpPr>
          <p:nvPr>
            <p:ph idx="1"/>
          </p:nvPr>
        </p:nvSpPr>
        <p:spPr>
          <a:xfrm>
            <a:off x="423618" y="3191709"/>
            <a:ext cx="8088923" cy="2312979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pt-BR" sz="2000" b="1" dirty="0" smtClean="0">
                <a:solidFill>
                  <a:srgbClr val="78278B"/>
                </a:solidFill>
              </a:rPr>
              <a:t>Meta 1 &gt; </a:t>
            </a:r>
            <a:r>
              <a:rPr lang="pt-BR" sz="2000" b="1" dirty="0" smtClean="0"/>
              <a:t>Câncer de Mama </a:t>
            </a:r>
            <a:r>
              <a:rPr lang="pt-BR" sz="2000" b="1" dirty="0" smtClean="0">
                <a:solidFill>
                  <a:srgbClr val="78278B"/>
                </a:solidFill>
              </a:rPr>
              <a:t>&gt; </a:t>
            </a:r>
            <a:r>
              <a:rPr lang="pt-BR" sz="2000" dirty="0" smtClean="0">
                <a:solidFill>
                  <a:srgbClr val="C0504D"/>
                </a:solidFill>
              </a:rPr>
              <a:t>[Até o </a:t>
            </a:r>
            <a:r>
              <a:rPr lang="pt-BR" sz="2000" dirty="0">
                <a:solidFill>
                  <a:srgbClr val="C0504D"/>
                </a:solidFill>
              </a:rPr>
              <a:t>final de </a:t>
            </a:r>
            <a:r>
              <a:rPr lang="pt-BR" sz="2000" dirty="0" smtClean="0">
                <a:solidFill>
                  <a:srgbClr val="C0504D"/>
                </a:solidFill>
              </a:rPr>
              <a:t>2014]</a:t>
            </a:r>
            <a:r>
              <a:rPr lang="pt-BR" sz="2000" dirty="0" smtClean="0"/>
              <a:t>, estabelecer </a:t>
            </a:r>
            <a:r>
              <a:rPr lang="pt-BR" sz="2000" dirty="0"/>
              <a:t>programas de rastreamento </a:t>
            </a:r>
            <a:r>
              <a:rPr lang="pt-BR" sz="2000" dirty="0" smtClean="0"/>
              <a:t>organizado.</a:t>
            </a: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pt-BR" sz="2000" dirty="0" smtClean="0"/>
              <a:t>80</a:t>
            </a:r>
            <a:r>
              <a:rPr lang="pt-BR" sz="2000" dirty="0"/>
              <a:t>% de mulheres (elegíveis – 50/69 anos / bienal) </a:t>
            </a:r>
          </a:p>
          <a:p>
            <a:pPr marL="174625" indent="-165100">
              <a:spcBef>
                <a:spcPts val="0"/>
              </a:spcBef>
              <a:spcAft>
                <a:spcPts val="600"/>
              </a:spcAft>
              <a:buClr>
                <a:srgbClr val="78278B"/>
              </a:buClr>
            </a:pPr>
            <a:r>
              <a:rPr lang="pt-BR" sz="2000" dirty="0"/>
              <a:t>Planejamento por Região de Saúde e Municípios utilizando a capacidade instalada dos mamógrafos e o suporte do mamógrafo </a:t>
            </a:r>
            <a:r>
              <a:rPr lang="pt-BR" sz="2000" dirty="0" smtClean="0"/>
              <a:t>móvel.</a:t>
            </a:r>
            <a:endParaRPr lang="pt-BR" sz="2000" dirty="0"/>
          </a:p>
          <a:p>
            <a:pPr marL="174625" indent="-165100">
              <a:spcBef>
                <a:spcPts val="0"/>
              </a:spcBef>
              <a:buClr>
                <a:srgbClr val="78278B"/>
              </a:buClr>
            </a:pPr>
            <a:r>
              <a:rPr lang="pt-BR" sz="2000" dirty="0"/>
              <a:t>Planejamento antecipado por campanha e informação e </a:t>
            </a:r>
            <a:r>
              <a:rPr lang="pt-BR" sz="2000" dirty="0" smtClean="0"/>
              <a:t>organização </a:t>
            </a:r>
            <a:r>
              <a:rPr lang="pt-BR" sz="2000" dirty="0"/>
              <a:t>da </a:t>
            </a:r>
            <a:r>
              <a:rPr lang="pt-BR" sz="2000" dirty="0" smtClean="0"/>
              <a:t>rede de </a:t>
            </a:r>
            <a:r>
              <a:rPr lang="pt-BR" sz="2000" dirty="0"/>
              <a:t>apoio diagnóstico </a:t>
            </a:r>
            <a:r>
              <a:rPr lang="pt-BR" sz="2000" dirty="0" smtClean="0"/>
              <a:t>(biópsias).</a:t>
            </a:r>
          </a:p>
        </p:txBody>
      </p:sp>
      <p:grpSp>
        <p:nvGrpSpPr>
          <p:cNvPr id="7" name="Group 1"/>
          <p:cNvGrpSpPr/>
          <p:nvPr/>
        </p:nvGrpSpPr>
        <p:grpSpPr>
          <a:xfrm>
            <a:off x="727064" y="1659659"/>
            <a:ext cx="7557400" cy="1211558"/>
            <a:chOff x="534906" y="2020341"/>
            <a:chExt cx="8412416" cy="1911539"/>
          </a:xfrm>
          <a:solidFill>
            <a:srgbClr val="92C95A"/>
          </a:solidFill>
        </p:grpSpPr>
        <p:sp>
          <p:nvSpPr>
            <p:cNvPr id="8" name="Retângulo de cantos arredondados 7"/>
            <p:cNvSpPr/>
            <p:nvPr/>
          </p:nvSpPr>
          <p:spPr>
            <a:xfrm>
              <a:off x="1963499" y="2023360"/>
              <a:ext cx="1320097" cy="865272"/>
            </a:xfrm>
            <a:prstGeom prst="roundRect">
              <a:avLst/>
            </a:prstGeom>
            <a:grpFill/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r>
                <a:rPr lang="pt-BR" sz="1400" b="1" dirty="0">
                  <a:solidFill>
                    <a:prstClr val="white"/>
                  </a:solidFill>
                </a:rPr>
                <a:t>Atenção Básica</a:t>
              </a:r>
            </a:p>
          </p:txBody>
        </p:sp>
        <p:sp>
          <p:nvSpPr>
            <p:cNvPr id="9" name="Retângulo de cantos arredondados 8"/>
            <p:cNvSpPr/>
            <p:nvPr/>
          </p:nvSpPr>
          <p:spPr>
            <a:xfrm>
              <a:off x="6237724" y="2020341"/>
              <a:ext cx="1320097" cy="865272"/>
            </a:xfrm>
            <a:prstGeom prst="roundRect">
              <a:avLst/>
            </a:prstGeom>
            <a:grpFill/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r>
                <a:rPr lang="pt-BR" sz="1400" b="1" dirty="0">
                  <a:solidFill>
                    <a:prstClr val="white"/>
                  </a:solidFill>
                </a:rPr>
                <a:t>Regulação</a:t>
              </a:r>
            </a:p>
          </p:txBody>
        </p:sp>
        <p:sp>
          <p:nvSpPr>
            <p:cNvPr id="10" name="Retângulo de cantos arredondados 9"/>
            <p:cNvSpPr/>
            <p:nvPr/>
          </p:nvSpPr>
          <p:spPr>
            <a:xfrm>
              <a:off x="4207163" y="3066607"/>
              <a:ext cx="1405842" cy="865273"/>
            </a:xfrm>
            <a:prstGeom prst="roundRect">
              <a:avLst/>
            </a:prstGeom>
            <a:grpFill/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r>
                <a:rPr lang="pt-BR" sz="1400" b="1" spc="-40" dirty="0" smtClean="0">
                  <a:solidFill>
                    <a:prstClr val="white"/>
                  </a:solidFill>
                </a:rPr>
                <a:t>Quimioterapia</a:t>
              </a:r>
              <a:endParaRPr lang="pt-BR" sz="1400" b="1" spc="-40" dirty="0">
                <a:solidFill>
                  <a:prstClr val="white"/>
                </a:solidFill>
              </a:endParaRPr>
            </a:p>
          </p:txBody>
        </p:sp>
        <p:sp>
          <p:nvSpPr>
            <p:cNvPr id="11" name="Retângulo de cantos arredondados 10"/>
            <p:cNvSpPr/>
            <p:nvPr/>
          </p:nvSpPr>
          <p:spPr>
            <a:xfrm>
              <a:off x="5727268" y="3041235"/>
              <a:ext cx="1320097" cy="865273"/>
            </a:xfrm>
            <a:prstGeom prst="roundRect">
              <a:avLst/>
            </a:prstGeom>
            <a:grpFill/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r>
                <a:rPr lang="pt-BR" sz="1400" b="1" dirty="0">
                  <a:solidFill>
                    <a:prstClr val="white"/>
                  </a:solidFill>
                </a:rPr>
                <a:t>Cuidados Paliativos</a:t>
              </a:r>
            </a:p>
          </p:txBody>
        </p:sp>
        <p:sp>
          <p:nvSpPr>
            <p:cNvPr id="12" name="Retângulo de cantos arredondados 11"/>
            <p:cNvSpPr/>
            <p:nvPr/>
          </p:nvSpPr>
          <p:spPr>
            <a:xfrm>
              <a:off x="7662466" y="2020341"/>
              <a:ext cx="1284856" cy="865272"/>
            </a:xfrm>
            <a:prstGeom prst="roundRect">
              <a:avLst/>
            </a:prstGeom>
            <a:grpFill/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r>
                <a:rPr lang="pt-BR" sz="1400" b="1" dirty="0">
                  <a:solidFill>
                    <a:prstClr val="white"/>
                  </a:solidFill>
                </a:rPr>
                <a:t>Sistemas de Informação</a:t>
              </a:r>
            </a:p>
          </p:txBody>
        </p:sp>
        <p:sp>
          <p:nvSpPr>
            <p:cNvPr id="13" name="Retângulo de cantos arredondados 12"/>
            <p:cNvSpPr/>
            <p:nvPr/>
          </p:nvSpPr>
          <p:spPr>
            <a:xfrm>
              <a:off x="1338442" y="3066608"/>
              <a:ext cx="1320097" cy="865272"/>
            </a:xfrm>
            <a:prstGeom prst="roundRect">
              <a:avLst/>
            </a:prstGeom>
            <a:grpFill/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r>
                <a:rPr lang="pt-BR" sz="1400" b="1" dirty="0">
                  <a:solidFill>
                    <a:prstClr val="white"/>
                  </a:solidFill>
                </a:rPr>
                <a:t>Promoção e Prevenção</a:t>
              </a:r>
            </a:p>
          </p:txBody>
        </p:sp>
        <p:sp>
          <p:nvSpPr>
            <p:cNvPr id="14" name="Retângulo de cantos arredondados 13"/>
            <p:cNvSpPr/>
            <p:nvPr/>
          </p:nvSpPr>
          <p:spPr>
            <a:xfrm>
              <a:off x="2772802" y="3066608"/>
              <a:ext cx="1320097" cy="865272"/>
            </a:xfrm>
            <a:prstGeom prst="roundRect">
              <a:avLst/>
            </a:prstGeom>
            <a:solidFill>
              <a:srgbClr val="7030A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r>
                <a:rPr lang="pt-BR" sz="1400" b="1" dirty="0">
                  <a:solidFill>
                    <a:prstClr val="white"/>
                  </a:solidFill>
                </a:rPr>
                <a:t>Diagnóstico Precoce</a:t>
              </a:r>
            </a:p>
          </p:txBody>
        </p:sp>
        <p:sp>
          <p:nvSpPr>
            <p:cNvPr id="15" name="Retângulo de cantos arredondados 14"/>
            <p:cNvSpPr/>
            <p:nvPr/>
          </p:nvSpPr>
          <p:spPr>
            <a:xfrm>
              <a:off x="3388240" y="2020341"/>
              <a:ext cx="1320097" cy="865272"/>
            </a:xfrm>
            <a:prstGeom prst="roundRect">
              <a:avLst/>
            </a:prstGeom>
            <a:grpFill/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r>
                <a:rPr lang="pt-BR" sz="1400" b="1" dirty="0">
                  <a:solidFill>
                    <a:prstClr val="white"/>
                  </a:solidFill>
                </a:rPr>
                <a:t>Tratamento Cirúrgico</a:t>
              </a:r>
            </a:p>
          </p:txBody>
        </p:sp>
        <p:sp>
          <p:nvSpPr>
            <p:cNvPr id="16" name="Retângulo de cantos arredondados 15"/>
            <p:cNvSpPr/>
            <p:nvPr/>
          </p:nvSpPr>
          <p:spPr>
            <a:xfrm>
              <a:off x="4812982" y="2020341"/>
              <a:ext cx="1320097" cy="865272"/>
            </a:xfrm>
            <a:prstGeom prst="roundRect">
              <a:avLst/>
            </a:prstGeom>
            <a:grpFill/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r>
                <a:rPr lang="pt-BR" sz="1400" b="1" dirty="0" smtClean="0">
                  <a:solidFill>
                    <a:prstClr val="white"/>
                  </a:solidFill>
                </a:rPr>
                <a:t>Radioterapia</a:t>
              </a:r>
              <a:endParaRPr lang="pt-BR" sz="1400" b="1" dirty="0">
                <a:solidFill>
                  <a:prstClr val="white"/>
                </a:solidFill>
              </a:endParaRPr>
            </a:p>
          </p:txBody>
        </p:sp>
        <p:sp>
          <p:nvSpPr>
            <p:cNvPr id="17" name="Retângulo de cantos arredondados 16"/>
            <p:cNvSpPr/>
            <p:nvPr/>
          </p:nvSpPr>
          <p:spPr>
            <a:xfrm>
              <a:off x="7161628" y="3041234"/>
              <a:ext cx="1320097" cy="865273"/>
            </a:xfrm>
            <a:prstGeom prst="roundRect">
              <a:avLst/>
            </a:prstGeom>
            <a:grpFill/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r>
                <a:rPr lang="pt-BR" sz="1400" b="1" dirty="0">
                  <a:solidFill>
                    <a:prstClr val="white"/>
                  </a:solidFill>
                </a:rPr>
                <a:t>Registro </a:t>
              </a:r>
              <a:r>
                <a:rPr lang="pt-BR" sz="1400" b="1" dirty="0" smtClean="0">
                  <a:solidFill>
                    <a:prstClr val="white"/>
                  </a:solidFill>
                </a:rPr>
                <a:t/>
              </a:r>
              <a:br>
                <a:rPr lang="pt-BR" sz="1400" b="1" dirty="0" smtClean="0">
                  <a:solidFill>
                    <a:prstClr val="white"/>
                  </a:solidFill>
                </a:rPr>
              </a:br>
              <a:r>
                <a:rPr lang="pt-BR" sz="1400" b="1" dirty="0" smtClean="0">
                  <a:solidFill>
                    <a:prstClr val="white"/>
                  </a:solidFill>
                </a:rPr>
                <a:t>de </a:t>
              </a:r>
              <a:r>
                <a:rPr lang="pt-BR" sz="1400" b="1" dirty="0">
                  <a:solidFill>
                    <a:prstClr val="white"/>
                  </a:solidFill>
                </a:rPr>
                <a:t>Câncer</a:t>
              </a:r>
            </a:p>
          </p:txBody>
        </p:sp>
        <p:sp>
          <p:nvSpPr>
            <p:cNvPr id="18" name="Retângulo de cantos arredondados 17"/>
            <p:cNvSpPr/>
            <p:nvPr/>
          </p:nvSpPr>
          <p:spPr>
            <a:xfrm>
              <a:off x="534906" y="2023360"/>
              <a:ext cx="1289368" cy="865272"/>
            </a:xfrm>
            <a:prstGeom prst="roundRect">
              <a:avLst/>
            </a:prstGeom>
            <a:grpFill/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r>
                <a:rPr lang="pt-BR" sz="1400" b="1" dirty="0">
                  <a:solidFill>
                    <a:prstClr val="white"/>
                  </a:solidFill>
                </a:rPr>
                <a:t>Educação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93415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2800" b="1" dirty="0" err="1" smtClean="0">
                <a:solidFill>
                  <a:schemeClr val="bg1"/>
                </a:solidFill>
              </a:rPr>
              <a:t>Câncer</a:t>
            </a:r>
            <a:r>
              <a:rPr lang="en-US" sz="2800" b="1" dirty="0" smtClean="0">
                <a:solidFill>
                  <a:schemeClr val="bg1"/>
                </a:solidFill>
              </a:rPr>
              <a:t> de mama: </a:t>
            </a:r>
            <a:r>
              <a:rPr lang="en-US" sz="2800" b="1" dirty="0" err="1" smtClean="0">
                <a:solidFill>
                  <a:schemeClr val="bg1"/>
                </a:solidFill>
              </a:rPr>
              <a:t>diagnóstico</a:t>
            </a:r>
            <a:endParaRPr lang="pt-BR" sz="2400" b="1" dirty="0">
              <a:solidFill>
                <a:schemeClr val="bg1"/>
              </a:solidFill>
            </a:endParaRPr>
          </a:p>
        </p:txBody>
      </p:sp>
      <p:graphicFrame>
        <p:nvGraphicFramePr>
          <p:cNvPr id="5" name="Diagram 3"/>
          <p:cNvGraphicFramePr/>
          <p:nvPr>
            <p:extLst/>
          </p:nvPr>
        </p:nvGraphicFramePr>
        <p:xfrm>
          <a:off x="-462187" y="1790863"/>
          <a:ext cx="3744650" cy="39088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6" name="Diagram 4"/>
          <p:cNvGraphicFramePr/>
          <p:nvPr>
            <p:extLst/>
          </p:nvPr>
        </p:nvGraphicFramePr>
        <p:xfrm>
          <a:off x="2640984" y="1790863"/>
          <a:ext cx="5333178" cy="39216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7" name="TextBox 5"/>
          <p:cNvSpPr txBox="1"/>
          <p:nvPr/>
        </p:nvSpPr>
        <p:spPr>
          <a:xfrm>
            <a:off x="6589628" y="1792649"/>
            <a:ext cx="2338472" cy="43242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1600" dirty="0" err="1" smtClean="0">
                <a:solidFill>
                  <a:prstClr val="black"/>
                </a:solidFill>
                <a:latin typeface="Calibri"/>
              </a:rPr>
              <a:t>Mais</a:t>
            </a:r>
            <a:r>
              <a:rPr lang="en-US" sz="1600" dirty="0" smtClean="0">
                <a:solidFill>
                  <a:prstClr val="black"/>
                </a:solidFill>
                <a:latin typeface="Calibri"/>
              </a:rPr>
              <a:t>  </a:t>
            </a:r>
            <a:r>
              <a:rPr lang="en-US" sz="1600" dirty="0" err="1" smtClean="0">
                <a:solidFill>
                  <a:prstClr val="black"/>
                </a:solidFill>
                <a:latin typeface="Calibri"/>
              </a:rPr>
              <a:t>aproximadamente</a:t>
            </a:r>
            <a:r>
              <a:rPr lang="en-US" sz="16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000" b="1" dirty="0" smtClean="0">
                <a:solidFill>
                  <a:srgbClr val="78278B"/>
                </a:solidFill>
                <a:latin typeface="Calibri"/>
              </a:rPr>
              <a:t>1.300 </a:t>
            </a:r>
            <a:r>
              <a:rPr lang="en-US" sz="2000" b="1" dirty="0" err="1" smtClean="0">
                <a:solidFill>
                  <a:srgbClr val="78278B"/>
                </a:solidFill>
                <a:latin typeface="Calibri"/>
              </a:rPr>
              <a:t>casos</a:t>
            </a:r>
            <a:r>
              <a:rPr lang="en-US" sz="2000" b="1" dirty="0" smtClean="0">
                <a:solidFill>
                  <a:srgbClr val="78278B"/>
                </a:solidFill>
                <a:latin typeface="Calibri"/>
              </a:rPr>
              <a:t> </a:t>
            </a:r>
            <a:r>
              <a:rPr lang="en-US" sz="1600" dirty="0" err="1" smtClean="0">
                <a:solidFill>
                  <a:prstClr val="black"/>
                </a:solidFill>
                <a:latin typeface="Calibri"/>
              </a:rPr>
              <a:t>excedentes</a:t>
            </a:r>
            <a:r>
              <a:rPr lang="en-US" sz="16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600" dirty="0" err="1" smtClean="0">
                <a:solidFill>
                  <a:prstClr val="black"/>
                </a:solidFill>
                <a:latin typeface="Calibri"/>
              </a:rPr>
              <a:t>por</a:t>
            </a:r>
            <a:r>
              <a:rPr lang="en-US" sz="16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600" dirty="0" err="1" smtClean="0">
                <a:solidFill>
                  <a:prstClr val="black"/>
                </a:solidFill>
                <a:latin typeface="Calibri"/>
              </a:rPr>
              <a:t>conta</a:t>
            </a:r>
            <a:r>
              <a:rPr lang="en-US" sz="1600" dirty="0" smtClean="0">
                <a:solidFill>
                  <a:prstClr val="black"/>
                </a:solidFill>
                <a:latin typeface="Calibri"/>
              </a:rPr>
              <a:t> </a:t>
            </a:r>
          </a:p>
          <a:p>
            <a:pPr defTabSz="457200"/>
            <a:r>
              <a:rPr lang="en-US" sz="1600" dirty="0">
                <a:solidFill>
                  <a:prstClr val="black"/>
                </a:solidFill>
                <a:latin typeface="Calibri"/>
              </a:rPr>
              <a:t>d</a:t>
            </a:r>
            <a:r>
              <a:rPr lang="en-US" sz="1600" dirty="0" smtClean="0">
                <a:solidFill>
                  <a:prstClr val="black"/>
                </a:solidFill>
                <a:latin typeface="Calibri"/>
              </a:rPr>
              <a:t>as </a:t>
            </a:r>
            <a:r>
              <a:rPr lang="en-US" sz="1600" dirty="0" err="1" smtClean="0">
                <a:solidFill>
                  <a:prstClr val="black"/>
                </a:solidFill>
                <a:latin typeface="Calibri"/>
              </a:rPr>
              <a:t>demais</a:t>
            </a:r>
            <a:r>
              <a:rPr lang="en-US" sz="16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600" dirty="0" err="1" smtClean="0">
                <a:solidFill>
                  <a:prstClr val="black"/>
                </a:solidFill>
                <a:latin typeface="Calibri"/>
              </a:rPr>
              <a:t>faixas</a:t>
            </a:r>
            <a:r>
              <a:rPr lang="en-US" sz="16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600" dirty="0" err="1" smtClean="0">
                <a:solidFill>
                  <a:prstClr val="black"/>
                </a:solidFill>
                <a:latin typeface="Calibri"/>
              </a:rPr>
              <a:t>etárias</a:t>
            </a:r>
            <a:r>
              <a:rPr lang="en-US" sz="1600" dirty="0" smtClean="0">
                <a:solidFill>
                  <a:prstClr val="black"/>
                </a:solidFill>
                <a:latin typeface="Calibri"/>
              </a:rPr>
              <a:t> e outros </a:t>
            </a:r>
            <a:r>
              <a:rPr lang="en-US" sz="1600" dirty="0" err="1" smtClean="0">
                <a:solidFill>
                  <a:prstClr val="black"/>
                </a:solidFill>
                <a:latin typeface="Calibri"/>
              </a:rPr>
              <a:t>tipos</a:t>
            </a:r>
            <a:r>
              <a:rPr lang="en-US" sz="1600" dirty="0" smtClean="0">
                <a:solidFill>
                  <a:prstClr val="black"/>
                </a:solidFill>
                <a:latin typeface="Calibri"/>
              </a:rPr>
              <a:t> </a:t>
            </a:r>
            <a:br>
              <a:rPr lang="en-US" sz="1600" dirty="0" smtClean="0">
                <a:solidFill>
                  <a:prstClr val="black"/>
                </a:solidFill>
                <a:latin typeface="Calibri"/>
              </a:rPr>
            </a:br>
            <a:r>
              <a:rPr lang="en-US" sz="1600" dirty="0" smtClean="0">
                <a:solidFill>
                  <a:prstClr val="black"/>
                </a:solidFill>
                <a:latin typeface="Calibri"/>
              </a:rPr>
              <a:t>de </a:t>
            </a:r>
            <a:r>
              <a:rPr lang="en-US" sz="1600" dirty="0" err="1" smtClean="0">
                <a:solidFill>
                  <a:prstClr val="black"/>
                </a:solidFill>
                <a:latin typeface="Calibri"/>
              </a:rPr>
              <a:t>investigação</a:t>
            </a:r>
            <a:r>
              <a:rPr lang="en-US" sz="1600" dirty="0" smtClean="0">
                <a:solidFill>
                  <a:prstClr val="black"/>
                </a:solidFill>
                <a:latin typeface="Calibri"/>
              </a:rPr>
              <a:t> </a:t>
            </a:r>
            <a:br>
              <a:rPr lang="en-US" sz="1600" dirty="0" smtClean="0">
                <a:solidFill>
                  <a:prstClr val="black"/>
                </a:solidFill>
                <a:latin typeface="Calibri"/>
              </a:rPr>
            </a:br>
            <a:r>
              <a:rPr lang="en-US" sz="1600" dirty="0" smtClean="0">
                <a:solidFill>
                  <a:prstClr val="black"/>
                </a:solidFill>
                <a:latin typeface="Calibri"/>
              </a:rPr>
              <a:t>(</a:t>
            </a:r>
            <a:r>
              <a:rPr lang="en-US" sz="1600" dirty="0" err="1" smtClean="0">
                <a:solidFill>
                  <a:prstClr val="black"/>
                </a:solidFill>
                <a:latin typeface="Calibri"/>
              </a:rPr>
              <a:t>e</a:t>
            </a:r>
            <a:r>
              <a:rPr lang="en-US" sz="16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600" dirty="0" err="1" smtClean="0">
                <a:solidFill>
                  <a:prstClr val="black"/>
                </a:solidFill>
                <a:latin typeface="Calibri"/>
              </a:rPr>
              <a:t>exames</a:t>
            </a:r>
            <a:r>
              <a:rPr lang="en-US" sz="1600" dirty="0" smtClean="0">
                <a:solidFill>
                  <a:prstClr val="black"/>
                </a:solidFill>
                <a:latin typeface="Calibri"/>
              </a:rPr>
              <a:t>!) ≈ </a:t>
            </a:r>
            <a:br>
              <a:rPr lang="en-US" sz="1600" dirty="0" smtClean="0">
                <a:solidFill>
                  <a:prstClr val="black"/>
                </a:solidFill>
                <a:latin typeface="Calibri"/>
              </a:rPr>
            </a:br>
            <a:r>
              <a:rPr lang="en-US" sz="2000" b="1" dirty="0" smtClean="0">
                <a:solidFill>
                  <a:srgbClr val="78278B"/>
                </a:solidFill>
                <a:latin typeface="Calibri"/>
              </a:rPr>
              <a:t>3.500 </a:t>
            </a:r>
            <a:r>
              <a:rPr lang="en-US" sz="2000" b="1" dirty="0" err="1" smtClean="0">
                <a:solidFill>
                  <a:srgbClr val="78278B"/>
                </a:solidFill>
                <a:latin typeface="Calibri"/>
              </a:rPr>
              <a:t>biópsias</a:t>
            </a:r>
            <a:r>
              <a:rPr lang="en-US" sz="1600" dirty="0" smtClean="0">
                <a:solidFill>
                  <a:srgbClr val="78278B"/>
                </a:solidFill>
                <a:latin typeface="Calibri"/>
              </a:rPr>
              <a:t>.</a:t>
            </a:r>
          </a:p>
          <a:p>
            <a:pPr defTabSz="457200"/>
            <a:endParaRPr lang="en-US" sz="1600" dirty="0" smtClean="0">
              <a:solidFill>
                <a:prstClr val="black"/>
              </a:solidFill>
              <a:latin typeface="Calibri"/>
            </a:endParaRPr>
          </a:p>
          <a:p>
            <a:pPr defTabSz="457200"/>
            <a:r>
              <a:rPr lang="en-US" sz="1600" dirty="0" smtClean="0">
                <a:solidFill>
                  <a:prstClr val="black"/>
                </a:solidFill>
                <a:latin typeface="Calibri"/>
              </a:rPr>
              <a:t>total de </a:t>
            </a:r>
            <a:br>
              <a:rPr lang="en-US" sz="1600" dirty="0" smtClean="0">
                <a:solidFill>
                  <a:prstClr val="black"/>
                </a:solidFill>
                <a:latin typeface="Calibri"/>
              </a:rPr>
            </a:br>
            <a:r>
              <a:rPr lang="en-US" sz="2000" b="1" dirty="0" smtClean="0">
                <a:solidFill>
                  <a:srgbClr val="78278B"/>
                </a:solidFill>
                <a:latin typeface="Calibri"/>
              </a:rPr>
              <a:t>20.000 </a:t>
            </a:r>
            <a:r>
              <a:rPr lang="en-US" sz="2000" b="1" dirty="0" err="1" smtClean="0">
                <a:solidFill>
                  <a:srgbClr val="78278B"/>
                </a:solidFill>
                <a:latin typeface="Calibri"/>
              </a:rPr>
              <a:t>biópsias</a:t>
            </a:r>
            <a:r>
              <a:rPr lang="en-US" sz="2000" b="1" dirty="0" smtClean="0">
                <a:solidFill>
                  <a:srgbClr val="78278B"/>
                </a:solidFill>
                <a:latin typeface="Calibri"/>
              </a:rPr>
              <a:t> </a:t>
            </a:r>
            <a:r>
              <a:rPr lang="en-US" sz="1600" dirty="0" smtClean="0">
                <a:solidFill>
                  <a:prstClr val="black"/>
                </a:solidFill>
                <a:latin typeface="Calibri"/>
              </a:rPr>
              <a:t/>
            </a:r>
            <a:br>
              <a:rPr lang="en-US" sz="1600" dirty="0" smtClean="0">
                <a:solidFill>
                  <a:prstClr val="black"/>
                </a:solidFill>
                <a:latin typeface="Calibri"/>
              </a:rPr>
            </a:br>
            <a:r>
              <a:rPr lang="en-US" sz="1600" dirty="0" smtClean="0">
                <a:solidFill>
                  <a:prstClr val="black"/>
                </a:solidFill>
                <a:latin typeface="Calibri"/>
              </a:rPr>
              <a:t>(</a:t>
            </a:r>
            <a:r>
              <a:rPr lang="en-US" sz="1600" dirty="0" err="1" smtClean="0">
                <a:solidFill>
                  <a:prstClr val="black"/>
                </a:solidFill>
                <a:latin typeface="Calibri"/>
              </a:rPr>
              <a:t>pelo</a:t>
            </a:r>
            <a:r>
              <a:rPr lang="en-US" sz="16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600" dirty="0" err="1" smtClean="0">
                <a:solidFill>
                  <a:prstClr val="black"/>
                </a:solidFill>
                <a:latin typeface="Calibri"/>
              </a:rPr>
              <a:t>menos</a:t>
            </a:r>
            <a:r>
              <a:rPr lang="en-US" sz="1600" dirty="0" smtClean="0">
                <a:solidFill>
                  <a:prstClr val="black"/>
                </a:solidFill>
                <a:latin typeface="Calibri"/>
              </a:rPr>
              <a:t>…)</a:t>
            </a:r>
          </a:p>
          <a:p>
            <a:pPr defTabSz="457200"/>
            <a:r>
              <a:rPr lang="en-US" sz="1600" dirty="0" smtClean="0">
                <a:solidFill>
                  <a:prstClr val="black"/>
                </a:solidFill>
                <a:latin typeface="Calibri"/>
              </a:rPr>
              <a:t>… e + ≈ </a:t>
            </a:r>
            <a:r>
              <a:rPr lang="en-US" sz="2000" b="1" dirty="0" smtClean="0">
                <a:solidFill>
                  <a:srgbClr val="78278B"/>
                </a:solidFill>
                <a:latin typeface="Calibri"/>
              </a:rPr>
              <a:t>10.000 </a:t>
            </a:r>
            <a:r>
              <a:rPr lang="en-US" sz="2000" b="1" dirty="0" err="1" smtClean="0">
                <a:solidFill>
                  <a:srgbClr val="78278B"/>
                </a:solidFill>
                <a:latin typeface="Calibri"/>
              </a:rPr>
              <a:t>peças</a:t>
            </a:r>
            <a:r>
              <a:rPr lang="en-US" sz="1900" b="1" dirty="0" smtClean="0">
                <a:solidFill>
                  <a:srgbClr val="78278B"/>
                </a:solidFill>
                <a:latin typeface="Calibri"/>
              </a:rPr>
              <a:t/>
            </a:r>
            <a:br>
              <a:rPr lang="en-US" sz="1900" b="1" dirty="0" smtClean="0">
                <a:solidFill>
                  <a:srgbClr val="78278B"/>
                </a:solidFill>
                <a:latin typeface="Calibri"/>
              </a:rPr>
            </a:br>
            <a:r>
              <a:rPr lang="en-US" sz="1900" b="1" dirty="0" smtClean="0">
                <a:solidFill>
                  <a:srgbClr val="78278B"/>
                </a:solidFill>
                <a:latin typeface="Calibri"/>
              </a:rPr>
              <a:t> de </a:t>
            </a:r>
            <a:r>
              <a:rPr lang="en-US" sz="1900" b="1" dirty="0" err="1" smtClean="0">
                <a:solidFill>
                  <a:srgbClr val="78278B"/>
                </a:solidFill>
                <a:latin typeface="Calibri"/>
              </a:rPr>
              <a:t>patologia</a:t>
            </a:r>
            <a:r>
              <a:rPr lang="en-US" sz="1900" b="1" dirty="0" smtClean="0">
                <a:solidFill>
                  <a:srgbClr val="78278B"/>
                </a:solidFill>
                <a:latin typeface="Calibri"/>
              </a:rPr>
              <a:t>…</a:t>
            </a:r>
          </a:p>
          <a:p>
            <a:pPr defTabSz="457200"/>
            <a:endParaRPr lang="en-US" sz="1600" dirty="0" smtClean="0">
              <a:solidFill>
                <a:prstClr val="black"/>
              </a:solidFill>
              <a:latin typeface="Calibri"/>
            </a:endParaRPr>
          </a:p>
          <a:p>
            <a:pPr defTabSz="457200"/>
            <a:endParaRPr lang="en-US" sz="16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TextBox 6"/>
          <p:cNvSpPr txBox="1"/>
          <p:nvPr/>
        </p:nvSpPr>
        <p:spPr>
          <a:xfrm>
            <a:off x="2502021" y="2456934"/>
            <a:ext cx="1431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b="1" dirty="0" err="1" smtClean="0">
                <a:solidFill>
                  <a:srgbClr val="78278B"/>
                </a:solidFill>
                <a:latin typeface="Calibri"/>
              </a:rPr>
              <a:t>mamografias</a:t>
            </a:r>
            <a:endParaRPr lang="en-US" b="1" dirty="0">
              <a:solidFill>
                <a:srgbClr val="78278B"/>
              </a:solidFill>
              <a:latin typeface="Calibri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43385" y="4772319"/>
            <a:ext cx="13773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b="1" dirty="0" err="1" smtClean="0">
                <a:solidFill>
                  <a:srgbClr val="78278B"/>
                </a:solidFill>
                <a:latin typeface="Calibri"/>
              </a:rPr>
              <a:t>diagnósticos</a:t>
            </a:r>
            <a:endParaRPr lang="en-US" b="1" dirty="0">
              <a:solidFill>
                <a:srgbClr val="78278B"/>
              </a:solidFill>
              <a:latin typeface="Calibri"/>
            </a:endParaRPr>
          </a:p>
        </p:txBody>
      </p:sp>
      <p:sp>
        <p:nvSpPr>
          <p:cNvPr id="10" name="TextBox 11"/>
          <p:cNvSpPr txBox="1"/>
          <p:nvPr/>
        </p:nvSpPr>
        <p:spPr>
          <a:xfrm>
            <a:off x="587930" y="1303798"/>
            <a:ext cx="45767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dirty="0" smtClean="0">
                <a:solidFill>
                  <a:prstClr val="black"/>
                </a:solidFill>
                <a:latin typeface="Calibri"/>
              </a:rPr>
              <a:t>Para </a:t>
            </a:r>
            <a:r>
              <a:rPr lang="en-US" dirty="0" err="1" smtClean="0">
                <a:solidFill>
                  <a:prstClr val="black"/>
                </a:solidFill>
                <a:latin typeface="Calibri"/>
              </a:rPr>
              <a:t>cada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 1.000 </a:t>
            </a:r>
            <a:r>
              <a:rPr lang="en-US" dirty="0" err="1" smtClean="0">
                <a:solidFill>
                  <a:prstClr val="black"/>
                </a:solidFill>
                <a:latin typeface="Calibri"/>
              </a:rPr>
              <a:t>mamografias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 de </a:t>
            </a:r>
            <a:r>
              <a:rPr lang="en-US" dirty="0" err="1" smtClean="0">
                <a:solidFill>
                  <a:prstClr val="black"/>
                </a:solidFill>
                <a:latin typeface="Calibri"/>
              </a:rPr>
              <a:t>rastreamento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64450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ítulo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r>
              <a:rPr lang="en-US" sz="2800" b="1" dirty="0" err="1" smtClean="0">
                <a:solidFill>
                  <a:schemeClr val="bg1"/>
                </a:solidFill>
              </a:rPr>
              <a:t>Rastreamento</a:t>
            </a:r>
            <a:r>
              <a:rPr lang="en-US" sz="2800" b="1" dirty="0" smtClean="0">
                <a:solidFill>
                  <a:schemeClr val="bg1"/>
                </a:solidFill>
              </a:rPr>
              <a:t> (screening) e </a:t>
            </a:r>
            <a:r>
              <a:rPr lang="en-US" sz="2800" b="1" dirty="0" err="1" smtClean="0">
                <a:solidFill>
                  <a:schemeClr val="bg1"/>
                </a:solidFill>
              </a:rPr>
              <a:t>Diagnóstico</a:t>
            </a:r>
            <a:endParaRPr lang="pt-BR" sz="2400" b="1" dirty="0">
              <a:solidFill>
                <a:schemeClr val="bg1"/>
              </a:solidFill>
            </a:endParaRPr>
          </a:p>
        </p:txBody>
      </p:sp>
      <p:grpSp>
        <p:nvGrpSpPr>
          <p:cNvPr id="15" name="Grupo 14"/>
          <p:cNvGrpSpPr/>
          <p:nvPr/>
        </p:nvGrpSpPr>
        <p:grpSpPr>
          <a:xfrm>
            <a:off x="600630" y="1330385"/>
            <a:ext cx="8370421" cy="4220947"/>
            <a:chOff x="600630" y="1330385"/>
            <a:chExt cx="8370421" cy="4220947"/>
          </a:xfrm>
        </p:grpSpPr>
        <p:pic>
          <p:nvPicPr>
            <p:cNvPr id="16" name="Picture 23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alphaModFix/>
            </a:blip>
            <a:stretch>
              <a:fillRect/>
            </a:stretch>
          </p:blipFill>
          <p:spPr>
            <a:xfrm>
              <a:off x="600630" y="2893594"/>
              <a:ext cx="8086170" cy="2657738"/>
            </a:xfrm>
            <a:prstGeom prst="rect">
              <a:avLst/>
            </a:prstGeom>
          </p:spPr>
        </p:pic>
        <p:sp>
          <p:nvSpPr>
            <p:cNvPr id="17" name="Oval 24"/>
            <p:cNvSpPr/>
            <p:nvPr/>
          </p:nvSpPr>
          <p:spPr>
            <a:xfrm>
              <a:off x="1075420" y="3332729"/>
              <a:ext cx="1477281" cy="915743"/>
            </a:xfrm>
            <a:prstGeom prst="ellipse">
              <a:avLst/>
            </a:prstGeom>
            <a:noFill/>
            <a:ln w="317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8" name="Oval 25"/>
            <p:cNvSpPr/>
            <p:nvPr/>
          </p:nvSpPr>
          <p:spPr>
            <a:xfrm>
              <a:off x="2892766" y="3814919"/>
              <a:ext cx="1468643" cy="788831"/>
            </a:xfrm>
            <a:prstGeom prst="ellipse">
              <a:avLst/>
            </a:prstGeom>
            <a:noFill/>
            <a:ln w="317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cxnSp>
          <p:nvCxnSpPr>
            <p:cNvPr id="19" name="Straight Arrow Connector 26"/>
            <p:cNvCxnSpPr/>
            <p:nvPr/>
          </p:nvCxnSpPr>
          <p:spPr>
            <a:xfrm rot="5400000" flipH="1" flipV="1">
              <a:off x="1175799" y="2660676"/>
              <a:ext cx="1344109" cy="1590"/>
            </a:xfrm>
            <a:prstGeom prst="straightConnector1">
              <a:avLst/>
            </a:prstGeom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27"/>
            <p:cNvCxnSpPr/>
            <p:nvPr/>
          </p:nvCxnSpPr>
          <p:spPr>
            <a:xfrm rot="5400000" flipH="1" flipV="1">
              <a:off x="1590438" y="3075406"/>
              <a:ext cx="2222779" cy="1"/>
            </a:xfrm>
            <a:prstGeom prst="straightConnector1">
              <a:avLst/>
            </a:prstGeom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Oval 28"/>
            <p:cNvSpPr/>
            <p:nvPr/>
          </p:nvSpPr>
          <p:spPr>
            <a:xfrm>
              <a:off x="4899484" y="3332729"/>
              <a:ext cx="1468643" cy="1010671"/>
            </a:xfrm>
            <a:prstGeom prst="ellipse">
              <a:avLst/>
            </a:prstGeom>
            <a:noFill/>
            <a:ln w="3175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cxnSp>
          <p:nvCxnSpPr>
            <p:cNvPr id="22" name="Straight Arrow Connector 29"/>
            <p:cNvCxnSpPr/>
            <p:nvPr/>
          </p:nvCxnSpPr>
          <p:spPr>
            <a:xfrm rot="5400000" flipH="1" flipV="1">
              <a:off x="5204830" y="2930015"/>
              <a:ext cx="805429" cy="1588"/>
            </a:xfrm>
            <a:prstGeom prst="straightConnector1">
              <a:avLst/>
            </a:prstGeom>
            <a:ln w="254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30"/>
            <p:cNvSpPr txBox="1"/>
            <p:nvPr/>
          </p:nvSpPr>
          <p:spPr>
            <a:xfrm>
              <a:off x="5198671" y="2157968"/>
              <a:ext cx="326587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78278B"/>
                  </a:solidFill>
                  <a:latin typeface="Calibri"/>
                </a:rPr>
                <a:t>Estado / PPI / </a:t>
              </a:r>
              <a:r>
                <a:rPr lang="en-US" b="1" dirty="0" err="1" smtClean="0">
                  <a:solidFill>
                    <a:srgbClr val="78278B"/>
                  </a:solidFill>
                  <a:latin typeface="Calibri"/>
                </a:rPr>
                <a:t>Regulação</a:t>
              </a:r>
              <a:endParaRPr lang="en-US" b="1" dirty="0">
                <a:solidFill>
                  <a:srgbClr val="78278B"/>
                </a:solidFill>
                <a:latin typeface="Calibri"/>
              </a:endParaRPr>
            </a:p>
          </p:txBody>
        </p:sp>
        <p:cxnSp>
          <p:nvCxnSpPr>
            <p:cNvPr id="24" name="Straight Arrow Connector 32"/>
            <p:cNvCxnSpPr>
              <a:stCxn id="28" idx="0"/>
            </p:cNvCxnSpPr>
            <p:nvPr/>
          </p:nvCxnSpPr>
          <p:spPr>
            <a:xfrm rot="5400000" flipH="1" flipV="1">
              <a:off x="3088271" y="2515533"/>
              <a:ext cx="1052235" cy="2"/>
            </a:xfrm>
            <a:prstGeom prst="straightConnector1">
              <a:avLst/>
            </a:prstGeom>
            <a:ln w="25400" cap="flat" cmpd="sng" algn="ctr">
              <a:gradFill flip="none" rotWithShape="1">
                <a:gsLst>
                  <a:gs pos="26000">
                    <a:srgbClr val="0000FF"/>
                  </a:gs>
                  <a:gs pos="77000">
                    <a:srgbClr val="FF0000"/>
                  </a:gs>
                </a:gsLst>
                <a:path path="circle">
                  <a:fillToRect l="100000" t="100000"/>
                </a:path>
                <a:tileRect r="-100000" b="-100000"/>
              </a:gradFill>
              <a:prstDash val="solid"/>
              <a:round/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33"/>
            <p:cNvSpPr txBox="1"/>
            <p:nvPr/>
          </p:nvSpPr>
          <p:spPr>
            <a:xfrm>
              <a:off x="3430921" y="1330385"/>
              <a:ext cx="554013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>
                  <a:solidFill>
                    <a:prstClr val="black"/>
                  </a:solidFill>
                  <a:latin typeface="Calibri"/>
                </a:rPr>
                <a:t>Suporte</a:t>
              </a:r>
              <a:r>
                <a:rPr lang="en-US" dirty="0" smtClean="0">
                  <a:solidFill>
                    <a:prstClr val="black"/>
                  </a:solidFill>
                  <a:latin typeface="Calibri"/>
                </a:rPr>
                <a:t> </a:t>
              </a:r>
              <a:r>
                <a:rPr lang="en-US" dirty="0" err="1" smtClean="0">
                  <a:solidFill>
                    <a:prstClr val="black"/>
                  </a:solidFill>
                  <a:latin typeface="Calibri"/>
                </a:rPr>
                <a:t>diagnóstico</a:t>
              </a:r>
              <a:r>
                <a:rPr lang="en-US" dirty="0" smtClean="0">
                  <a:solidFill>
                    <a:prstClr val="black"/>
                  </a:solidFill>
                  <a:latin typeface="Calibri"/>
                </a:rPr>
                <a:t> </a:t>
              </a:r>
              <a:r>
                <a:rPr lang="en-US" dirty="0" err="1" smtClean="0">
                  <a:solidFill>
                    <a:prstClr val="black"/>
                  </a:solidFill>
                  <a:latin typeface="Calibri"/>
                </a:rPr>
                <a:t>será</a:t>
              </a:r>
              <a:r>
                <a:rPr lang="en-US" dirty="0" smtClean="0">
                  <a:solidFill>
                    <a:prstClr val="black"/>
                  </a:solidFill>
                  <a:latin typeface="Calibri"/>
                </a:rPr>
                <a:t> </a:t>
              </a:r>
              <a:r>
                <a:rPr lang="en-US" dirty="0" err="1" smtClean="0">
                  <a:solidFill>
                    <a:prstClr val="black"/>
                  </a:solidFill>
                  <a:latin typeface="Calibri"/>
                </a:rPr>
                <a:t>definido</a:t>
              </a:r>
              <a:r>
                <a:rPr lang="en-US" dirty="0" smtClean="0">
                  <a:solidFill>
                    <a:prstClr val="black"/>
                  </a:solidFill>
                  <a:latin typeface="Calibri"/>
                </a:rPr>
                <a:t> de </a:t>
              </a:r>
              <a:r>
                <a:rPr lang="en-US" dirty="0" err="1" smtClean="0">
                  <a:solidFill>
                    <a:prstClr val="black"/>
                  </a:solidFill>
                  <a:latin typeface="Calibri"/>
                </a:rPr>
                <a:t>acordo</a:t>
              </a:r>
              <a:r>
                <a:rPr lang="en-US" dirty="0" smtClean="0">
                  <a:solidFill>
                    <a:prstClr val="black"/>
                  </a:solidFill>
                  <a:latin typeface="Calibri"/>
                </a:rPr>
                <a:t> </a:t>
              </a:r>
              <a:br>
                <a:rPr lang="en-US" dirty="0" smtClean="0">
                  <a:solidFill>
                    <a:prstClr val="black"/>
                  </a:solidFill>
                  <a:latin typeface="Calibri"/>
                </a:rPr>
              </a:br>
              <a:r>
                <a:rPr lang="en-US" dirty="0" smtClean="0">
                  <a:solidFill>
                    <a:prstClr val="black"/>
                  </a:solidFill>
                  <a:latin typeface="Calibri"/>
                </a:rPr>
                <a:t>com a </a:t>
              </a:r>
              <a:r>
                <a:rPr lang="en-US" dirty="0" err="1" smtClean="0">
                  <a:solidFill>
                    <a:prstClr val="black"/>
                  </a:solidFill>
                  <a:latin typeface="Calibri"/>
                </a:rPr>
                <a:t>estrutura</a:t>
              </a:r>
              <a:r>
                <a:rPr lang="en-US" dirty="0" smtClean="0">
                  <a:solidFill>
                    <a:prstClr val="black"/>
                  </a:solidFill>
                  <a:latin typeface="Calibri"/>
                </a:rPr>
                <a:t> de </a:t>
              </a:r>
              <a:r>
                <a:rPr lang="en-US" dirty="0" err="1" smtClean="0">
                  <a:solidFill>
                    <a:prstClr val="black"/>
                  </a:solidFill>
                  <a:latin typeface="Calibri"/>
                </a:rPr>
                <a:t>apoio</a:t>
              </a:r>
              <a:r>
                <a:rPr lang="en-US" dirty="0" smtClean="0">
                  <a:solidFill>
                    <a:prstClr val="black"/>
                  </a:solidFill>
                  <a:latin typeface="Calibri"/>
                </a:rPr>
                <a:t> </a:t>
              </a:r>
              <a:r>
                <a:rPr lang="en-US" dirty="0" err="1" smtClean="0">
                  <a:solidFill>
                    <a:prstClr val="black"/>
                  </a:solidFill>
                  <a:latin typeface="Calibri"/>
                </a:rPr>
                <a:t>disponível</a:t>
              </a:r>
              <a:r>
                <a:rPr lang="en-US" dirty="0" smtClean="0">
                  <a:solidFill>
                    <a:prstClr val="black"/>
                  </a:solidFill>
                  <a:latin typeface="Calibri"/>
                </a:rPr>
                <a:t> </a:t>
              </a:r>
              <a:r>
                <a:rPr lang="en-US" dirty="0" err="1" smtClean="0">
                  <a:solidFill>
                    <a:prstClr val="black"/>
                  </a:solidFill>
                  <a:latin typeface="Calibri"/>
                </a:rPr>
                <a:t>na</a:t>
              </a:r>
              <a:r>
                <a:rPr lang="en-US" dirty="0" smtClean="0">
                  <a:solidFill>
                    <a:prstClr val="black"/>
                  </a:solidFill>
                  <a:latin typeface="Calibri"/>
                </a:rPr>
                <a:t> </a:t>
              </a:r>
              <a:r>
                <a:rPr lang="en-US" dirty="0" err="1" smtClean="0">
                  <a:solidFill>
                    <a:prstClr val="black"/>
                  </a:solidFill>
                  <a:latin typeface="Calibri"/>
                </a:rPr>
                <a:t>região</a:t>
              </a:r>
              <a:endParaRPr lang="en-US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6" name="TextBox 45"/>
            <p:cNvSpPr txBox="1"/>
            <p:nvPr/>
          </p:nvSpPr>
          <p:spPr>
            <a:xfrm>
              <a:off x="1658234" y="1602918"/>
              <a:ext cx="12408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err="1" smtClean="0">
                  <a:solidFill>
                    <a:srgbClr val="78278B"/>
                  </a:solidFill>
                  <a:latin typeface="Calibri"/>
                </a:rPr>
                <a:t>Municípios</a:t>
              </a:r>
              <a:endParaRPr lang="en-US" b="1" dirty="0">
                <a:solidFill>
                  <a:srgbClr val="78278B"/>
                </a:solidFill>
                <a:latin typeface="Calibri"/>
              </a:endParaRPr>
            </a:p>
          </p:txBody>
        </p:sp>
        <p:cxnSp>
          <p:nvCxnSpPr>
            <p:cNvPr id="27" name="Elbow Connector 58"/>
            <p:cNvCxnSpPr/>
            <p:nvPr/>
          </p:nvCxnSpPr>
          <p:spPr>
            <a:xfrm>
              <a:off x="2701827" y="4185181"/>
              <a:ext cx="190939" cy="1588"/>
            </a:xfrm>
            <a:prstGeom prst="bentConnector3">
              <a:avLst>
                <a:gd name="adj1" fmla="val 50000"/>
              </a:avLst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Oval 31"/>
            <p:cNvSpPr/>
            <p:nvPr/>
          </p:nvSpPr>
          <p:spPr>
            <a:xfrm>
              <a:off x="2867365" y="3041651"/>
              <a:ext cx="1494044" cy="752144"/>
            </a:xfrm>
            <a:prstGeom prst="ellipse">
              <a:avLst/>
            </a:prstGeom>
            <a:noFill/>
            <a:ln w="31750" cap="flat" cmpd="sng" algn="ctr">
              <a:gradFill flip="none" rotWithShape="1">
                <a:gsLst>
                  <a:gs pos="41000">
                    <a:srgbClr val="0000FF"/>
                  </a:gs>
                  <a:gs pos="100000">
                    <a:srgbClr val="FF0000"/>
                  </a:gs>
                </a:gsLst>
                <a:path path="circle">
                  <a:fillToRect l="100000" t="100000"/>
                </a:path>
                <a:tileRect r="-100000" b="-100000"/>
              </a:gra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18267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85344" cy="685800"/>
          </a:xfrm>
        </p:spPr>
        <p:txBody>
          <a:bodyPr>
            <a:noAutofit/>
          </a:bodyPr>
          <a:lstStyle/>
          <a:p>
            <a:pPr algn="ctr"/>
            <a:r>
              <a:rPr lang="pt-BR" sz="2800" dirty="0" smtClean="0"/>
              <a:t>Linha de Cuidado do Câncer de Colo de Útero</a:t>
            </a:r>
            <a:endParaRPr lang="pt-BR" sz="2800" dirty="0"/>
          </a:p>
        </p:txBody>
      </p:sp>
      <p:sp>
        <p:nvSpPr>
          <p:cNvPr id="4" name="CaixaDeTexto 3"/>
          <p:cNvSpPr txBox="1"/>
          <p:nvPr/>
        </p:nvSpPr>
        <p:spPr>
          <a:xfrm>
            <a:off x="849447" y="1828800"/>
            <a:ext cx="16179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 smtClean="0"/>
              <a:t>Atenção Básica</a:t>
            </a:r>
            <a:endParaRPr lang="pt-BR" b="1" dirty="0"/>
          </a:p>
        </p:txBody>
      </p:sp>
      <p:sp>
        <p:nvSpPr>
          <p:cNvPr id="5" name="CaixaDeTexto 4"/>
          <p:cNvSpPr txBox="1"/>
          <p:nvPr/>
        </p:nvSpPr>
        <p:spPr>
          <a:xfrm>
            <a:off x="3211647" y="1828800"/>
            <a:ext cx="22104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 smtClean="0"/>
              <a:t>Média Complexidade</a:t>
            </a:r>
            <a:endParaRPr lang="pt-BR" b="1" dirty="0"/>
          </a:p>
        </p:txBody>
      </p:sp>
      <p:sp>
        <p:nvSpPr>
          <p:cNvPr id="6" name="CaixaDeTexto 5"/>
          <p:cNvSpPr txBox="1"/>
          <p:nvPr/>
        </p:nvSpPr>
        <p:spPr>
          <a:xfrm>
            <a:off x="6166381" y="1828800"/>
            <a:ext cx="19870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 smtClean="0"/>
              <a:t>Alta Complexidade</a:t>
            </a:r>
            <a:endParaRPr lang="pt-BR" b="1" dirty="0"/>
          </a:p>
        </p:txBody>
      </p:sp>
      <p:sp>
        <p:nvSpPr>
          <p:cNvPr id="7" name="Retângulo de cantos arredondados 6"/>
          <p:cNvSpPr/>
          <p:nvPr/>
        </p:nvSpPr>
        <p:spPr>
          <a:xfrm>
            <a:off x="849447" y="3273776"/>
            <a:ext cx="1617943" cy="762000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1200" dirty="0" smtClean="0"/>
              <a:t>Rastreio Organizado para Coleta do Preventivo</a:t>
            </a:r>
            <a:endParaRPr lang="pt-BR" sz="1200" dirty="0"/>
          </a:p>
        </p:txBody>
      </p:sp>
      <p:sp>
        <p:nvSpPr>
          <p:cNvPr id="8" name="Retângulo de cantos arredondados 7"/>
          <p:cNvSpPr/>
          <p:nvPr/>
        </p:nvSpPr>
        <p:spPr>
          <a:xfrm>
            <a:off x="849447" y="4191798"/>
            <a:ext cx="1617943" cy="762000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1200" dirty="0" smtClean="0"/>
              <a:t>Acondicionamento das lâminas de forma padronizada</a:t>
            </a:r>
            <a:endParaRPr lang="pt-BR" sz="1200" dirty="0"/>
          </a:p>
        </p:txBody>
      </p:sp>
      <p:sp>
        <p:nvSpPr>
          <p:cNvPr id="9" name="Retângulo de cantos arredondados 8"/>
          <p:cNvSpPr/>
          <p:nvPr/>
        </p:nvSpPr>
        <p:spPr>
          <a:xfrm>
            <a:off x="843008" y="5105799"/>
            <a:ext cx="1617943" cy="762000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1200" dirty="0" smtClean="0"/>
              <a:t>Logística de transporte das lâminas ao laboratório otimizada</a:t>
            </a:r>
            <a:endParaRPr lang="pt-BR" sz="1200" dirty="0"/>
          </a:p>
        </p:txBody>
      </p:sp>
      <p:sp>
        <p:nvSpPr>
          <p:cNvPr id="10" name="Retângulo de cantos arredondados 9"/>
          <p:cNvSpPr/>
          <p:nvPr/>
        </p:nvSpPr>
        <p:spPr>
          <a:xfrm>
            <a:off x="849447" y="6019800"/>
            <a:ext cx="1617943" cy="762000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1200" dirty="0" smtClean="0"/>
              <a:t>Leitura das lâminas em laboratórios qualificados</a:t>
            </a:r>
            <a:endParaRPr lang="pt-BR" sz="1200" dirty="0"/>
          </a:p>
        </p:txBody>
      </p:sp>
      <p:sp>
        <p:nvSpPr>
          <p:cNvPr id="11" name="Retângulo de cantos arredondados 10"/>
          <p:cNvSpPr/>
          <p:nvPr/>
        </p:nvSpPr>
        <p:spPr>
          <a:xfrm rot="16200000">
            <a:off x="-1731068" y="4394703"/>
            <a:ext cx="4416778" cy="351771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1200" dirty="0" smtClean="0"/>
              <a:t>Uso do SISCAN durante todo o processo</a:t>
            </a:r>
            <a:endParaRPr lang="pt-BR" sz="1200" dirty="0"/>
          </a:p>
        </p:txBody>
      </p:sp>
      <p:cxnSp>
        <p:nvCxnSpPr>
          <p:cNvPr id="13" name="Conector de seta reta 12"/>
          <p:cNvCxnSpPr>
            <a:stCxn id="7" idx="2"/>
            <a:endCxn id="8" idx="0"/>
          </p:cNvCxnSpPr>
          <p:nvPr/>
        </p:nvCxnSpPr>
        <p:spPr>
          <a:xfrm>
            <a:off x="1658419" y="4035776"/>
            <a:ext cx="0" cy="15602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  <p:cxnSp>
        <p:nvCxnSpPr>
          <p:cNvPr id="15" name="Conector de seta reta 14"/>
          <p:cNvCxnSpPr>
            <a:stCxn id="8" idx="2"/>
            <a:endCxn id="9" idx="0"/>
          </p:cNvCxnSpPr>
          <p:nvPr/>
        </p:nvCxnSpPr>
        <p:spPr>
          <a:xfrm flipH="1">
            <a:off x="1651980" y="4953798"/>
            <a:ext cx="6439" cy="15200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  <p:cxnSp>
        <p:nvCxnSpPr>
          <p:cNvPr id="19" name="Conector de seta reta 18"/>
          <p:cNvCxnSpPr>
            <a:stCxn id="9" idx="2"/>
            <a:endCxn id="10" idx="0"/>
          </p:cNvCxnSpPr>
          <p:nvPr/>
        </p:nvCxnSpPr>
        <p:spPr>
          <a:xfrm>
            <a:off x="1651980" y="5867799"/>
            <a:ext cx="6439" cy="15200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  <p:sp>
        <p:nvSpPr>
          <p:cNvPr id="22" name="Retângulo de cantos arredondados 21"/>
          <p:cNvSpPr/>
          <p:nvPr/>
        </p:nvSpPr>
        <p:spPr>
          <a:xfrm>
            <a:off x="846215" y="2362200"/>
            <a:ext cx="1617943" cy="762000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1200" dirty="0" smtClean="0"/>
              <a:t>Ampliação do Acesso das mulheres às unidades básicas de saúde</a:t>
            </a:r>
            <a:endParaRPr lang="pt-BR" sz="1200" dirty="0"/>
          </a:p>
        </p:txBody>
      </p:sp>
      <p:cxnSp>
        <p:nvCxnSpPr>
          <p:cNvPr id="23" name="Conector de seta reta 22"/>
          <p:cNvCxnSpPr>
            <a:stCxn id="22" idx="2"/>
          </p:cNvCxnSpPr>
          <p:nvPr/>
        </p:nvCxnSpPr>
        <p:spPr>
          <a:xfrm>
            <a:off x="1655187" y="3124200"/>
            <a:ext cx="0" cy="15602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  <p:sp>
        <p:nvSpPr>
          <p:cNvPr id="24" name="Retângulo de cantos arredondados 23"/>
          <p:cNvSpPr/>
          <p:nvPr/>
        </p:nvSpPr>
        <p:spPr>
          <a:xfrm>
            <a:off x="3507913" y="2362200"/>
            <a:ext cx="1617943" cy="1673576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1200" dirty="0" smtClean="0"/>
              <a:t>Regulação dos casos suspeitos aos </a:t>
            </a:r>
            <a:r>
              <a:rPr lang="pt-BR" sz="1200" dirty="0" err="1" smtClean="0"/>
              <a:t>SRC’s</a:t>
            </a:r>
            <a:r>
              <a:rPr lang="pt-BR" sz="1200" dirty="0" smtClean="0"/>
              <a:t>, seguindo a grade de referências e os protocolos de acesso definidos</a:t>
            </a:r>
            <a:endParaRPr lang="pt-BR" sz="1200" dirty="0"/>
          </a:p>
        </p:txBody>
      </p:sp>
      <p:cxnSp>
        <p:nvCxnSpPr>
          <p:cNvPr id="26" name="Conector angulado 25"/>
          <p:cNvCxnSpPr>
            <a:stCxn id="10" idx="3"/>
            <a:endCxn id="24" idx="0"/>
          </p:cNvCxnSpPr>
          <p:nvPr/>
        </p:nvCxnSpPr>
        <p:spPr>
          <a:xfrm flipV="1">
            <a:off x="2467390" y="2362200"/>
            <a:ext cx="1849495" cy="4038600"/>
          </a:xfrm>
          <a:prstGeom prst="bentConnector4">
            <a:avLst>
              <a:gd name="adj1" fmla="val 28130"/>
              <a:gd name="adj2" fmla="val 103428"/>
            </a:avLst>
          </a:prstGeom>
          <a:ln>
            <a:tailEnd type="triangle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  <p:sp>
        <p:nvSpPr>
          <p:cNvPr id="29" name="CaixaDeTexto 28"/>
          <p:cNvSpPr txBox="1"/>
          <p:nvPr/>
        </p:nvSpPr>
        <p:spPr>
          <a:xfrm rot="16200000">
            <a:off x="1043914" y="4031104"/>
            <a:ext cx="36388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 smtClean="0"/>
              <a:t>Casos suspeitos: Regulação aos </a:t>
            </a:r>
            <a:r>
              <a:rPr lang="pt-BR" sz="1600" dirty="0" err="1" smtClean="0"/>
              <a:t>SRC’s</a:t>
            </a:r>
            <a:endParaRPr lang="pt-BR" sz="1600" dirty="0"/>
          </a:p>
        </p:txBody>
      </p:sp>
      <p:sp>
        <p:nvSpPr>
          <p:cNvPr id="30" name="Retângulo de cantos arredondados 29"/>
          <p:cNvSpPr/>
          <p:nvPr/>
        </p:nvSpPr>
        <p:spPr>
          <a:xfrm>
            <a:off x="3508985" y="4187777"/>
            <a:ext cx="1617943" cy="762000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1200" dirty="0" smtClean="0"/>
              <a:t>Realização de </a:t>
            </a:r>
            <a:r>
              <a:rPr lang="pt-BR" sz="1200" dirty="0" err="1" smtClean="0"/>
              <a:t>Colposcopia</a:t>
            </a:r>
            <a:r>
              <a:rPr lang="pt-BR" sz="1200" dirty="0" smtClean="0"/>
              <a:t>/ Biópsia/ EZT nos </a:t>
            </a:r>
            <a:r>
              <a:rPr lang="pt-BR" sz="1200" dirty="0" err="1" smtClean="0"/>
              <a:t>SRC’s</a:t>
            </a:r>
            <a:endParaRPr lang="pt-BR" sz="1200" dirty="0"/>
          </a:p>
        </p:txBody>
      </p:sp>
      <p:cxnSp>
        <p:nvCxnSpPr>
          <p:cNvPr id="31" name="Conector de seta reta 30"/>
          <p:cNvCxnSpPr>
            <a:stCxn id="24" idx="2"/>
            <a:endCxn id="30" idx="0"/>
          </p:cNvCxnSpPr>
          <p:nvPr/>
        </p:nvCxnSpPr>
        <p:spPr>
          <a:xfrm>
            <a:off x="4316885" y="4035776"/>
            <a:ext cx="1072" cy="15200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  <p:sp>
        <p:nvSpPr>
          <p:cNvPr id="41" name="Retângulo de cantos arredondados 40"/>
          <p:cNvSpPr/>
          <p:nvPr/>
        </p:nvSpPr>
        <p:spPr>
          <a:xfrm>
            <a:off x="6350918" y="2362199"/>
            <a:ext cx="1726140" cy="1673577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1200" dirty="0" smtClean="0"/>
              <a:t>Tratamento no Santa Júlia (câncer de colo de útero). Santa Júlia, Complexo Hospitalar e </a:t>
            </a:r>
            <a:r>
              <a:rPr lang="pt-BR" sz="1200" dirty="0" err="1" smtClean="0"/>
              <a:t>Hemoam</a:t>
            </a:r>
            <a:r>
              <a:rPr lang="pt-BR" sz="1200" dirty="0" smtClean="0"/>
              <a:t> habilitados e com financiamento federal</a:t>
            </a:r>
            <a:endParaRPr lang="pt-BR" sz="1200" dirty="0"/>
          </a:p>
        </p:txBody>
      </p:sp>
      <p:cxnSp>
        <p:nvCxnSpPr>
          <p:cNvPr id="42" name="Conector angulado 41"/>
          <p:cNvCxnSpPr>
            <a:stCxn id="30" idx="3"/>
            <a:endCxn id="41" idx="0"/>
          </p:cNvCxnSpPr>
          <p:nvPr/>
        </p:nvCxnSpPr>
        <p:spPr>
          <a:xfrm flipV="1">
            <a:off x="5126928" y="2362199"/>
            <a:ext cx="2087060" cy="2206578"/>
          </a:xfrm>
          <a:prstGeom prst="bentConnector4">
            <a:avLst>
              <a:gd name="adj1" fmla="val 29323"/>
              <a:gd name="adj2" fmla="val 105691"/>
            </a:avLst>
          </a:prstGeom>
          <a:ln>
            <a:tailEnd type="triangle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  <p:sp>
        <p:nvSpPr>
          <p:cNvPr id="43" name="CaixaDeTexto 42"/>
          <p:cNvSpPr txBox="1"/>
          <p:nvPr/>
        </p:nvSpPr>
        <p:spPr>
          <a:xfrm rot="16200000">
            <a:off x="4756859" y="3018554"/>
            <a:ext cx="19017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 smtClean="0"/>
              <a:t>Câncer: Regulação à Alta Complexidade</a:t>
            </a:r>
            <a:endParaRPr lang="pt-BR" sz="1600" dirty="0"/>
          </a:p>
        </p:txBody>
      </p:sp>
      <p:sp>
        <p:nvSpPr>
          <p:cNvPr id="53" name="Retângulo 52"/>
          <p:cNvSpPr/>
          <p:nvPr/>
        </p:nvSpPr>
        <p:spPr>
          <a:xfrm>
            <a:off x="3517630" y="5113329"/>
            <a:ext cx="5241359" cy="581180"/>
          </a:xfrm>
          <a:prstGeom prst="rect">
            <a:avLst/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1600" dirty="0" smtClean="0">
                <a:solidFill>
                  <a:schemeClr val="bg1"/>
                </a:solidFill>
              </a:rPr>
              <a:t>Toda a Linha de Cuidado regulada pela Central de Regulação. </a:t>
            </a:r>
          </a:p>
        </p:txBody>
      </p:sp>
      <p:pic>
        <p:nvPicPr>
          <p:cNvPr id="55" name="Imagem 5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957" y="1015206"/>
            <a:ext cx="1979613" cy="865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6" name="Imagem 5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1357" y="821531"/>
            <a:ext cx="1827213" cy="1120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7" name="Imagem 56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154"/>
          <a:stretch/>
        </p:blipFill>
        <p:spPr bwMode="auto">
          <a:xfrm>
            <a:off x="6021387" y="964527"/>
            <a:ext cx="2132013" cy="8934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67047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pt-BR" dirty="0"/>
          </a:p>
        </p:txBody>
      </p:sp>
      <p:sp>
        <p:nvSpPr>
          <p:cNvPr id="19" name="Espaço Reservado para Conteúdo 2"/>
          <p:cNvSpPr>
            <a:spLocks noGrp="1"/>
          </p:cNvSpPr>
          <p:nvPr>
            <p:ph idx="1"/>
          </p:nvPr>
        </p:nvSpPr>
        <p:spPr>
          <a:xfrm>
            <a:off x="307607" y="1604211"/>
            <a:ext cx="8528785" cy="3827326"/>
          </a:xfrm>
        </p:spPr>
        <p:txBody>
          <a:bodyPr>
            <a:normAutofit/>
          </a:bodyPr>
          <a:lstStyle/>
          <a:p>
            <a:pPr marL="19050" indent="-19050">
              <a:lnSpc>
                <a:spcPct val="80000"/>
              </a:lnSpc>
              <a:buNone/>
            </a:pPr>
            <a:r>
              <a:rPr lang="pt-BR" sz="2600" dirty="0" smtClean="0">
                <a:solidFill>
                  <a:srgbClr val="78278B"/>
                </a:solidFill>
              </a:rPr>
              <a:t>Desafio para a Gestão: Implantação do</a:t>
            </a:r>
          </a:p>
          <a:p>
            <a:pPr marL="19050" indent="-19050">
              <a:lnSpc>
                <a:spcPct val="80000"/>
              </a:lnSpc>
              <a:buNone/>
            </a:pPr>
            <a:r>
              <a:rPr lang="pt-BR" sz="2800" dirty="0" smtClean="0">
                <a:solidFill>
                  <a:srgbClr val="78278B"/>
                </a:solidFill>
              </a:rPr>
              <a:t>“</a:t>
            </a:r>
            <a:r>
              <a:rPr lang="pt-BR" sz="2800" b="1" dirty="0" smtClean="0">
                <a:solidFill>
                  <a:srgbClr val="78278B"/>
                </a:solidFill>
              </a:rPr>
              <a:t>Programa de Controle do Câncer</a:t>
            </a:r>
            <a:r>
              <a:rPr lang="pt-BR" sz="2800" dirty="0" smtClean="0">
                <a:solidFill>
                  <a:srgbClr val="78278B"/>
                </a:solidFill>
              </a:rPr>
              <a:t>”</a:t>
            </a:r>
          </a:p>
          <a:p>
            <a:pPr marL="177800" lvl="1" indent="-177800">
              <a:spcBef>
                <a:spcPts val="2000"/>
              </a:spcBef>
              <a:buClr>
                <a:srgbClr val="78278B"/>
              </a:buClr>
              <a:buFont typeface="Arial"/>
              <a:buChar char="•"/>
            </a:pPr>
            <a:r>
              <a:rPr lang="pt-BR" sz="2400" dirty="0" smtClean="0"/>
              <a:t>Necessidade de gestão única deste complexo processo;</a:t>
            </a:r>
          </a:p>
          <a:p>
            <a:pPr marL="177800" lvl="1" indent="-177800">
              <a:buClr>
                <a:srgbClr val="78278B"/>
              </a:buClr>
              <a:buFont typeface="Arial"/>
              <a:buChar char="•"/>
            </a:pPr>
            <a:r>
              <a:rPr lang="pt-BR" sz="2400" dirty="0" smtClean="0"/>
              <a:t>Centralização das ações de controle e avaliação;</a:t>
            </a:r>
          </a:p>
          <a:p>
            <a:pPr marL="177800" lvl="1" indent="-177800">
              <a:buClr>
                <a:srgbClr val="78278B"/>
              </a:buClr>
              <a:buFont typeface="Arial"/>
              <a:buChar char="•"/>
            </a:pPr>
            <a:r>
              <a:rPr lang="pt-BR" sz="2400" dirty="0" smtClean="0"/>
              <a:t>Papel do Estado / SES; Região de Saúde e Município</a:t>
            </a:r>
          </a:p>
          <a:p>
            <a:pPr marL="177800" lvl="1" indent="-177800">
              <a:buClr>
                <a:srgbClr val="78278B"/>
              </a:buClr>
              <a:buFont typeface="Arial"/>
              <a:buChar char="•"/>
            </a:pPr>
            <a:r>
              <a:rPr lang="pt-BR" sz="2400" dirty="0" smtClean="0"/>
              <a:t>Transparência e interface com sociedade civil e organizada (3º setor, representantes </a:t>
            </a:r>
            <a:r>
              <a:rPr lang="pt-BR" sz="2400" dirty="0" err="1" smtClean="0"/>
              <a:t>pcts</a:t>
            </a:r>
            <a:r>
              <a:rPr lang="pt-BR" sz="2400" dirty="0" smtClean="0"/>
              <a:t>, associações</a:t>
            </a:r>
            <a:r>
              <a:rPr lang="pt-BR" sz="2400" dirty="0"/>
              <a:t>)</a:t>
            </a:r>
            <a:endParaRPr lang="pt-BR" sz="2400" dirty="0" smtClean="0"/>
          </a:p>
        </p:txBody>
      </p:sp>
    </p:spTree>
    <p:extLst>
      <p:ext uri="{BB962C8B-B14F-4D97-AF65-F5344CB8AC3E}">
        <p14:creationId xmlns:p14="http://schemas.microsoft.com/office/powerpoint/2010/main" val="2405504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t-BR" sz="3200" b="1" dirty="0" smtClean="0">
                <a:solidFill>
                  <a:srgbClr val="FFFFFF"/>
                </a:solidFill>
              </a:rPr>
              <a:t>Metodologia e Estrutura </a:t>
            </a:r>
            <a:r>
              <a:rPr lang="pt-BR" sz="3200" b="1" dirty="0">
                <a:solidFill>
                  <a:srgbClr val="FFFFFF"/>
                </a:solidFill>
              </a:rPr>
              <a:t>dos </a:t>
            </a:r>
            <a:r>
              <a:rPr lang="pt-BR" sz="3200" b="1" dirty="0" smtClean="0">
                <a:solidFill>
                  <a:srgbClr val="FFFFFF"/>
                </a:solidFill>
              </a:rPr>
              <a:t>Planos</a:t>
            </a:r>
            <a:endParaRPr lang="pt-BR" sz="3200" dirty="0"/>
          </a:p>
        </p:txBody>
      </p:sp>
      <p:pic>
        <p:nvPicPr>
          <p:cNvPr id="5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561066"/>
            <a:ext cx="9144000" cy="5296934"/>
          </a:xfrm>
          <a:prstGeom prst="rect">
            <a:avLst/>
          </a:prstGeom>
        </p:spPr>
      </p:pic>
      <p:sp>
        <p:nvSpPr>
          <p:cNvPr id="6" name="Title 5"/>
          <p:cNvSpPr txBox="1">
            <a:spLocks/>
          </p:cNvSpPr>
          <p:nvPr/>
        </p:nvSpPr>
        <p:spPr>
          <a:xfrm>
            <a:off x="158418" y="683688"/>
            <a:ext cx="8915400" cy="10100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 err="1" smtClean="0">
                <a:solidFill>
                  <a:schemeClr val="tx1"/>
                </a:solidFill>
              </a:rPr>
              <a:t>Cronograma</a:t>
            </a:r>
            <a:r>
              <a:rPr lang="en-US" sz="2400" b="1" dirty="0" smtClean="0">
                <a:solidFill>
                  <a:schemeClr val="tx1"/>
                </a:solidFill>
              </a:rPr>
              <a:t> das </a:t>
            </a:r>
            <a:r>
              <a:rPr lang="en-US" sz="2400" b="1" dirty="0" err="1" smtClean="0">
                <a:solidFill>
                  <a:schemeClr val="tx1"/>
                </a:solidFill>
              </a:rPr>
              <a:t>metas</a:t>
            </a:r>
            <a:r>
              <a:rPr lang="en-US" sz="2400" b="1" dirty="0" smtClean="0">
                <a:solidFill>
                  <a:schemeClr val="tx1"/>
                </a:solidFill>
              </a:rPr>
              <a:t> - </a:t>
            </a:r>
            <a:r>
              <a:rPr lang="en-US" sz="2400" b="1" dirty="0" err="1" smtClean="0">
                <a:solidFill>
                  <a:schemeClr val="tx1"/>
                </a:solidFill>
              </a:rPr>
              <a:t>Tratamento</a:t>
            </a:r>
            <a:r>
              <a:rPr lang="en-US" sz="2400" b="1" dirty="0" smtClean="0">
                <a:solidFill>
                  <a:schemeClr val="tx1"/>
                </a:solidFill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</a:rPr>
              <a:t>Cirúrgico</a:t>
            </a:r>
            <a:r>
              <a:rPr lang="en-US" sz="2400" b="1" dirty="0" smtClean="0">
                <a:solidFill>
                  <a:schemeClr val="tx1"/>
                </a:solidFill>
              </a:rPr>
              <a:t> e </a:t>
            </a:r>
            <a:r>
              <a:rPr lang="en-US" sz="2400" b="1" dirty="0" err="1" smtClean="0">
                <a:solidFill>
                  <a:schemeClr val="tx1"/>
                </a:solidFill>
              </a:rPr>
              <a:t>Quimioterápico</a:t>
            </a:r>
            <a:endParaRPr lang="en-US" sz="2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4354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t-BR" sz="3600" dirty="0" smtClean="0"/>
              <a:t>Acompanhamento das metas do Plano</a:t>
            </a:r>
            <a:endParaRPr lang="pt-BR" sz="3600" dirty="0"/>
          </a:p>
        </p:txBody>
      </p:sp>
      <p:grpSp>
        <p:nvGrpSpPr>
          <p:cNvPr id="4" name="Grupo 3"/>
          <p:cNvGrpSpPr/>
          <p:nvPr/>
        </p:nvGrpSpPr>
        <p:grpSpPr>
          <a:xfrm>
            <a:off x="1069468" y="1329374"/>
            <a:ext cx="7160132" cy="5244797"/>
            <a:chOff x="228600" y="1120827"/>
            <a:chExt cx="7160132" cy="5244797"/>
          </a:xfrm>
        </p:grpSpPr>
        <p:pic>
          <p:nvPicPr>
            <p:cNvPr id="5" name="Picture 2" descr="F:\Corbata\FAF.Mapas\Metas\ipad_pq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600" y="1120827"/>
              <a:ext cx="7160132" cy="5244797"/>
            </a:xfrm>
            <a:prstGeom prst="rect">
              <a:avLst/>
            </a:prstGeom>
            <a:noFill/>
            <a:effectLst>
              <a:outerShdw blurRad="50800" dist="88900" dir="7200000">
                <a:srgbClr val="000000">
                  <a:alpha val="43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Retângulo 5"/>
            <p:cNvSpPr/>
            <p:nvPr/>
          </p:nvSpPr>
          <p:spPr>
            <a:xfrm rot="151029">
              <a:off x="1264331" y="2005285"/>
              <a:ext cx="4235283" cy="154942"/>
            </a:xfrm>
            <a:prstGeom prst="rect">
              <a:avLst/>
            </a:prstGeom>
            <a:solidFill>
              <a:srgbClr val="78278B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</p:spTree>
    <p:extLst>
      <p:ext uri="{BB962C8B-B14F-4D97-AF65-F5344CB8AC3E}">
        <p14:creationId xmlns:p14="http://schemas.microsoft.com/office/powerpoint/2010/main" val="3107909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undo-uva.jpg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3769"/>
            <a:ext cx="9144000" cy="633046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21525" y="2362203"/>
            <a:ext cx="4833730" cy="2649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4985" baseline="30000" dirty="0">
                <a:solidFill>
                  <a:schemeClr val="bg1"/>
                </a:solidFill>
                <a:latin typeface="Georgia"/>
                <a:cs typeface="Georgia"/>
              </a:rPr>
              <a:t>As ações de </a:t>
            </a:r>
            <a:r>
              <a:rPr lang="pt-PT" sz="4985" b="1" baseline="30000" dirty="0">
                <a:solidFill>
                  <a:schemeClr val="bg1"/>
                </a:solidFill>
                <a:latin typeface="Georgia"/>
                <a:cs typeface="Georgia"/>
              </a:rPr>
              <a:t>prevenção</a:t>
            </a:r>
            <a:r>
              <a:rPr lang="pt-PT" sz="4985" baseline="30000" dirty="0">
                <a:solidFill>
                  <a:schemeClr val="bg1"/>
                </a:solidFill>
                <a:latin typeface="Georgia"/>
                <a:cs typeface="Georgia"/>
              </a:rPr>
              <a:t> </a:t>
            </a:r>
            <a:br>
              <a:rPr lang="pt-PT" sz="4985" baseline="30000" dirty="0">
                <a:solidFill>
                  <a:schemeClr val="bg1"/>
                </a:solidFill>
                <a:latin typeface="Georgia"/>
                <a:cs typeface="Georgia"/>
              </a:rPr>
            </a:br>
            <a:r>
              <a:rPr lang="pt-PT" sz="4985" baseline="30000" dirty="0">
                <a:solidFill>
                  <a:schemeClr val="bg1"/>
                </a:solidFill>
                <a:latin typeface="Georgia"/>
                <a:cs typeface="Georgia"/>
              </a:rPr>
              <a:t>e </a:t>
            </a:r>
            <a:r>
              <a:rPr lang="pt-PT" sz="5169" b="1" baseline="30000" dirty="0">
                <a:solidFill>
                  <a:schemeClr val="bg1"/>
                </a:solidFill>
                <a:latin typeface="Georgia"/>
                <a:cs typeface="Georgia"/>
              </a:rPr>
              <a:t>controle do câncer</a:t>
            </a:r>
            <a:r>
              <a:rPr lang="pt-PT" sz="4985" b="1" baseline="30000" dirty="0">
                <a:solidFill>
                  <a:schemeClr val="bg1"/>
                </a:solidFill>
                <a:latin typeface="Georgia"/>
                <a:cs typeface="Georgia"/>
              </a:rPr>
              <a:t/>
            </a:r>
            <a:br>
              <a:rPr lang="pt-PT" sz="4985" b="1" baseline="30000" dirty="0">
                <a:solidFill>
                  <a:schemeClr val="bg1"/>
                </a:solidFill>
                <a:latin typeface="Georgia"/>
                <a:cs typeface="Georgia"/>
              </a:rPr>
            </a:br>
            <a:r>
              <a:rPr lang="pt-PT" sz="4892" baseline="30000" dirty="0">
                <a:solidFill>
                  <a:schemeClr val="bg1"/>
                </a:solidFill>
                <a:latin typeface="Georgia"/>
                <a:cs typeface="Georgia"/>
              </a:rPr>
              <a:t>devem ser um projeto da </a:t>
            </a:r>
            <a:r>
              <a:rPr lang="pt-PT" sz="4892" b="1" baseline="30000" dirty="0">
                <a:solidFill>
                  <a:schemeClr val="bg1"/>
                </a:solidFill>
                <a:latin typeface="Georgia"/>
                <a:cs typeface="Georgia"/>
              </a:rPr>
              <a:t>Sociedade</a:t>
            </a:r>
            <a:r>
              <a:rPr lang="pt-PT" sz="4985" baseline="30000" dirty="0">
                <a:solidFill>
                  <a:schemeClr val="bg1"/>
                </a:solidFill>
                <a:latin typeface="Georgia"/>
                <a:cs typeface="Georgia"/>
              </a:rPr>
              <a:t> </a:t>
            </a:r>
            <a:r>
              <a:rPr lang="pt-PT" sz="4800" baseline="30000" dirty="0">
                <a:solidFill>
                  <a:schemeClr val="bg1"/>
                </a:solidFill>
                <a:latin typeface="Georgia"/>
                <a:cs typeface="Georgia"/>
              </a:rPr>
              <a:t>e de </a:t>
            </a:r>
            <a:r>
              <a:rPr lang="pt-PT" sz="4892" b="1" baseline="30000" dirty="0">
                <a:solidFill>
                  <a:schemeClr val="bg1"/>
                </a:solidFill>
                <a:latin typeface="Georgia"/>
                <a:cs typeface="Georgia"/>
              </a:rPr>
              <a:t>Estado</a:t>
            </a:r>
            <a:r>
              <a:rPr lang="pt-PT" sz="4892" baseline="30000" dirty="0">
                <a:solidFill>
                  <a:schemeClr val="bg1"/>
                </a:solidFill>
                <a:latin typeface="Georgia"/>
                <a:cs typeface="Georgia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83463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 smtClean="0"/>
              <a:t>Câncer e Sociedade</a:t>
            </a:r>
            <a:endParaRPr lang="pt-BR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65843"/>
            <a:ext cx="9144000" cy="5039155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3083515" y="1276143"/>
            <a:ext cx="29769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dirty="0" smtClean="0"/>
              <a:t>Transição demográfica</a:t>
            </a:r>
            <a:endParaRPr lang="pt-BR" sz="2400" dirty="0"/>
          </a:p>
        </p:txBody>
      </p:sp>
    </p:spTree>
    <p:extLst>
      <p:ext uri="{BB962C8B-B14F-4D97-AF65-F5344CB8AC3E}">
        <p14:creationId xmlns:p14="http://schemas.microsoft.com/office/powerpoint/2010/main" val="1096941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-409448" y="1898974"/>
            <a:ext cx="9169400" cy="1143000"/>
          </a:xfrm>
          <a:prstGeom prst="rect">
            <a:avLst/>
          </a:prstGeom>
        </p:spPr>
        <p:txBody>
          <a:bodyPr anchor="t">
            <a:normAutofit fontScale="900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5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Alfredo Scaff</a:t>
            </a:r>
            <a:r>
              <a:rPr lang="en-US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Consultor </a:t>
            </a:r>
            <a:r>
              <a:rPr lang="en-US" sz="1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Médico</a:t>
            </a:r>
            <a:r>
              <a:rPr lang="en-US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alfredo.scaff@cancer.org.br</a:t>
            </a:r>
            <a:br>
              <a:rPr lang="en-US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Tel. (21) 2505-5600</a:t>
            </a:r>
            <a:endParaRPr lang="en-US" sz="18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1999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 smtClean="0"/>
              <a:t>Câncer e Sociedade</a:t>
            </a:r>
            <a:endParaRPr lang="pt-BR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27758"/>
            <a:ext cx="4572000" cy="2718915"/>
          </a:xfrm>
          <a:prstGeom prst="rect">
            <a:avLst/>
          </a:prstGeom>
        </p:spPr>
      </p:pic>
      <p:grpSp>
        <p:nvGrpSpPr>
          <p:cNvPr id="10" name="Grupo 9"/>
          <p:cNvGrpSpPr/>
          <p:nvPr/>
        </p:nvGrpSpPr>
        <p:grpSpPr>
          <a:xfrm>
            <a:off x="2592474" y="3646673"/>
            <a:ext cx="6541249" cy="3214450"/>
            <a:chOff x="2439736" y="3424417"/>
            <a:chExt cx="6693988" cy="3436706"/>
          </a:xfrm>
        </p:grpSpPr>
        <p:pic>
          <p:nvPicPr>
            <p:cNvPr id="8" name="Imagem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39736" y="3424417"/>
              <a:ext cx="6693988" cy="3436706"/>
            </a:xfrm>
            <a:prstGeom prst="rect">
              <a:avLst/>
            </a:prstGeom>
          </p:spPr>
        </p:pic>
        <p:sp>
          <p:nvSpPr>
            <p:cNvPr id="9" name="Elipse 8"/>
            <p:cNvSpPr/>
            <p:nvPr/>
          </p:nvSpPr>
          <p:spPr>
            <a:xfrm>
              <a:off x="3647326" y="5948123"/>
              <a:ext cx="1315094" cy="328773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</p:spTree>
    <p:extLst>
      <p:ext uri="{BB962C8B-B14F-4D97-AF65-F5344CB8AC3E}">
        <p14:creationId xmlns:p14="http://schemas.microsoft.com/office/powerpoint/2010/main" val="3976762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 smtClean="0"/>
              <a:t>Câncer e Sociedade</a:t>
            </a:r>
            <a:endParaRPr lang="pt-BR" dirty="0"/>
          </a:p>
        </p:txBody>
      </p:sp>
      <p:grpSp>
        <p:nvGrpSpPr>
          <p:cNvPr id="6" name="Grupo 5"/>
          <p:cNvGrpSpPr/>
          <p:nvPr/>
        </p:nvGrpSpPr>
        <p:grpSpPr>
          <a:xfrm>
            <a:off x="170822" y="1661428"/>
            <a:ext cx="8805548" cy="4814703"/>
            <a:chOff x="0" y="1530802"/>
            <a:chExt cx="8805548" cy="4814703"/>
          </a:xfrm>
        </p:grpSpPr>
        <p:pic>
          <p:nvPicPr>
            <p:cNvPr id="5" name="Imagem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153588" y="1589011"/>
              <a:ext cx="4651960" cy="4625870"/>
            </a:xfrm>
            <a:prstGeom prst="rect">
              <a:avLst/>
            </a:prstGeom>
          </p:spPr>
        </p:pic>
        <p:pic>
          <p:nvPicPr>
            <p:cNvPr id="4" name="Imagem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1530802"/>
              <a:ext cx="4736387" cy="4814703"/>
            </a:xfrm>
            <a:prstGeom prst="rect">
              <a:avLst/>
            </a:prstGeom>
          </p:spPr>
        </p:pic>
      </p:grpSp>
      <p:sp>
        <p:nvSpPr>
          <p:cNvPr id="7" name="CaixaDeTexto 6"/>
          <p:cNvSpPr txBox="1"/>
          <p:nvPr/>
        </p:nvSpPr>
        <p:spPr>
          <a:xfrm>
            <a:off x="721041" y="1219681"/>
            <a:ext cx="77019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Distribuição proporcional das principais causas de morte por câncer, Brasil, 2010</a:t>
            </a:r>
            <a:endParaRPr lang="pt-BR" dirty="0"/>
          </a:p>
        </p:txBody>
      </p:sp>
      <p:sp>
        <p:nvSpPr>
          <p:cNvPr id="8" name="CaixaDeTexto 7"/>
          <p:cNvSpPr txBox="1"/>
          <p:nvPr/>
        </p:nvSpPr>
        <p:spPr>
          <a:xfrm>
            <a:off x="1222625" y="6554912"/>
            <a:ext cx="253287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200" dirty="0" smtClean="0"/>
              <a:t>Fonte: MS/DATASUS/SIM, IBGE, INCA.</a:t>
            </a:r>
            <a:endParaRPr lang="pt-BR" sz="1200" dirty="0"/>
          </a:p>
        </p:txBody>
      </p:sp>
    </p:spTree>
    <p:extLst>
      <p:ext uri="{BB962C8B-B14F-4D97-AF65-F5344CB8AC3E}">
        <p14:creationId xmlns:p14="http://schemas.microsoft.com/office/powerpoint/2010/main" val="781497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 smtClean="0"/>
              <a:t>Câncer e Sociedade</a:t>
            </a:r>
            <a:endParaRPr lang="pt-BR" dirty="0"/>
          </a:p>
        </p:txBody>
      </p:sp>
      <p:graphicFrame>
        <p:nvGraphicFramePr>
          <p:cNvPr id="6" name="Tabe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53569220"/>
              </p:ext>
            </p:extLst>
          </p:nvPr>
        </p:nvGraphicFramePr>
        <p:xfrm>
          <a:off x="30146" y="2146687"/>
          <a:ext cx="9063615" cy="3390207"/>
        </p:xfrm>
        <a:graphic>
          <a:graphicData uri="http://schemas.openxmlformats.org/drawingml/2006/table">
            <a:tbl>
              <a:tblPr/>
              <a:tblGrid>
                <a:gridCol w="796799"/>
                <a:gridCol w="1682493"/>
                <a:gridCol w="1331661"/>
                <a:gridCol w="1246279"/>
                <a:gridCol w="1417042"/>
                <a:gridCol w="1331661"/>
                <a:gridCol w="1257680"/>
              </a:tblGrid>
              <a:tr h="372972">
                <a:tc rowSpan="2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  <a:latin typeface="Times New Roman" panose="02020603050405020304" pitchFamily="18" charset="0"/>
                        </a:rPr>
                        <a:t/>
                      </a:r>
                      <a:br>
                        <a:rPr lang="pt-BR" sz="1400" dirty="0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pt-BR" sz="1400" b="1" dirty="0" smtClean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</a:rPr>
                        <a:t>Ranking</a:t>
                      </a:r>
                      <a:endParaRPr lang="pt-BR" sz="1400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3282" marR="53282" marT="26641" marB="26641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400" b="1" dirty="0" smtClean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</a:rPr>
                        <a:t>Homens</a:t>
                      </a:r>
                      <a:endParaRPr lang="pt-BR" sz="1400" dirty="0"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3282" marR="53282" marT="26641" marB="26641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400" b="1" dirty="0" smtClean="0">
                          <a:solidFill>
                            <a:srgbClr val="FFFFFF"/>
                          </a:solidFill>
                          <a:effectLst/>
                        </a:rPr>
                        <a:t>Mulheres</a:t>
                      </a:r>
                      <a:endParaRPr lang="pt-BR" sz="1400" dirty="0">
                        <a:effectLst/>
                      </a:endParaRPr>
                    </a:p>
                  </a:txBody>
                  <a:tcPr marL="53282" marR="53282" marT="26641" marB="26641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374264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000" b="1" dirty="0" err="1" smtClean="0">
                          <a:effectLst/>
                        </a:rPr>
                        <a:t>Paises</a:t>
                      </a:r>
                      <a:r>
                        <a:rPr lang="pt-BR" sz="1000" b="1" dirty="0" smtClean="0">
                          <a:effectLst/>
                        </a:rPr>
                        <a:t> </a:t>
                      </a:r>
                      <a:r>
                        <a:rPr lang="pt-BR" sz="1000" b="1" dirty="0">
                          <a:effectLst/>
                        </a:rPr>
                        <a:t>Ricos</a:t>
                      </a:r>
                      <a:endParaRPr lang="pt-BR" sz="1000" dirty="0">
                        <a:effectLst/>
                      </a:endParaRPr>
                    </a:p>
                  </a:txBody>
                  <a:tcPr marL="53282" marR="53282" marT="26641" marB="26641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000" b="1" dirty="0" smtClean="0">
                          <a:effectLst/>
                        </a:rPr>
                        <a:t>América </a:t>
                      </a:r>
                      <a:r>
                        <a:rPr lang="pt-BR" sz="1000" b="1" dirty="0">
                          <a:effectLst/>
                        </a:rPr>
                        <a:t>Latina e Caribe</a:t>
                      </a:r>
                      <a:endParaRPr lang="pt-BR" sz="1000" dirty="0">
                        <a:effectLst/>
                      </a:endParaRPr>
                    </a:p>
                  </a:txBody>
                  <a:tcPr marL="53282" marR="53282" marT="26641" marB="26641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000" b="1" dirty="0" smtClean="0">
                          <a:effectLst/>
                        </a:rPr>
                        <a:t>Brasil</a:t>
                      </a:r>
                      <a:endParaRPr lang="pt-BR" sz="1000" dirty="0">
                        <a:effectLst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000" b="1" dirty="0" err="1" smtClean="0">
                          <a:effectLst/>
                        </a:rPr>
                        <a:t>Paises</a:t>
                      </a:r>
                      <a:r>
                        <a:rPr lang="pt-BR" sz="1000" b="1" dirty="0" smtClean="0">
                          <a:effectLst/>
                        </a:rPr>
                        <a:t> </a:t>
                      </a:r>
                      <a:r>
                        <a:rPr lang="pt-BR" sz="1000" b="1" dirty="0">
                          <a:effectLst/>
                        </a:rPr>
                        <a:t>Ricos</a:t>
                      </a:r>
                      <a:endParaRPr lang="pt-BR" sz="1000" dirty="0">
                        <a:effectLst/>
                      </a:endParaRPr>
                    </a:p>
                  </a:txBody>
                  <a:tcPr marL="53282" marR="53282" marT="26641" marB="26641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000" b="1" dirty="0" smtClean="0">
                          <a:effectLst/>
                        </a:rPr>
                        <a:t>América </a:t>
                      </a:r>
                      <a:r>
                        <a:rPr lang="pt-BR" sz="1000" b="1" dirty="0">
                          <a:effectLst/>
                        </a:rPr>
                        <a:t>Latina e Caribe</a:t>
                      </a:r>
                      <a:endParaRPr lang="pt-BR" sz="1000" dirty="0">
                        <a:effectLst/>
                      </a:endParaRPr>
                    </a:p>
                  </a:txBody>
                  <a:tcPr marL="53282" marR="53282" marT="26641" marB="26641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000" b="1" dirty="0" smtClean="0">
                          <a:effectLst/>
                        </a:rPr>
                        <a:t>Brasil</a:t>
                      </a:r>
                      <a:endParaRPr lang="pt-BR" sz="1000" dirty="0">
                        <a:effectLst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</a:tr>
              <a:tr h="46222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pt-BR" sz="1200" dirty="0" smtClean="0">
                          <a:effectLst/>
                        </a:rPr>
                        <a:t>1º</a:t>
                      </a:r>
                      <a:r>
                        <a:rPr lang="pt-BR" sz="1200" dirty="0">
                          <a:effectLst/>
                        </a:rPr>
                        <a:t>.</a:t>
                      </a:r>
                    </a:p>
                  </a:txBody>
                  <a:tcPr marL="53282" marR="53282" marT="26641" marB="26641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pt-BR" sz="1200" dirty="0" smtClean="0">
                          <a:effectLst/>
                          <a:latin typeface="Times" panose="02020603050405020304" pitchFamily="18" charset="0"/>
                        </a:rPr>
                        <a:t>Pulmão</a:t>
                      </a:r>
                      <a:r>
                        <a:rPr lang="pt-BR" sz="1200" dirty="0">
                          <a:effectLst/>
                          <a:latin typeface="Times" panose="02020603050405020304" pitchFamily="18" charset="0"/>
                        </a:rPr>
                        <a:t>, </a:t>
                      </a:r>
                      <a:r>
                        <a:rPr lang="pt-BR" sz="1200" dirty="0" err="1">
                          <a:effectLst/>
                          <a:latin typeface="Times" panose="02020603050405020304" pitchFamily="18" charset="0"/>
                        </a:rPr>
                        <a:t>Traquéia</a:t>
                      </a:r>
                      <a:r>
                        <a:rPr lang="pt-BR" sz="1200" dirty="0">
                          <a:effectLst/>
                          <a:latin typeface="Times" panose="02020603050405020304" pitchFamily="18" charset="0"/>
                        </a:rPr>
                        <a:t> e Brônquios (25%)</a:t>
                      </a:r>
                      <a:endParaRPr lang="pt-BR" sz="1200" dirty="0">
                        <a:effectLst/>
                      </a:endParaRPr>
                    </a:p>
                  </a:txBody>
                  <a:tcPr marL="53282" marR="53282" marT="26641" marB="26641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pt-BR" sz="1200" dirty="0" smtClean="0">
                          <a:effectLst/>
                          <a:latin typeface="Times" panose="02020603050405020304" pitchFamily="18" charset="0"/>
                        </a:rPr>
                        <a:t>Pulmão</a:t>
                      </a:r>
                      <a:r>
                        <a:rPr lang="pt-BR" sz="1200" dirty="0">
                          <a:effectLst/>
                          <a:latin typeface="Times" panose="02020603050405020304" pitchFamily="18" charset="0"/>
                        </a:rPr>
                        <a:t>, </a:t>
                      </a:r>
                      <a:r>
                        <a:rPr lang="pt-BR" sz="1200" dirty="0" err="1">
                          <a:effectLst/>
                          <a:latin typeface="Times" panose="02020603050405020304" pitchFamily="18" charset="0"/>
                        </a:rPr>
                        <a:t>Traquéia</a:t>
                      </a:r>
                      <a:r>
                        <a:rPr lang="pt-BR" sz="1200" dirty="0">
                          <a:effectLst/>
                          <a:latin typeface="Times" panose="02020603050405020304" pitchFamily="18" charset="0"/>
                        </a:rPr>
                        <a:t> e Brônquios (14%)</a:t>
                      </a:r>
                      <a:endParaRPr lang="pt-BR" sz="1200" dirty="0">
                        <a:effectLst/>
                      </a:endParaRPr>
                    </a:p>
                  </a:txBody>
                  <a:tcPr marL="53282" marR="53282" marT="26641" marB="26641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pt-BR" sz="1200" dirty="0">
                          <a:effectLst/>
                          <a:latin typeface="Times" panose="02020603050405020304" pitchFamily="18" charset="0"/>
                        </a:rPr>
                        <a:t> Próstata   (32%)</a:t>
                      </a:r>
                      <a:endParaRPr lang="pt-BR" sz="1200" dirty="0">
                        <a:effectLst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pt-BR" sz="1200" dirty="0" smtClean="0">
                          <a:effectLst/>
                          <a:latin typeface="Times" panose="02020603050405020304" pitchFamily="18" charset="0"/>
                        </a:rPr>
                        <a:t>Mama </a:t>
                      </a:r>
                      <a:r>
                        <a:rPr lang="pt-BR" sz="1200" dirty="0">
                          <a:effectLst/>
                          <a:latin typeface="Times" panose="02020603050405020304" pitchFamily="18" charset="0"/>
                        </a:rPr>
                        <a:t>(22%)</a:t>
                      </a:r>
                      <a:endParaRPr lang="pt-BR" sz="1200" dirty="0">
                        <a:effectLst/>
                      </a:endParaRPr>
                    </a:p>
                  </a:txBody>
                  <a:tcPr marL="53282" marR="53282" marT="26641" marB="26641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pt-BR" sz="1200" dirty="0" smtClean="0">
                          <a:effectLst/>
                          <a:latin typeface="Times" panose="02020603050405020304" pitchFamily="18" charset="0"/>
                        </a:rPr>
                        <a:t>Mama </a:t>
                      </a:r>
                      <a:r>
                        <a:rPr lang="pt-BR" sz="1200" dirty="0">
                          <a:effectLst/>
                          <a:latin typeface="Times" panose="02020603050405020304" pitchFamily="18" charset="0"/>
                        </a:rPr>
                        <a:t>(19%)</a:t>
                      </a:r>
                      <a:endParaRPr lang="pt-BR" sz="1200" dirty="0">
                        <a:effectLst/>
                      </a:endParaRPr>
                    </a:p>
                  </a:txBody>
                  <a:tcPr marL="53282" marR="53282" marT="26641" marB="26641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pt-BR" sz="1200" dirty="0">
                          <a:effectLst/>
                          <a:latin typeface="Times" panose="02020603050405020304" pitchFamily="18" charset="0"/>
                        </a:rPr>
                        <a:t> Mama (28%)</a:t>
                      </a:r>
                      <a:endParaRPr lang="pt-BR" sz="1200" dirty="0">
                        <a:effectLst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</a:tr>
              <a:tr h="47227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pt-BR" sz="1200" dirty="0" smtClean="0">
                          <a:effectLst/>
                          <a:latin typeface="Times" panose="02020603050405020304" pitchFamily="18" charset="0"/>
                        </a:rPr>
                        <a:t>2º</a:t>
                      </a:r>
                      <a:r>
                        <a:rPr lang="pt-BR" sz="1200" dirty="0">
                          <a:effectLst/>
                          <a:latin typeface="Times" panose="02020603050405020304" pitchFamily="18" charset="0"/>
                        </a:rPr>
                        <a:t>.</a:t>
                      </a:r>
                      <a:endParaRPr lang="pt-BR" sz="1200" dirty="0">
                        <a:effectLst/>
                      </a:endParaRPr>
                    </a:p>
                  </a:txBody>
                  <a:tcPr marL="53282" marR="53282" marT="26641" marB="26641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pt-BR" sz="1200" dirty="0" err="1" smtClean="0">
                          <a:effectLst/>
                          <a:latin typeface="Times" panose="02020603050405020304" pitchFamily="18" charset="0"/>
                        </a:rPr>
                        <a:t>Colon</a:t>
                      </a:r>
                      <a:r>
                        <a:rPr lang="pt-BR" sz="1200" dirty="0" smtClean="0">
                          <a:effectLst/>
                          <a:latin typeface="Times" panose="02020603050405020304" pitchFamily="18" charset="0"/>
                        </a:rPr>
                        <a:t>-Reto(12</a:t>
                      </a:r>
                      <a:r>
                        <a:rPr lang="pt-BR" sz="1200" dirty="0">
                          <a:effectLst/>
                          <a:latin typeface="Times" panose="02020603050405020304" pitchFamily="18" charset="0"/>
                        </a:rPr>
                        <a:t>%)</a:t>
                      </a:r>
                      <a:endParaRPr lang="pt-BR" sz="1200" dirty="0">
                        <a:effectLst/>
                      </a:endParaRPr>
                    </a:p>
                  </a:txBody>
                  <a:tcPr marL="53282" marR="53282" marT="26641" marB="26641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pt-BR" sz="1200" dirty="0" smtClean="0">
                          <a:effectLst/>
                          <a:latin typeface="Times" panose="02020603050405020304" pitchFamily="18" charset="0"/>
                        </a:rPr>
                        <a:t>Estômago </a:t>
                      </a:r>
                      <a:r>
                        <a:rPr lang="pt-BR" sz="1200" dirty="0">
                          <a:effectLst/>
                          <a:latin typeface="Times" panose="02020603050405020304" pitchFamily="18" charset="0"/>
                        </a:rPr>
                        <a:t>(11%)</a:t>
                      </a:r>
                      <a:endParaRPr lang="pt-BR" sz="1200" dirty="0">
                        <a:effectLst/>
                      </a:endParaRPr>
                    </a:p>
                  </a:txBody>
                  <a:tcPr marL="53282" marR="53282" marT="26641" marB="26641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pt-BR" sz="1200" dirty="0">
                          <a:effectLst/>
                          <a:latin typeface="Times" panose="02020603050405020304" pitchFamily="18" charset="0"/>
                        </a:rPr>
                        <a:t> Pulmão, </a:t>
                      </a:r>
                      <a:r>
                        <a:rPr lang="pt-BR" sz="1200" dirty="0" err="1">
                          <a:effectLst/>
                          <a:latin typeface="Times" panose="02020603050405020304" pitchFamily="18" charset="0"/>
                        </a:rPr>
                        <a:t>Traquéia</a:t>
                      </a:r>
                      <a:r>
                        <a:rPr lang="pt-BR" sz="1200" dirty="0">
                          <a:effectLst/>
                          <a:latin typeface="Times" panose="02020603050405020304" pitchFamily="18" charset="0"/>
                        </a:rPr>
                        <a:t> e Brônquios (9%)</a:t>
                      </a:r>
                      <a:endParaRPr lang="pt-BR" sz="1200" dirty="0">
                        <a:effectLst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pt-BR" sz="1200" dirty="0" smtClean="0">
                          <a:effectLst/>
                          <a:latin typeface="Times" panose="02020603050405020304" pitchFamily="18" charset="0"/>
                        </a:rPr>
                        <a:t>Pulmão</a:t>
                      </a:r>
                      <a:r>
                        <a:rPr lang="pt-BR" sz="1200" dirty="0">
                          <a:effectLst/>
                          <a:latin typeface="Times" panose="02020603050405020304" pitchFamily="18" charset="0"/>
                        </a:rPr>
                        <a:t>, </a:t>
                      </a:r>
                      <a:r>
                        <a:rPr lang="pt-BR" sz="1200" dirty="0" err="1">
                          <a:effectLst/>
                          <a:latin typeface="Times" panose="02020603050405020304" pitchFamily="18" charset="0"/>
                        </a:rPr>
                        <a:t>Traquéia</a:t>
                      </a:r>
                      <a:r>
                        <a:rPr lang="pt-BR" sz="1200" dirty="0">
                          <a:effectLst/>
                          <a:latin typeface="Times" panose="02020603050405020304" pitchFamily="18" charset="0"/>
                        </a:rPr>
                        <a:t> e Brônquios (14%)</a:t>
                      </a:r>
                      <a:endParaRPr lang="pt-BR" sz="1200" dirty="0">
                        <a:effectLst/>
                      </a:endParaRPr>
                    </a:p>
                  </a:txBody>
                  <a:tcPr marL="53282" marR="53282" marT="26641" marB="26641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pt-BR" sz="1200" dirty="0" smtClean="0">
                          <a:effectLst/>
                          <a:latin typeface="Times" panose="02020603050405020304" pitchFamily="18" charset="0"/>
                        </a:rPr>
                        <a:t>Colo </a:t>
                      </a:r>
                      <a:r>
                        <a:rPr lang="pt-BR" sz="1200" dirty="0">
                          <a:effectLst/>
                          <a:latin typeface="Times" panose="02020603050405020304" pitchFamily="18" charset="0"/>
                        </a:rPr>
                        <a:t>e Corpo de Útero (15%)</a:t>
                      </a:r>
                      <a:endParaRPr lang="pt-BR" sz="1200" dirty="0">
                        <a:effectLst/>
                      </a:endParaRPr>
                    </a:p>
                  </a:txBody>
                  <a:tcPr marL="53282" marR="53282" marT="26641" marB="26641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pt-BR" sz="1200" dirty="0" smtClean="0">
                          <a:effectLst/>
                          <a:latin typeface="Times" panose="02020603050405020304" pitchFamily="18" charset="0"/>
                        </a:rPr>
                        <a:t>Colo </a:t>
                      </a:r>
                      <a:r>
                        <a:rPr lang="pt-BR" sz="1200" dirty="0">
                          <a:effectLst/>
                          <a:latin typeface="Times" panose="02020603050405020304" pitchFamily="18" charset="0"/>
                        </a:rPr>
                        <a:t>e Corpo de Útero (12%)</a:t>
                      </a:r>
                      <a:endParaRPr lang="pt-BR" sz="1200" dirty="0">
                        <a:effectLst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</a:tr>
              <a:tr h="261257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pt-BR" sz="1200" dirty="0" smtClean="0">
                          <a:effectLst/>
                          <a:latin typeface="Times" panose="02020603050405020304" pitchFamily="18" charset="0"/>
                        </a:rPr>
                        <a:t>3º</a:t>
                      </a:r>
                      <a:r>
                        <a:rPr lang="pt-BR" sz="1200" dirty="0">
                          <a:effectLst/>
                          <a:latin typeface="Times" panose="02020603050405020304" pitchFamily="18" charset="0"/>
                        </a:rPr>
                        <a:t>.</a:t>
                      </a:r>
                      <a:endParaRPr lang="pt-BR" sz="1200" dirty="0">
                        <a:effectLst/>
                      </a:endParaRPr>
                    </a:p>
                  </a:txBody>
                  <a:tcPr marL="53282" marR="53282" marT="26641" marB="26641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pt-BR" sz="1200" dirty="0" smtClean="0">
                          <a:effectLst/>
                          <a:latin typeface="Times" panose="02020603050405020304" pitchFamily="18" charset="0"/>
                        </a:rPr>
                        <a:t>Estômago </a:t>
                      </a:r>
                      <a:r>
                        <a:rPr lang="pt-BR" sz="1200" dirty="0">
                          <a:effectLst/>
                          <a:latin typeface="Times" panose="02020603050405020304" pitchFamily="18" charset="0"/>
                        </a:rPr>
                        <a:t>(7%)</a:t>
                      </a:r>
                      <a:endParaRPr lang="pt-BR" sz="1200" dirty="0">
                        <a:effectLst/>
                      </a:endParaRPr>
                    </a:p>
                  </a:txBody>
                  <a:tcPr marL="53282" marR="53282" marT="26641" marB="26641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pt-BR" sz="1200" dirty="0" smtClean="0">
                          <a:effectLst/>
                          <a:latin typeface="Times" panose="02020603050405020304" pitchFamily="18" charset="0"/>
                        </a:rPr>
                        <a:t>Próstata </a:t>
                      </a:r>
                      <a:r>
                        <a:rPr lang="pt-BR" sz="1200" dirty="0">
                          <a:effectLst/>
                          <a:latin typeface="Times" panose="02020603050405020304" pitchFamily="18" charset="0"/>
                        </a:rPr>
                        <a:t>(11%)</a:t>
                      </a:r>
                      <a:endParaRPr lang="pt-BR" sz="1200" dirty="0">
                        <a:effectLst/>
                      </a:endParaRPr>
                    </a:p>
                  </a:txBody>
                  <a:tcPr marL="53282" marR="53282" marT="26641" marB="26641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pt-BR" sz="1200" dirty="0">
                          <a:effectLst/>
                          <a:latin typeface="Times" panose="02020603050405020304" pitchFamily="18" charset="0"/>
                        </a:rPr>
                        <a:t> </a:t>
                      </a:r>
                      <a:r>
                        <a:rPr lang="pt-BR" sz="1200" dirty="0" err="1">
                          <a:effectLst/>
                          <a:latin typeface="Times" panose="02020603050405020304" pitchFamily="18" charset="0"/>
                        </a:rPr>
                        <a:t>Colon</a:t>
                      </a:r>
                      <a:r>
                        <a:rPr lang="pt-BR" sz="1200" dirty="0">
                          <a:effectLst/>
                          <a:latin typeface="Times" panose="02020603050405020304" pitchFamily="18" charset="0"/>
                        </a:rPr>
                        <a:t> e Reto (7%)</a:t>
                      </a:r>
                      <a:endParaRPr lang="pt-BR" sz="1200" dirty="0">
                        <a:effectLst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pt-BR" sz="1200" dirty="0" err="1" smtClean="0">
                          <a:effectLst/>
                          <a:latin typeface="Times" panose="02020603050405020304" pitchFamily="18" charset="0"/>
                        </a:rPr>
                        <a:t>Colon</a:t>
                      </a:r>
                      <a:r>
                        <a:rPr lang="pt-BR" sz="1200" dirty="0" smtClean="0">
                          <a:effectLst/>
                          <a:latin typeface="Times" panose="02020603050405020304" pitchFamily="18" charset="0"/>
                        </a:rPr>
                        <a:t>-Reto </a:t>
                      </a:r>
                      <a:r>
                        <a:rPr lang="pt-BR" sz="1200" dirty="0">
                          <a:effectLst/>
                          <a:latin typeface="Times" panose="02020603050405020304" pitchFamily="18" charset="0"/>
                        </a:rPr>
                        <a:t>(11%)</a:t>
                      </a:r>
                      <a:endParaRPr lang="pt-BR" sz="1200" dirty="0">
                        <a:effectLst/>
                      </a:endParaRPr>
                    </a:p>
                  </a:txBody>
                  <a:tcPr marL="53282" marR="53282" marT="26641" marB="26641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pt-BR" sz="1200" dirty="0" smtClean="0">
                          <a:effectLst/>
                          <a:latin typeface="Times" panose="02020603050405020304" pitchFamily="18" charset="0"/>
                        </a:rPr>
                        <a:t>Leucemia</a:t>
                      </a:r>
                      <a:r>
                        <a:rPr lang="pt-BR" sz="1200" dirty="0">
                          <a:effectLst/>
                          <a:latin typeface="Times" panose="02020603050405020304" pitchFamily="18" charset="0"/>
                        </a:rPr>
                        <a:t> (7%)</a:t>
                      </a:r>
                      <a:endParaRPr lang="pt-BR" sz="1200" dirty="0">
                        <a:effectLst/>
                      </a:endParaRPr>
                    </a:p>
                  </a:txBody>
                  <a:tcPr marL="53282" marR="53282" marT="26641" marB="26641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pt-BR" sz="1200" dirty="0" err="1" smtClean="0">
                          <a:effectLst/>
                          <a:latin typeface="Times" panose="02020603050405020304" pitchFamily="18" charset="0"/>
                        </a:rPr>
                        <a:t>Colon</a:t>
                      </a:r>
                      <a:r>
                        <a:rPr lang="pt-BR" sz="1200" dirty="0" smtClean="0">
                          <a:effectLst/>
                          <a:latin typeface="Times" panose="02020603050405020304" pitchFamily="18" charset="0"/>
                        </a:rPr>
                        <a:t>-Reto </a:t>
                      </a:r>
                      <a:r>
                        <a:rPr lang="pt-BR" sz="1200" dirty="0">
                          <a:effectLst/>
                          <a:latin typeface="Times" panose="02020603050405020304" pitchFamily="18" charset="0"/>
                        </a:rPr>
                        <a:t>(8%)</a:t>
                      </a:r>
                      <a:endParaRPr lang="pt-BR" sz="1200" dirty="0">
                        <a:effectLst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</a:tr>
              <a:tr h="351692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pt-BR" sz="1200" dirty="0" smtClean="0">
                          <a:effectLst/>
                          <a:latin typeface="Times" panose="02020603050405020304" pitchFamily="18" charset="0"/>
                        </a:rPr>
                        <a:t>4º</a:t>
                      </a:r>
                      <a:r>
                        <a:rPr lang="pt-BR" sz="1200" dirty="0">
                          <a:effectLst/>
                          <a:latin typeface="Times" panose="02020603050405020304" pitchFamily="18" charset="0"/>
                        </a:rPr>
                        <a:t>.</a:t>
                      </a:r>
                      <a:endParaRPr lang="pt-BR" sz="1200" dirty="0">
                        <a:effectLst/>
                      </a:endParaRPr>
                    </a:p>
                  </a:txBody>
                  <a:tcPr marL="53282" marR="53282" marT="26641" marB="26641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pt-BR" sz="1200" dirty="0" smtClean="0">
                          <a:effectLst/>
                          <a:latin typeface="Times" panose="02020603050405020304" pitchFamily="18" charset="0"/>
                        </a:rPr>
                        <a:t>Próstata </a:t>
                      </a:r>
                      <a:r>
                        <a:rPr lang="pt-BR" sz="1200" dirty="0">
                          <a:effectLst/>
                          <a:latin typeface="Times" panose="02020603050405020304" pitchFamily="18" charset="0"/>
                        </a:rPr>
                        <a:t>(6%)</a:t>
                      </a:r>
                      <a:endParaRPr lang="pt-BR" sz="1200" dirty="0">
                        <a:effectLst/>
                      </a:endParaRPr>
                    </a:p>
                  </a:txBody>
                  <a:tcPr marL="53282" marR="53282" marT="26641" marB="26641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pt-BR" sz="1200" dirty="0" smtClean="0">
                          <a:effectLst/>
                          <a:latin typeface="Times" panose="02020603050405020304" pitchFamily="18" charset="0"/>
                        </a:rPr>
                        <a:t>Leucemia </a:t>
                      </a:r>
                      <a:r>
                        <a:rPr lang="pt-BR" sz="1200" dirty="0">
                          <a:effectLst/>
                          <a:latin typeface="Times" panose="02020603050405020304" pitchFamily="18" charset="0"/>
                        </a:rPr>
                        <a:t>(9%)</a:t>
                      </a:r>
                      <a:endParaRPr lang="pt-BR" sz="1200" dirty="0">
                        <a:effectLst/>
                      </a:endParaRPr>
                    </a:p>
                  </a:txBody>
                  <a:tcPr marL="53282" marR="53282" marT="26641" marB="26641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pt-BR" sz="1200" dirty="0">
                          <a:effectLst/>
                          <a:latin typeface="Times" panose="02020603050405020304" pitchFamily="18" charset="0"/>
                        </a:rPr>
                        <a:t> Estômago (6%)</a:t>
                      </a:r>
                      <a:endParaRPr lang="pt-BR" sz="1200" dirty="0">
                        <a:effectLst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pt-BR" sz="1200" dirty="0" smtClean="0">
                          <a:effectLst/>
                          <a:latin typeface="Times" panose="02020603050405020304" pitchFamily="18" charset="0"/>
                        </a:rPr>
                        <a:t>Ovário </a:t>
                      </a:r>
                      <a:r>
                        <a:rPr lang="pt-BR" sz="1200" dirty="0">
                          <a:effectLst/>
                          <a:latin typeface="Times" panose="02020603050405020304" pitchFamily="18" charset="0"/>
                        </a:rPr>
                        <a:t>(6%)</a:t>
                      </a:r>
                      <a:endParaRPr lang="pt-BR" sz="1200" dirty="0">
                        <a:effectLst/>
                      </a:endParaRPr>
                    </a:p>
                  </a:txBody>
                  <a:tcPr marL="53282" marR="53282" marT="26641" marB="26641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pt-BR" sz="1200" dirty="0" err="1" smtClean="0">
                          <a:effectLst/>
                          <a:latin typeface="Times" panose="02020603050405020304" pitchFamily="18" charset="0"/>
                        </a:rPr>
                        <a:t>Colon</a:t>
                      </a:r>
                      <a:r>
                        <a:rPr lang="pt-BR" sz="1200" dirty="0" smtClean="0">
                          <a:effectLst/>
                          <a:latin typeface="Times" panose="02020603050405020304" pitchFamily="18" charset="0"/>
                        </a:rPr>
                        <a:t>-Reto </a:t>
                      </a:r>
                      <a:r>
                        <a:rPr lang="pt-BR" sz="1200" dirty="0">
                          <a:effectLst/>
                          <a:latin typeface="Times" panose="02020603050405020304" pitchFamily="18" charset="0"/>
                        </a:rPr>
                        <a:t>(7%)</a:t>
                      </a:r>
                      <a:endParaRPr lang="pt-BR" sz="1200" dirty="0">
                        <a:effectLst/>
                      </a:endParaRPr>
                    </a:p>
                  </a:txBody>
                  <a:tcPr marL="53282" marR="53282" marT="26641" marB="26641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pt-BR" sz="1200" dirty="0" smtClean="0">
                          <a:effectLst/>
                          <a:latin typeface="Times" panose="02020603050405020304" pitchFamily="18" charset="0"/>
                        </a:rPr>
                        <a:t>Glândula </a:t>
                      </a:r>
                      <a:r>
                        <a:rPr lang="pt-BR" sz="1200" dirty="0" err="1">
                          <a:effectLst/>
                          <a:latin typeface="Times" panose="02020603050405020304" pitchFamily="18" charset="0"/>
                        </a:rPr>
                        <a:t>Tiróide</a:t>
                      </a:r>
                      <a:r>
                        <a:rPr lang="pt-BR" sz="1200" dirty="0">
                          <a:effectLst/>
                          <a:latin typeface="Times" panose="02020603050405020304" pitchFamily="18" charset="0"/>
                        </a:rPr>
                        <a:t> (6%)</a:t>
                      </a:r>
                      <a:endParaRPr lang="pt-BR" sz="1200" dirty="0">
                        <a:effectLst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</a:tr>
              <a:tr h="568737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pt-BR" sz="1200" dirty="0" smtClean="0">
                          <a:effectLst/>
                          <a:latin typeface="Times" panose="02020603050405020304" pitchFamily="18" charset="0"/>
                        </a:rPr>
                        <a:t>5º</a:t>
                      </a:r>
                      <a:r>
                        <a:rPr lang="pt-BR" sz="1200" dirty="0">
                          <a:effectLst/>
                          <a:latin typeface="Times" panose="02020603050405020304" pitchFamily="18" charset="0"/>
                        </a:rPr>
                        <a:t>.</a:t>
                      </a:r>
                      <a:endParaRPr lang="pt-BR" sz="1200" dirty="0">
                        <a:effectLst/>
                      </a:endParaRPr>
                    </a:p>
                  </a:txBody>
                  <a:tcPr marL="53282" marR="53282" marT="26641" marB="26641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pt-BR" sz="1200" dirty="0" smtClean="0">
                          <a:effectLst/>
                          <a:latin typeface="Times" panose="02020603050405020304" pitchFamily="18" charset="0"/>
                        </a:rPr>
                        <a:t>Fígado </a:t>
                      </a:r>
                      <a:r>
                        <a:rPr lang="pt-BR" sz="1200" dirty="0">
                          <a:effectLst/>
                          <a:latin typeface="Times" panose="02020603050405020304" pitchFamily="18" charset="0"/>
                        </a:rPr>
                        <a:t>(5%)</a:t>
                      </a:r>
                      <a:endParaRPr lang="pt-BR" sz="1200" dirty="0">
                        <a:effectLst/>
                      </a:endParaRPr>
                    </a:p>
                  </a:txBody>
                  <a:tcPr marL="53282" marR="53282" marT="26641" marB="26641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pt-BR" sz="1200" dirty="0" smtClean="0">
                          <a:effectLst/>
                          <a:latin typeface="Times" panose="02020603050405020304" pitchFamily="18" charset="0"/>
                        </a:rPr>
                        <a:t>Linfomas</a:t>
                      </a:r>
                      <a:r>
                        <a:rPr lang="pt-BR" sz="1200" dirty="0">
                          <a:effectLst/>
                          <a:latin typeface="Times" panose="02020603050405020304" pitchFamily="18" charset="0"/>
                        </a:rPr>
                        <a:t>, </a:t>
                      </a:r>
                      <a:r>
                        <a:rPr lang="pt-BR" sz="1200" dirty="0" err="1">
                          <a:effectLst/>
                          <a:latin typeface="Times" panose="02020603050405020304" pitchFamily="18" charset="0"/>
                        </a:rPr>
                        <a:t>Myelomas</a:t>
                      </a:r>
                      <a:r>
                        <a:rPr lang="pt-BR" sz="1200" dirty="0">
                          <a:effectLst/>
                          <a:latin typeface="Times" panose="02020603050405020304" pitchFamily="18" charset="0"/>
                        </a:rPr>
                        <a:t> (8%)</a:t>
                      </a:r>
                      <a:endParaRPr lang="pt-BR" sz="1200" dirty="0">
                        <a:effectLst/>
                      </a:endParaRPr>
                    </a:p>
                  </a:txBody>
                  <a:tcPr marL="53282" marR="53282" marT="26641" marB="26641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pt-BR" sz="1200" dirty="0" smtClean="0">
                          <a:effectLst/>
                          <a:latin typeface="Times" panose="02020603050405020304" pitchFamily="18" charset="0"/>
                        </a:rPr>
                        <a:t>Cavidade </a:t>
                      </a:r>
                      <a:r>
                        <a:rPr lang="pt-BR" sz="1200" dirty="0">
                          <a:effectLst/>
                          <a:latin typeface="Times" panose="02020603050405020304" pitchFamily="18" charset="0"/>
                        </a:rPr>
                        <a:t>Oral (5%)</a:t>
                      </a:r>
                      <a:endParaRPr lang="pt-BR" sz="1200" dirty="0">
                        <a:effectLst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pt-BR" sz="1200" dirty="0" smtClean="0">
                          <a:effectLst/>
                          <a:latin typeface="Times" panose="02020603050405020304" pitchFamily="18" charset="0"/>
                        </a:rPr>
                        <a:t>Colo </a:t>
                      </a:r>
                      <a:r>
                        <a:rPr lang="pt-BR" sz="1200" dirty="0">
                          <a:effectLst/>
                          <a:latin typeface="Times" panose="02020603050405020304" pitchFamily="18" charset="0"/>
                        </a:rPr>
                        <a:t>e</a:t>
                      </a:r>
                      <a:endParaRPr lang="pt-BR" sz="12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pt-BR" sz="1200" dirty="0">
                          <a:effectLst/>
                          <a:latin typeface="Times" panose="02020603050405020304" pitchFamily="18" charset="0"/>
                        </a:rPr>
                        <a:t>Corpo de Útero  (5%)</a:t>
                      </a:r>
                      <a:endParaRPr lang="pt-BR" sz="1200" dirty="0">
                        <a:effectLst/>
                      </a:endParaRPr>
                    </a:p>
                  </a:txBody>
                  <a:tcPr marL="53282" marR="53282" marT="26641" marB="26641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pt-BR" sz="1200" dirty="0" smtClean="0">
                          <a:effectLst/>
                          <a:latin typeface="Times" panose="02020603050405020304" pitchFamily="18" charset="0"/>
                        </a:rPr>
                        <a:t>Pulmão</a:t>
                      </a:r>
                      <a:r>
                        <a:rPr lang="pt-BR" sz="1200" dirty="0">
                          <a:effectLst/>
                          <a:latin typeface="Times" panose="02020603050405020304" pitchFamily="18" charset="0"/>
                        </a:rPr>
                        <a:t>, </a:t>
                      </a:r>
                      <a:r>
                        <a:rPr lang="pt-BR" sz="1200" dirty="0" err="1">
                          <a:effectLst/>
                          <a:latin typeface="Times" panose="02020603050405020304" pitchFamily="18" charset="0"/>
                        </a:rPr>
                        <a:t>Traquéia</a:t>
                      </a:r>
                      <a:r>
                        <a:rPr lang="pt-BR" sz="1200" dirty="0">
                          <a:effectLst/>
                          <a:latin typeface="Times" panose="02020603050405020304" pitchFamily="18" charset="0"/>
                        </a:rPr>
                        <a:t> e Brônquios (6%)</a:t>
                      </a:r>
                      <a:endParaRPr lang="pt-BR" sz="1200" dirty="0">
                        <a:effectLst/>
                      </a:endParaRPr>
                    </a:p>
                  </a:txBody>
                  <a:tcPr marL="53282" marR="53282" marT="26641" marB="26641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pt-BR" sz="1200" dirty="0" smtClean="0">
                          <a:effectLst/>
                          <a:latin typeface="Times" panose="02020603050405020304" pitchFamily="18" charset="0"/>
                        </a:rPr>
                        <a:t>Pulmão</a:t>
                      </a:r>
                      <a:r>
                        <a:rPr lang="pt-BR" sz="1200" dirty="0">
                          <a:effectLst/>
                          <a:latin typeface="Times" panose="02020603050405020304" pitchFamily="18" charset="0"/>
                        </a:rPr>
                        <a:t>, </a:t>
                      </a:r>
                      <a:r>
                        <a:rPr lang="pt-BR" sz="1200" dirty="0" err="1">
                          <a:effectLst/>
                          <a:latin typeface="Times" panose="02020603050405020304" pitchFamily="18" charset="0"/>
                        </a:rPr>
                        <a:t>Traquéia</a:t>
                      </a:r>
                      <a:r>
                        <a:rPr lang="pt-BR" sz="1200" dirty="0">
                          <a:effectLst/>
                          <a:latin typeface="Times" panose="02020603050405020304" pitchFamily="18" charset="0"/>
                        </a:rPr>
                        <a:t> e Brônquios (5%)</a:t>
                      </a:r>
                      <a:endParaRPr lang="pt-BR" sz="1200" dirty="0">
                        <a:effectLst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</a:tr>
              <a:tr h="47953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pt-BR" sz="1200" dirty="0" smtClean="0">
                          <a:effectLst/>
                          <a:latin typeface="Times" panose="02020603050405020304" pitchFamily="18" charset="0"/>
                        </a:rPr>
                        <a:t>6º</a:t>
                      </a:r>
                      <a:r>
                        <a:rPr lang="pt-BR" sz="1200" dirty="0">
                          <a:effectLst/>
                          <a:latin typeface="Times" panose="02020603050405020304" pitchFamily="18" charset="0"/>
                        </a:rPr>
                        <a:t>.</a:t>
                      </a:r>
                      <a:endParaRPr lang="pt-BR" sz="1200" dirty="0">
                        <a:effectLst/>
                      </a:endParaRPr>
                    </a:p>
                  </a:txBody>
                  <a:tcPr marL="53282" marR="53282" marT="26641" marB="26641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pt-BR" sz="1200" dirty="0" smtClean="0">
                          <a:effectLst/>
                          <a:latin typeface="Times" panose="02020603050405020304" pitchFamily="18" charset="0"/>
                        </a:rPr>
                        <a:t>Linfomas</a:t>
                      </a:r>
                      <a:r>
                        <a:rPr lang="pt-BR" sz="1200" dirty="0">
                          <a:effectLst/>
                          <a:latin typeface="Times" panose="02020603050405020304" pitchFamily="18" charset="0"/>
                        </a:rPr>
                        <a:t>, </a:t>
                      </a:r>
                      <a:r>
                        <a:rPr lang="pt-BR" sz="1200" dirty="0" err="1">
                          <a:effectLst/>
                          <a:latin typeface="Times" panose="02020603050405020304" pitchFamily="18" charset="0"/>
                        </a:rPr>
                        <a:t>Myelomas</a:t>
                      </a:r>
                      <a:r>
                        <a:rPr lang="pt-BR" sz="1200" dirty="0">
                          <a:effectLst/>
                          <a:latin typeface="Times" panose="02020603050405020304" pitchFamily="18" charset="0"/>
                        </a:rPr>
                        <a:t> (5%)</a:t>
                      </a:r>
                      <a:endParaRPr lang="pt-BR" sz="1200" dirty="0">
                        <a:effectLst/>
                      </a:endParaRPr>
                    </a:p>
                  </a:txBody>
                  <a:tcPr marL="53282" marR="53282" marT="26641" marB="26641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pt-BR" sz="1200" dirty="0" err="1" smtClean="0">
                          <a:effectLst/>
                          <a:latin typeface="Times" panose="02020603050405020304" pitchFamily="18" charset="0"/>
                        </a:rPr>
                        <a:t>Colon</a:t>
                      </a:r>
                      <a:r>
                        <a:rPr lang="pt-BR" sz="1200" dirty="0" smtClean="0">
                          <a:effectLst/>
                          <a:latin typeface="Times" panose="02020603050405020304" pitchFamily="18" charset="0"/>
                        </a:rPr>
                        <a:t>-Reto </a:t>
                      </a:r>
                      <a:r>
                        <a:rPr lang="pt-BR" sz="1200" dirty="0">
                          <a:effectLst/>
                          <a:latin typeface="Times" panose="02020603050405020304" pitchFamily="18" charset="0"/>
                        </a:rPr>
                        <a:t>(7%)</a:t>
                      </a:r>
                      <a:endParaRPr lang="pt-BR" sz="1200" dirty="0">
                        <a:effectLst/>
                      </a:endParaRPr>
                    </a:p>
                  </a:txBody>
                  <a:tcPr marL="53282" marR="53282" marT="26641" marB="26641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pt-BR" sz="1200" dirty="0" smtClean="0">
                          <a:effectLst/>
                          <a:latin typeface="Times" panose="02020603050405020304" pitchFamily="18" charset="0"/>
                        </a:rPr>
                        <a:t>Esôfago </a:t>
                      </a:r>
                      <a:r>
                        <a:rPr lang="pt-BR" sz="1200" dirty="0">
                          <a:effectLst/>
                          <a:latin typeface="Times" panose="02020603050405020304" pitchFamily="18" charset="0"/>
                        </a:rPr>
                        <a:t>(4%)</a:t>
                      </a:r>
                      <a:endParaRPr lang="pt-BR" sz="1200" dirty="0">
                        <a:effectLst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pt-BR" sz="1200" dirty="0" smtClean="0">
                          <a:effectLst/>
                          <a:latin typeface="Times" panose="02020603050405020304" pitchFamily="18" charset="0"/>
                        </a:rPr>
                        <a:t>Estômago </a:t>
                      </a:r>
                      <a:r>
                        <a:rPr lang="pt-BR" sz="1200" dirty="0">
                          <a:effectLst/>
                          <a:latin typeface="Times" panose="02020603050405020304" pitchFamily="18" charset="0"/>
                        </a:rPr>
                        <a:t>(4%)</a:t>
                      </a:r>
                      <a:endParaRPr lang="pt-BR" sz="1200" dirty="0">
                        <a:effectLst/>
                      </a:endParaRPr>
                    </a:p>
                  </a:txBody>
                  <a:tcPr marL="53282" marR="53282" marT="26641" marB="26641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pt-BR" sz="1200" dirty="0" smtClean="0">
                          <a:effectLst/>
                          <a:latin typeface="Times" panose="02020603050405020304" pitchFamily="18" charset="0"/>
                        </a:rPr>
                        <a:t>Ovário </a:t>
                      </a:r>
                      <a:r>
                        <a:rPr lang="pt-BR" sz="1200" dirty="0">
                          <a:effectLst/>
                          <a:latin typeface="Times" panose="02020603050405020304" pitchFamily="18" charset="0"/>
                        </a:rPr>
                        <a:t>5%</a:t>
                      </a:r>
                      <a:endParaRPr lang="pt-BR" sz="1200" dirty="0">
                        <a:effectLst/>
                      </a:endParaRPr>
                    </a:p>
                  </a:txBody>
                  <a:tcPr marL="53282" marR="53282" marT="26641" marB="26641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pt-BR" sz="1200" dirty="0">
                          <a:effectLst/>
                          <a:latin typeface="Times" panose="02020603050405020304" pitchFamily="18" charset="0"/>
                        </a:rPr>
                        <a:t> Estômago (4%)</a:t>
                      </a:r>
                      <a:endParaRPr lang="pt-BR" sz="1200" dirty="0">
                        <a:effectLst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</a:tr>
            </a:tbl>
          </a:graphicData>
        </a:graphic>
      </p:graphicFrame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3" y="1074675"/>
            <a:ext cx="9020708" cy="92333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pt-BR" b="1" dirty="0" smtClean="0"/>
              <a:t>Ranking </a:t>
            </a:r>
            <a:r>
              <a:rPr lang="pt-BR" b="1" dirty="0"/>
              <a:t>de incidência dos seis principais tipos de Câncer nos países de Alta Renda, na América Latina e no </a:t>
            </a:r>
            <a:r>
              <a:rPr lang="pt-BR" b="1" dirty="0" smtClean="0"/>
              <a:t>Brasil</a:t>
            </a:r>
          </a:p>
          <a:p>
            <a:pPr algn="just"/>
            <a:r>
              <a:rPr kumimoji="0" lang="pt-BR" altLang="pt-BR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Fonte: WHO (Países Ricos e América Latina) e INCA(Brasil)</a:t>
            </a:r>
            <a:endParaRPr kumimoji="0" lang="pt-BR" altLang="pt-BR" sz="105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223065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 smtClean="0"/>
              <a:t>Câncer e Sociedade</a:t>
            </a:r>
            <a:endParaRPr lang="pt-BR" dirty="0"/>
          </a:p>
        </p:txBody>
      </p:sp>
      <p:grpSp>
        <p:nvGrpSpPr>
          <p:cNvPr id="11" name="Grupo 10"/>
          <p:cNvGrpSpPr/>
          <p:nvPr/>
        </p:nvGrpSpPr>
        <p:grpSpPr>
          <a:xfrm>
            <a:off x="102742" y="1457011"/>
            <a:ext cx="8948792" cy="4624963"/>
            <a:chOff x="102742" y="1457011"/>
            <a:chExt cx="8948792" cy="4624963"/>
          </a:xfrm>
        </p:grpSpPr>
        <p:grpSp>
          <p:nvGrpSpPr>
            <p:cNvPr id="6" name="Grupo 5"/>
            <p:cNvGrpSpPr/>
            <p:nvPr/>
          </p:nvGrpSpPr>
          <p:grpSpPr>
            <a:xfrm>
              <a:off x="102742" y="1457011"/>
              <a:ext cx="4491612" cy="4624963"/>
              <a:chOff x="1" y="1457011"/>
              <a:chExt cx="4572000" cy="4624963"/>
            </a:xfrm>
          </p:grpSpPr>
          <p:pic>
            <p:nvPicPr>
              <p:cNvPr id="4" name="Imagem 3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" y="1457011"/>
                <a:ext cx="4572000" cy="4624963"/>
              </a:xfrm>
              <a:prstGeom prst="rect">
                <a:avLst/>
              </a:prstGeom>
            </p:spPr>
          </p:pic>
          <p:pic>
            <p:nvPicPr>
              <p:cNvPr id="5" name="Imagem 4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78972" y="2532183"/>
                <a:ext cx="633700" cy="2747387"/>
              </a:xfrm>
              <a:prstGeom prst="rect">
                <a:avLst/>
              </a:prstGeom>
            </p:spPr>
          </p:pic>
        </p:grpSp>
        <p:grpSp>
          <p:nvGrpSpPr>
            <p:cNvPr id="9" name="Grupo 8"/>
            <p:cNvGrpSpPr/>
            <p:nvPr/>
          </p:nvGrpSpPr>
          <p:grpSpPr>
            <a:xfrm>
              <a:off x="4399148" y="1457011"/>
              <a:ext cx="4652386" cy="4624963"/>
              <a:chOff x="4572000" y="1457011"/>
              <a:chExt cx="4572000" cy="4624963"/>
            </a:xfrm>
          </p:grpSpPr>
          <p:pic>
            <p:nvPicPr>
              <p:cNvPr id="7" name="Imagem 6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572000" y="1457011"/>
                <a:ext cx="4572000" cy="4624963"/>
              </a:xfrm>
              <a:prstGeom prst="rect">
                <a:avLst/>
              </a:prstGeom>
            </p:spPr>
          </p:pic>
          <p:pic>
            <p:nvPicPr>
              <p:cNvPr id="8" name="Imagem 7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807724" y="2566793"/>
                <a:ext cx="551480" cy="2712777"/>
              </a:xfrm>
              <a:prstGeom prst="rect">
                <a:avLst/>
              </a:prstGeom>
            </p:spPr>
          </p:pic>
        </p:grpSp>
      </p:grpSp>
      <p:sp>
        <p:nvSpPr>
          <p:cNvPr id="10" name="CaixaDeTexto 9"/>
          <p:cNvSpPr txBox="1"/>
          <p:nvPr/>
        </p:nvSpPr>
        <p:spPr>
          <a:xfrm>
            <a:off x="190672" y="1034421"/>
            <a:ext cx="87626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Taxas brutas de incidência das localizações primárias de câncer, estimadas para 2014, Brasil. 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962193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Escala de Cinza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Calibri">
      <a:maj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1885</TotalTime>
  <Words>2118</Words>
  <Application>Microsoft Office PowerPoint</Application>
  <PresentationFormat>Apresentação na tela (4:3)</PresentationFormat>
  <Paragraphs>403</Paragraphs>
  <Slides>50</Slides>
  <Notes>4</Notes>
  <HiddenSlides>0</HiddenSlides>
  <MMClips>0</MMClips>
  <ScaleCrop>false</ScaleCrop>
  <HeadingPairs>
    <vt:vector size="4" baseType="variant">
      <vt:variant>
        <vt:lpstr>Tema</vt:lpstr>
      </vt:variant>
      <vt:variant>
        <vt:i4>2</vt:i4>
      </vt:variant>
      <vt:variant>
        <vt:lpstr>Títulos de slides</vt:lpstr>
      </vt:variant>
      <vt:variant>
        <vt:i4>50</vt:i4>
      </vt:variant>
    </vt:vector>
  </HeadingPairs>
  <TitlesOfParts>
    <vt:vector size="52" baseType="lpstr">
      <vt:lpstr>Office Theme</vt:lpstr>
      <vt:lpstr>1_Office Theme</vt:lpstr>
      <vt:lpstr>Apresentação do PowerPoint</vt:lpstr>
      <vt:lpstr>Apresentação do PowerPoint</vt:lpstr>
      <vt:lpstr>Apresentação do PowerPoint</vt:lpstr>
      <vt:lpstr>Câncer e Sociedade</vt:lpstr>
      <vt:lpstr>Câncer e Sociedade</vt:lpstr>
      <vt:lpstr>Câncer e Sociedade</vt:lpstr>
      <vt:lpstr>Câncer e Sociedade</vt:lpstr>
      <vt:lpstr>Câncer e Sociedade</vt:lpstr>
      <vt:lpstr>Câncer e Sociedade</vt:lpstr>
      <vt:lpstr>Normatização:</vt:lpstr>
      <vt:lpstr>Normatização:</vt:lpstr>
      <vt:lpstr>Plano de Atenção Oncológica</vt:lpstr>
      <vt:lpstr>Apresentação do PowerPoint</vt:lpstr>
      <vt:lpstr>Metodologia</vt:lpstr>
      <vt:lpstr>Busca internacional de Planos de Atenção Oncológica</vt:lpstr>
      <vt:lpstr>Estrutura dos Planos de Atenção Oncológica</vt:lpstr>
      <vt:lpstr>Estrutura dos Planos de Atenção Oncológica</vt:lpstr>
      <vt:lpstr>Estrutura dos Planos de Atenção Oncológica</vt:lpstr>
      <vt:lpstr>Estrutura dos Planos de Atenção Oncológica</vt:lpstr>
      <vt:lpstr>Os eixos de recorte do Plano de Atenção Oncológica</vt:lpstr>
      <vt:lpstr>Os eixos de recorte do Plano de Atenção Oncológica</vt:lpstr>
      <vt:lpstr>Os eixos de recorte do Plano de Atenção Oncológica</vt:lpstr>
      <vt:lpstr>Método de Diagnóstico da Situação Atual</vt:lpstr>
      <vt:lpstr>Metodologia e Estrutura</vt:lpstr>
      <vt:lpstr>Apresentação do PowerPoint</vt:lpstr>
      <vt:lpstr>Metodologia e Estrutura</vt:lpstr>
      <vt:lpstr>Diagnóstico Epidemiológico</vt:lpstr>
      <vt:lpstr>Georreferenciamento dos óbitos por neoplasia maligna – Macaé 2012</vt:lpstr>
      <vt:lpstr>Apresentação do PowerPoint</vt:lpstr>
      <vt:lpstr>Diagnóstico assistencial – linha de cuidado</vt:lpstr>
      <vt:lpstr>Diagnóstico assistencial – Alta Complexidade</vt:lpstr>
      <vt:lpstr>Diagnóstico assistencial – Alta Complexidade</vt:lpstr>
      <vt:lpstr>Regulação Oncológica</vt:lpstr>
      <vt:lpstr>Resultados e Recomendações</vt:lpstr>
      <vt:lpstr>Recomendações por Linhas de Cuidado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Diagnóstico Precoce: Recomendações e Metas</vt:lpstr>
      <vt:lpstr>Câncer de mama: diagnóstico</vt:lpstr>
      <vt:lpstr>Rastreamento (screening) e Diagnóstico</vt:lpstr>
      <vt:lpstr>Linha de Cuidado do Câncer de Colo de Útero</vt:lpstr>
      <vt:lpstr>Apresentação do PowerPoint</vt:lpstr>
      <vt:lpstr>Metodologia e Estrutura dos Planos</vt:lpstr>
      <vt:lpstr>Acompanhamento das metas do Plano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Julia</dc:creator>
  <cp:lastModifiedBy>XR2</cp:lastModifiedBy>
  <cp:revision>276</cp:revision>
  <cp:lastPrinted>2015-07-29T19:35:45Z</cp:lastPrinted>
  <dcterms:created xsi:type="dcterms:W3CDTF">2014-05-05T21:42:14Z</dcterms:created>
  <dcterms:modified xsi:type="dcterms:W3CDTF">2015-08-27T12:39:00Z</dcterms:modified>
</cp:coreProperties>
</file>