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511" r:id="rId2"/>
    <p:sldId id="509" r:id="rId3"/>
    <p:sldId id="529" r:id="rId4"/>
    <p:sldId id="712" r:id="rId5"/>
    <p:sldId id="375" r:id="rId6"/>
    <p:sldId id="300" r:id="rId7"/>
    <p:sldId id="301" r:id="rId8"/>
    <p:sldId id="359" r:id="rId9"/>
    <p:sldId id="677" r:id="rId10"/>
    <p:sldId id="698" r:id="rId11"/>
    <p:sldId id="357" r:id="rId12"/>
    <p:sldId id="700" r:id="rId13"/>
    <p:sldId id="574" r:id="rId14"/>
    <p:sldId id="530" r:id="rId15"/>
    <p:sldId id="604" r:id="rId16"/>
    <p:sldId id="713" r:id="rId17"/>
    <p:sldId id="729" r:id="rId18"/>
    <p:sldId id="701" r:id="rId19"/>
    <p:sldId id="618" r:id="rId20"/>
    <p:sldId id="640" r:id="rId21"/>
    <p:sldId id="644" r:id="rId22"/>
    <p:sldId id="654" r:id="rId23"/>
    <p:sldId id="657" r:id="rId24"/>
    <p:sldId id="672" r:id="rId25"/>
    <p:sldId id="673" r:id="rId26"/>
    <p:sldId id="674" r:id="rId27"/>
    <p:sldId id="675" r:id="rId28"/>
    <p:sldId id="718" r:id="rId29"/>
    <p:sldId id="709" r:id="rId30"/>
    <p:sldId id="708" r:id="rId31"/>
    <p:sldId id="731" r:id="rId32"/>
    <p:sldId id="702" r:id="rId33"/>
    <p:sldId id="622" r:id="rId34"/>
    <p:sldId id="569" r:id="rId35"/>
    <p:sldId id="689" r:id="rId36"/>
    <p:sldId id="639" r:id="rId37"/>
    <p:sldId id="725" r:id="rId38"/>
    <p:sldId id="585" r:id="rId39"/>
    <p:sldId id="724" r:id="rId40"/>
    <p:sldId id="733" r:id="rId41"/>
    <p:sldId id="735" r:id="rId42"/>
    <p:sldId id="705" r:id="rId43"/>
    <p:sldId id="736" r:id="rId44"/>
    <p:sldId id="737" r:id="rId45"/>
    <p:sldId id="738" r:id="rId46"/>
    <p:sldId id="690" r:id="rId4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CC"/>
    <a:srgbClr val="8E1E79"/>
    <a:srgbClr val="9E229E"/>
    <a:srgbClr val="FF00FF"/>
    <a:srgbClr val="1C581F"/>
    <a:srgbClr val="C75F09"/>
    <a:srgbClr val="808000"/>
    <a:srgbClr val="FFFF00"/>
    <a:srgbClr val="2D11FB"/>
    <a:srgbClr val="F1D3F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48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39md4945206481\central-pav\An&#225;lises%20Dados\Assistencia%20(RHC)\Canceres%20Crianca%20e%20Adolescente\Mortalidade%20Cancer%20Infanti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/>
            </a:pPr>
            <a:r>
              <a:rPr lang="pt-BR" sz="1200" b="1" i="0" baseline="0" dirty="0">
                <a:effectLst/>
              </a:rPr>
              <a:t>Taxa bruta de mortalidade por tipo de neoplasia </a:t>
            </a:r>
            <a:r>
              <a:rPr lang="pt-BR" sz="1200" b="1" i="0" baseline="0" dirty="0" err="1">
                <a:effectLst/>
              </a:rPr>
              <a:t>infanto</a:t>
            </a:r>
            <a:r>
              <a:rPr lang="pt-BR" sz="1200" b="1" i="0" baseline="0" dirty="0">
                <a:effectLst/>
              </a:rPr>
              <a:t> juvenil </a:t>
            </a:r>
            <a:r>
              <a:rPr lang="pt-BR" sz="1200" b="1" i="0" baseline="0" dirty="0" smtClean="0">
                <a:effectLst/>
              </a:rPr>
              <a:t> (</a:t>
            </a:r>
            <a:r>
              <a:rPr lang="pt-BR" sz="1200" b="1" i="0" baseline="0" dirty="0">
                <a:effectLst/>
              </a:rPr>
              <a:t>1 a 19 anos), por 100 mil, </a:t>
            </a:r>
            <a:endParaRPr lang="pt-BR" sz="1200" b="1" i="0" baseline="0" dirty="0" smtClean="0">
              <a:effectLst/>
            </a:endParaRPr>
          </a:p>
          <a:p>
            <a:pPr>
              <a:defRPr sz="1200"/>
            </a:pPr>
            <a:r>
              <a:rPr lang="pt-BR" sz="1200" b="1" i="0" baseline="0" dirty="0" smtClean="0">
                <a:effectLst/>
              </a:rPr>
              <a:t>ambos </a:t>
            </a:r>
            <a:r>
              <a:rPr lang="pt-BR" sz="1200" b="1" i="0" baseline="0" dirty="0">
                <a:effectLst/>
              </a:rPr>
              <a:t>os sexos, Minas Gerais, 2012</a:t>
            </a:r>
            <a:endParaRPr lang="pt-BR" sz="1200" dirty="0">
              <a:effectLst/>
            </a:endParaRPr>
          </a:p>
        </c:rich>
      </c:tx>
      <c:layout/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Taxa_CID10!$B$98</c:f>
              <c:strCache>
                <c:ptCount val="1"/>
                <c:pt idx="0">
                  <c:v>coef por 100 mil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Val val="1"/>
          </c:dLbls>
          <c:cat>
            <c:strRef>
              <c:f>Taxa_CID10!$A$99:$A$107</c:f>
              <c:strCache>
                <c:ptCount val="9"/>
                <c:pt idx="0">
                  <c:v>Leucemias</c:v>
                </c:pt>
                <c:pt idx="1">
                  <c:v>Neoplasia de SNC</c:v>
                </c:pt>
                <c:pt idx="2">
                  <c:v>Linfoma não Hodgkin</c:v>
                </c:pt>
                <c:pt idx="3">
                  <c:v>Neoplasias de Osso</c:v>
                </c:pt>
                <c:pt idx="4">
                  <c:v>Sarcoma de Partes moles</c:v>
                </c:pt>
                <c:pt idx="5">
                  <c:v>Neoplasia de Rim</c:v>
                </c:pt>
                <c:pt idx="6">
                  <c:v>Doença de Hodgkin</c:v>
                </c:pt>
                <c:pt idx="7">
                  <c:v>Neoplasias de Olho</c:v>
                </c:pt>
                <c:pt idx="8">
                  <c:v>Demais Neoplasias</c:v>
                </c:pt>
              </c:strCache>
            </c:strRef>
          </c:cat>
          <c:val>
            <c:numRef>
              <c:f>Taxa_CID10!$B$99:$B$107</c:f>
              <c:numCache>
                <c:formatCode>0.00</c:formatCode>
                <c:ptCount val="9"/>
                <c:pt idx="0">
                  <c:v>1.4669577875308926</c:v>
                </c:pt>
                <c:pt idx="1">
                  <c:v>0.8093560207066981</c:v>
                </c:pt>
                <c:pt idx="2">
                  <c:v>0.35409325905918099</c:v>
                </c:pt>
                <c:pt idx="3">
                  <c:v>0.32037009152973622</c:v>
                </c:pt>
                <c:pt idx="4">
                  <c:v>0.16861583764722965</c:v>
                </c:pt>
                <c:pt idx="5">
                  <c:v>0.15175425388250652</c:v>
                </c:pt>
                <c:pt idx="6">
                  <c:v>6.7446335058891818E-2</c:v>
                </c:pt>
                <c:pt idx="7">
                  <c:v>3.3723167529445867E-2</c:v>
                </c:pt>
                <c:pt idx="8">
                  <c:v>1.1128645284717145</c:v>
                </c:pt>
              </c:numCache>
            </c:numRef>
          </c:val>
        </c:ser>
        <c:shape val="box"/>
        <c:axId val="73610368"/>
        <c:axId val="73611904"/>
        <c:axId val="0"/>
      </c:bar3DChart>
      <c:catAx>
        <c:axId val="73610368"/>
        <c:scaling>
          <c:orientation val="maxMin"/>
        </c:scaling>
        <c:axPos val="l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73611904"/>
        <c:crosses val="autoZero"/>
        <c:auto val="1"/>
        <c:lblAlgn val="ctr"/>
        <c:lblOffset val="100"/>
      </c:catAx>
      <c:valAx>
        <c:axId val="73611904"/>
        <c:scaling>
          <c:orientation val="minMax"/>
        </c:scaling>
        <c:delete val="1"/>
        <c:axPos val="t"/>
        <c:numFmt formatCode="0.00" sourceLinked="1"/>
        <c:tickLblPos val="none"/>
        <c:crossAx val="73610368"/>
        <c:crosses val="autoZero"/>
        <c:crossBetween val="between"/>
      </c:valAx>
    </c:plotArea>
    <c:plotVisOnly val="1"/>
    <c:dispBlanksAs val="gap"/>
  </c:chart>
  <c:spPr>
    <a:solidFill>
      <a:schemeClr val="bg1"/>
    </a:solidFill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40EB25-E9CB-4DDC-9069-2117564F5A25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3B6ED056-6D57-4FDB-8024-68F2B34906B8}">
      <dgm:prSet phldrT="[Texto]" custT="1"/>
      <dgm:spPr/>
      <dgm:t>
        <a:bodyPr/>
        <a:lstStyle/>
        <a:p>
          <a:pPr algn="l"/>
          <a:r>
            <a:rPr lang="pt-BR" sz="2400" b="1" dirty="0" smtClean="0"/>
            <a:t>MORTALIDADE (SIM, 2012)</a:t>
          </a:r>
          <a:endParaRPr lang="pt-BR" sz="2400" b="1" dirty="0"/>
        </a:p>
      </dgm:t>
    </dgm:pt>
    <dgm:pt modelId="{18561CEC-0294-4810-AA8A-1EBB4BDB6A66}" type="parTrans" cxnId="{E5118016-EA45-4FD4-B6C1-A5C23A1D67AA}">
      <dgm:prSet/>
      <dgm:spPr/>
      <dgm:t>
        <a:bodyPr/>
        <a:lstStyle/>
        <a:p>
          <a:pPr algn="ctr"/>
          <a:endParaRPr lang="pt-BR" sz="1800" b="1">
            <a:solidFill>
              <a:schemeClr val="accent1">
                <a:lumMod val="25000"/>
              </a:schemeClr>
            </a:solidFill>
          </a:endParaRPr>
        </a:p>
      </dgm:t>
    </dgm:pt>
    <dgm:pt modelId="{26FF0D49-CE72-4CA2-8AF2-073A3568696A}" type="sibTrans" cxnId="{E5118016-EA45-4FD4-B6C1-A5C23A1D67AA}">
      <dgm:prSet/>
      <dgm:spPr/>
      <dgm:t>
        <a:bodyPr/>
        <a:lstStyle/>
        <a:p>
          <a:pPr algn="ctr"/>
          <a:endParaRPr lang="pt-BR" sz="1800" b="1">
            <a:solidFill>
              <a:schemeClr val="accent1">
                <a:lumMod val="25000"/>
              </a:schemeClr>
            </a:solidFill>
          </a:endParaRPr>
        </a:p>
      </dgm:t>
    </dgm:pt>
    <dgm:pt modelId="{5F79CFAD-C1E7-45C1-8FE1-F2EE8E427FA7}">
      <dgm:prSet phldrT="[Texto]" custT="1"/>
      <dgm:spPr/>
      <dgm:t>
        <a:bodyPr/>
        <a:lstStyle/>
        <a:p>
          <a:pPr algn="l"/>
          <a:endParaRPr lang="pt-BR" sz="2800" b="1" dirty="0"/>
        </a:p>
      </dgm:t>
    </dgm:pt>
    <dgm:pt modelId="{B2F3ECCB-CBB4-4DF8-820B-61CF2CFDE00C}" type="parTrans" cxnId="{5BF9D886-E313-4C7B-A352-CC654178DDC0}">
      <dgm:prSet/>
      <dgm:spPr/>
      <dgm:t>
        <a:bodyPr/>
        <a:lstStyle/>
        <a:p>
          <a:pPr algn="ctr"/>
          <a:endParaRPr lang="pt-BR" sz="1800" b="1">
            <a:solidFill>
              <a:schemeClr val="accent1">
                <a:lumMod val="25000"/>
              </a:schemeClr>
            </a:solidFill>
          </a:endParaRPr>
        </a:p>
      </dgm:t>
    </dgm:pt>
    <dgm:pt modelId="{AC0B5F00-CE54-45AB-A032-6EA60B085DD1}" type="sibTrans" cxnId="{5BF9D886-E313-4C7B-A352-CC654178DDC0}">
      <dgm:prSet/>
      <dgm:spPr/>
      <dgm:t>
        <a:bodyPr/>
        <a:lstStyle/>
        <a:p>
          <a:pPr algn="ctr"/>
          <a:endParaRPr lang="pt-BR" sz="1800" b="1">
            <a:solidFill>
              <a:schemeClr val="accent1">
                <a:lumMod val="25000"/>
              </a:schemeClr>
            </a:solidFill>
          </a:endParaRPr>
        </a:p>
      </dgm:t>
    </dgm:pt>
    <dgm:pt modelId="{DACF58F9-50B9-4077-8FC0-B143A00EFEE0}">
      <dgm:prSet phldrT="[Texto]" custT="1"/>
      <dgm:spPr/>
      <dgm:t>
        <a:bodyPr/>
        <a:lstStyle/>
        <a:p>
          <a:pPr algn="l"/>
          <a:endParaRPr lang="pt-BR" sz="2800" b="1" dirty="0"/>
        </a:p>
      </dgm:t>
    </dgm:pt>
    <dgm:pt modelId="{6E18A281-2A60-4E56-8631-4A580BDB3BF8}" type="parTrans" cxnId="{CD0D39A0-252A-4624-86D0-573ADE997F10}">
      <dgm:prSet/>
      <dgm:spPr/>
      <dgm:t>
        <a:bodyPr/>
        <a:lstStyle/>
        <a:p>
          <a:pPr algn="ctr"/>
          <a:endParaRPr lang="pt-BR" sz="1800" b="1">
            <a:solidFill>
              <a:schemeClr val="accent1">
                <a:lumMod val="25000"/>
              </a:schemeClr>
            </a:solidFill>
          </a:endParaRPr>
        </a:p>
      </dgm:t>
    </dgm:pt>
    <dgm:pt modelId="{369EB4F9-370C-4E2D-A235-CE6850A534D3}" type="sibTrans" cxnId="{CD0D39A0-252A-4624-86D0-573ADE997F10}">
      <dgm:prSet/>
      <dgm:spPr/>
      <dgm:t>
        <a:bodyPr/>
        <a:lstStyle/>
        <a:p>
          <a:pPr algn="ctr"/>
          <a:endParaRPr lang="pt-BR" sz="1800" b="1">
            <a:solidFill>
              <a:schemeClr val="accent1">
                <a:lumMod val="25000"/>
              </a:schemeClr>
            </a:solidFill>
          </a:endParaRPr>
        </a:p>
      </dgm:t>
    </dgm:pt>
    <dgm:pt modelId="{A01F2A96-4C04-4624-8977-7794BF882488}" type="pres">
      <dgm:prSet presAssocID="{C740EB25-E9CB-4DDC-9069-2117564F5A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CE62D10-A7C1-4A34-84B0-C3DB2FF7B8C4}" type="pres">
      <dgm:prSet presAssocID="{3B6ED056-6D57-4FDB-8024-68F2B34906B8}" presName="parentText" presStyleLbl="node1" presStyleIdx="0" presStyleCnt="3" custLinFactY="-1365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6094EC-527D-48CA-90AF-730246456704}" type="pres">
      <dgm:prSet presAssocID="{26FF0D49-CE72-4CA2-8AF2-073A3568696A}" presName="spacer" presStyleCnt="0"/>
      <dgm:spPr/>
    </dgm:pt>
    <dgm:pt modelId="{5727C856-41E7-43F6-8B71-ED84A84073F7}" type="pres">
      <dgm:prSet presAssocID="{5F79CFAD-C1E7-45C1-8FE1-F2EE8E427FA7}" presName="parentText" presStyleLbl="node1" presStyleIdx="1" presStyleCnt="3" custLinFactY="-1659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55233F-447C-4A04-9AAD-97EC0985AF71}" type="pres">
      <dgm:prSet presAssocID="{AC0B5F00-CE54-45AB-A032-6EA60B085DD1}" presName="spacer" presStyleCnt="0"/>
      <dgm:spPr/>
    </dgm:pt>
    <dgm:pt modelId="{B39292E0-1D54-42D2-99A4-2AFC76EA4301}" type="pres">
      <dgm:prSet presAssocID="{DACF58F9-50B9-4077-8FC0-B143A00EFEE0}" presName="parentText" presStyleLbl="node1" presStyleIdx="2" presStyleCnt="3" custLinFactY="-88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87217A0-D087-4785-9F4B-006461282913}" type="presOf" srcId="{C740EB25-E9CB-4DDC-9069-2117564F5A25}" destId="{A01F2A96-4C04-4624-8977-7794BF882488}" srcOrd="0" destOrd="0" presId="urn:microsoft.com/office/officeart/2005/8/layout/vList2"/>
    <dgm:cxn modelId="{FC0CD796-D0CC-4E7B-B74C-2C36BF26DADC}" type="presOf" srcId="{5F79CFAD-C1E7-45C1-8FE1-F2EE8E427FA7}" destId="{5727C856-41E7-43F6-8B71-ED84A84073F7}" srcOrd="0" destOrd="0" presId="urn:microsoft.com/office/officeart/2005/8/layout/vList2"/>
    <dgm:cxn modelId="{CD0D39A0-252A-4624-86D0-573ADE997F10}" srcId="{C740EB25-E9CB-4DDC-9069-2117564F5A25}" destId="{DACF58F9-50B9-4077-8FC0-B143A00EFEE0}" srcOrd="2" destOrd="0" parTransId="{6E18A281-2A60-4E56-8631-4A580BDB3BF8}" sibTransId="{369EB4F9-370C-4E2D-A235-CE6850A534D3}"/>
    <dgm:cxn modelId="{E5118016-EA45-4FD4-B6C1-A5C23A1D67AA}" srcId="{C740EB25-E9CB-4DDC-9069-2117564F5A25}" destId="{3B6ED056-6D57-4FDB-8024-68F2B34906B8}" srcOrd="0" destOrd="0" parTransId="{18561CEC-0294-4810-AA8A-1EBB4BDB6A66}" sibTransId="{26FF0D49-CE72-4CA2-8AF2-073A3568696A}"/>
    <dgm:cxn modelId="{80A97A2B-DE18-46AF-B55D-1CE2783F6DCC}" type="presOf" srcId="{DACF58F9-50B9-4077-8FC0-B143A00EFEE0}" destId="{B39292E0-1D54-42D2-99A4-2AFC76EA4301}" srcOrd="0" destOrd="0" presId="urn:microsoft.com/office/officeart/2005/8/layout/vList2"/>
    <dgm:cxn modelId="{5BF9D886-E313-4C7B-A352-CC654178DDC0}" srcId="{C740EB25-E9CB-4DDC-9069-2117564F5A25}" destId="{5F79CFAD-C1E7-45C1-8FE1-F2EE8E427FA7}" srcOrd="1" destOrd="0" parTransId="{B2F3ECCB-CBB4-4DF8-820B-61CF2CFDE00C}" sibTransId="{AC0B5F00-CE54-45AB-A032-6EA60B085DD1}"/>
    <dgm:cxn modelId="{7CD132D9-86F0-47D0-ADC0-AF723F026D1A}" type="presOf" srcId="{3B6ED056-6D57-4FDB-8024-68F2B34906B8}" destId="{3CE62D10-A7C1-4A34-84B0-C3DB2FF7B8C4}" srcOrd="0" destOrd="0" presId="urn:microsoft.com/office/officeart/2005/8/layout/vList2"/>
    <dgm:cxn modelId="{D709870E-67C1-4844-9331-211EBEC212FD}" type="presParOf" srcId="{A01F2A96-4C04-4624-8977-7794BF882488}" destId="{3CE62D10-A7C1-4A34-84B0-C3DB2FF7B8C4}" srcOrd="0" destOrd="0" presId="urn:microsoft.com/office/officeart/2005/8/layout/vList2"/>
    <dgm:cxn modelId="{292CA41A-6553-46A6-AECB-102737AA8D8A}" type="presParOf" srcId="{A01F2A96-4C04-4624-8977-7794BF882488}" destId="{CF6094EC-527D-48CA-90AF-730246456704}" srcOrd="1" destOrd="0" presId="urn:microsoft.com/office/officeart/2005/8/layout/vList2"/>
    <dgm:cxn modelId="{5E2184E4-2B49-4C5B-86E5-A2E6BEF2A07A}" type="presParOf" srcId="{A01F2A96-4C04-4624-8977-7794BF882488}" destId="{5727C856-41E7-43F6-8B71-ED84A84073F7}" srcOrd="2" destOrd="0" presId="urn:microsoft.com/office/officeart/2005/8/layout/vList2"/>
    <dgm:cxn modelId="{EE202C99-1BDF-41D2-9612-29D6E7F694F4}" type="presParOf" srcId="{A01F2A96-4C04-4624-8977-7794BF882488}" destId="{2655233F-447C-4A04-9AAD-97EC0985AF71}" srcOrd="3" destOrd="0" presId="urn:microsoft.com/office/officeart/2005/8/layout/vList2"/>
    <dgm:cxn modelId="{3DB382C1-BFF2-4353-9325-D058B65B7C21}" type="presParOf" srcId="{A01F2A96-4C04-4624-8977-7794BF882488}" destId="{B39292E0-1D54-42D2-99A4-2AFC76EA4301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40EB25-E9CB-4DDC-9069-2117564F5A25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3B6ED056-6D57-4FDB-8024-68F2B34906B8}">
      <dgm:prSet phldrT="[Texto]" custT="1"/>
      <dgm:spPr/>
      <dgm:t>
        <a:bodyPr/>
        <a:lstStyle/>
        <a:p>
          <a:pPr algn="l"/>
          <a:endParaRPr lang="pt-BR" sz="2400" b="1" dirty="0"/>
        </a:p>
      </dgm:t>
    </dgm:pt>
    <dgm:pt modelId="{18561CEC-0294-4810-AA8A-1EBB4BDB6A66}" type="parTrans" cxnId="{E5118016-EA45-4FD4-B6C1-A5C23A1D67AA}">
      <dgm:prSet/>
      <dgm:spPr/>
      <dgm:t>
        <a:bodyPr/>
        <a:lstStyle/>
        <a:p>
          <a:pPr algn="ctr"/>
          <a:endParaRPr lang="pt-BR" sz="1800" b="1">
            <a:solidFill>
              <a:schemeClr val="accent1">
                <a:lumMod val="25000"/>
              </a:schemeClr>
            </a:solidFill>
          </a:endParaRPr>
        </a:p>
      </dgm:t>
    </dgm:pt>
    <dgm:pt modelId="{26FF0D49-CE72-4CA2-8AF2-073A3568696A}" type="sibTrans" cxnId="{E5118016-EA45-4FD4-B6C1-A5C23A1D67AA}">
      <dgm:prSet/>
      <dgm:spPr/>
      <dgm:t>
        <a:bodyPr/>
        <a:lstStyle/>
        <a:p>
          <a:pPr algn="ctr"/>
          <a:endParaRPr lang="pt-BR" sz="1800" b="1">
            <a:solidFill>
              <a:schemeClr val="accent1">
                <a:lumMod val="25000"/>
              </a:schemeClr>
            </a:solidFill>
          </a:endParaRPr>
        </a:p>
      </dgm:t>
    </dgm:pt>
    <dgm:pt modelId="{5F79CFAD-C1E7-45C1-8FE1-F2EE8E427FA7}">
      <dgm:prSet phldrT="[Texto]" custT="1"/>
      <dgm:spPr/>
      <dgm:t>
        <a:bodyPr/>
        <a:lstStyle/>
        <a:p>
          <a:pPr algn="l"/>
          <a:r>
            <a:rPr lang="pt-BR" sz="2800" b="1" dirty="0" smtClean="0"/>
            <a:t>INCIDÊNCIA (RCBP BELO HORIZONTE)</a:t>
          </a:r>
          <a:endParaRPr lang="pt-BR" sz="2800" b="1" dirty="0"/>
        </a:p>
      </dgm:t>
    </dgm:pt>
    <dgm:pt modelId="{B2F3ECCB-CBB4-4DF8-820B-61CF2CFDE00C}" type="parTrans" cxnId="{5BF9D886-E313-4C7B-A352-CC654178DDC0}">
      <dgm:prSet/>
      <dgm:spPr/>
      <dgm:t>
        <a:bodyPr/>
        <a:lstStyle/>
        <a:p>
          <a:pPr algn="ctr"/>
          <a:endParaRPr lang="pt-BR" sz="1800" b="1">
            <a:solidFill>
              <a:schemeClr val="accent1">
                <a:lumMod val="25000"/>
              </a:schemeClr>
            </a:solidFill>
          </a:endParaRPr>
        </a:p>
      </dgm:t>
    </dgm:pt>
    <dgm:pt modelId="{AC0B5F00-CE54-45AB-A032-6EA60B085DD1}" type="sibTrans" cxnId="{5BF9D886-E313-4C7B-A352-CC654178DDC0}">
      <dgm:prSet/>
      <dgm:spPr/>
      <dgm:t>
        <a:bodyPr/>
        <a:lstStyle/>
        <a:p>
          <a:pPr algn="ctr"/>
          <a:endParaRPr lang="pt-BR" sz="1800" b="1">
            <a:solidFill>
              <a:schemeClr val="accent1">
                <a:lumMod val="25000"/>
              </a:schemeClr>
            </a:solidFill>
          </a:endParaRPr>
        </a:p>
      </dgm:t>
    </dgm:pt>
    <dgm:pt modelId="{DACF58F9-50B9-4077-8FC0-B143A00EFEE0}">
      <dgm:prSet phldrT="[Texto]" custT="1"/>
      <dgm:spPr/>
      <dgm:t>
        <a:bodyPr/>
        <a:lstStyle/>
        <a:p>
          <a:pPr algn="l"/>
          <a:endParaRPr lang="pt-BR" sz="2800" b="1" dirty="0"/>
        </a:p>
      </dgm:t>
    </dgm:pt>
    <dgm:pt modelId="{6E18A281-2A60-4E56-8631-4A580BDB3BF8}" type="parTrans" cxnId="{CD0D39A0-252A-4624-86D0-573ADE997F10}">
      <dgm:prSet/>
      <dgm:spPr/>
      <dgm:t>
        <a:bodyPr/>
        <a:lstStyle/>
        <a:p>
          <a:pPr algn="ctr"/>
          <a:endParaRPr lang="pt-BR" sz="1800" b="1">
            <a:solidFill>
              <a:schemeClr val="accent1">
                <a:lumMod val="25000"/>
              </a:schemeClr>
            </a:solidFill>
          </a:endParaRPr>
        </a:p>
      </dgm:t>
    </dgm:pt>
    <dgm:pt modelId="{369EB4F9-370C-4E2D-A235-CE6850A534D3}" type="sibTrans" cxnId="{CD0D39A0-252A-4624-86D0-573ADE997F10}">
      <dgm:prSet/>
      <dgm:spPr/>
      <dgm:t>
        <a:bodyPr/>
        <a:lstStyle/>
        <a:p>
          <a:pPr algn="ctr"/>
          <a:endParaRPr lang="pt-BR" sz="1800" b="1">
            <a:solidFill>
              <a:schemeClr val="accent1">
                <a:lumMod val="25000"/>
              </a:schemeClr>
            </a:solidFill>
          </a:endParaRPr>
        </a:p>
      </dgm:t>
    </dgm:pt>
    <dgm:pt modelId="{A01F2A96-4C04-4624-8977-7794BF882488}" type="pres">
      <dgm:prSet presAssocID="{C740EB25-E9CB-4DDC-9069-2117564F5A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CE62D10-A7C1-4A34-84B0-C3DB2FF7B8C4}" type="pres">
      <dgm:prSet presAssocID="{3B6ED056-6D57-4FDB-8024-68F2B34906B8}" presName="parentText" presStyleLbl="node1" presStyleIdx="0" presStyleCnt="3" custLinFactY="-1365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6094EC-527D-48CA-90AF-730246456704}" type="pres">
      <dgm:prSet presAssocID="{26FF0D49-CE72-4CA2-8AF2-073A3568696A}" presName="spacer" presStyleCnt="0"/>
      <dgm:spPr/>
    </dgm:pt>
    <dgm:pt modelId="{5727C856-41E7-43F6-8B71-ED84A84073F7}" type="pres">
      <dgm:prSet presAssocID="{5F79CFAD-C1E7-45C1-8FE1-F2EE8E427FA7}" presName="parentText" presStyleLbl="node1" presStyleIdx="1" presStyleCnt="3" custLinFactY="-1659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55233F-447C-4A04-9AAD-97EC0985AF71}" type="pres">
      <dgm:prSet presAssocID="{AC0B5F00-CE54-45AB-A032-6EA60B085DD1}" presName="spacer" presStyleCnt="0"/>
      <dgm:spPr/>
    </dgm:pt>
    <dgm:pt modelId="{B39292E0-1D54-42D2-99A4-2AFC76EA4301}" type="pres">
      <dgm:prSet presAssocID="{DACF58F9-50B9-4077-8FC0-B143A00EFEE0}" presName="parentText" presStyleLbl="node1" presStyleIdx="2" presStyleCnt="3" custLinFactY="-88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90A4FD7-9D37-4880-B4A2-F82A51B96CAB}" type="presOf" srcId="{3B6ED056-6D57-4FDB-8024-68F2B34906B8}" destId="{3CE62D10-A7C1-4A34-84B0-C3DB2FF7B8C4}" srcOrd="0" destOrd="0" presId="urn:microsoft.com/office/officeart/2005/8/layout/vList2"/>
    <dgm:cxn modelId="{CD0D39A0-252A-4624-86D0-573ADE997F10}" srcId="{C740EB25-E9CB-4DDC-9069-2117564F5A25}" destId="{DACF58F9-50B9-4077-8FC0-B143A00EFEE0}" srcOrd="2" destOrd="0" parTransId="{6E18A281-2A60-4E56-8631-4A580BDB3BF8}" sibTransId="{369EB4F9-370C-4E2D-A235-CE6850A534D3}"/>
    <dgm:cxn modelId="{E5118016-EA45-4FD4-B6C1-A5C23A1D67AA}" srcId="{C740EB25-E9CB-4DDC-9069-2117564F5A25}" destId="{3B6ED056-6D57-4FDB-8024-68F2B34906B8}" srcOrd="0" destOrd="0" parTransId="{18561CEC-0294-4810-AA8A-1EBB4BDB6A66}" sibTransId="{26FF0D49-CE72-4CA2-8AF2-073A3568696A}"/>
    <dgm:cxn modelId="{5BF9D886-E313-4C7B-A352-CC654178DDC0}" srcId="{C740EB25-E9CB-4DDC-9069-2117564F5A25}" destId="{5F79CFAD-C1E7-45C1-8FE1-F2EE8E427FA7}" srcOrd="1" destOrd="0" parTransId="{B2F3ECCB-CBB4-4DF8-820B-61CF2CFDE00C}" sibTransId="{AC0B5F00-CE54-45AB-A032-6EA60B085DD1}"/>
    <dgm:cxn modelId="{A3A12DD4-C45A-45D8-A208-94F20670D8B7}" type="presOf" srcId="{DACF58F9-50B9-4077-8FC0-B143A00EFEE0}" destId="{B39292E0-1D54-42D2-99A4-2AFC76EA4301}" srcOrd="0" destOrd="0" presId="urn:microsoft.com/office/officeart/2005/8/layout/vList2"/>
    <dgm:cxn modelId="{8FE4A7B3-58B5-4CE6-86D4-8F1D77E5857D}" type="presOf" srcId="{5F79CFAD-C1E7-45C1-8FE1-F2EE8E427FA7}" destId="{5727C856-41E7-43F6-8B71-ED84A84073F7}" srcOrd="0" destOrd="0" presId="urn:microsoft.com/office/officeart/2005/8/layout/vList2"/>
    <dgm:cxn modelId="{24716E19-BBDF-4674-B2C9-35F24315AB92}" type="presOf" srcId="{C740EB25-E9CB-4DDC-9069-2117564F5A25}" destId="{A01F2A96-4C04-4624-8977-7794BF882488}" srcOrd="0" destOrd="0" presId="urn:microsoft.com/office/officeart/2005/8/layout/vList2"/>
    <dgm:cxn modelId="{4D2F0EA2-92E3-4039-BF94-FAEBC7F625CF}" type="presParOf" srcId="{A01F2A96-4C04-4624-8977-7794BF882488}" destId="{3CE62D10-A7C1-4A34-84B0-C3DB2FF7B8C4}" srcOrd="0" destOrd="0" presId="urn:microsoft.com/office/officeart/2005/8/layout/vList2"/>
    <dgm:cxn modelId="{7A5985BD-3DA9-4478-9BD5-8D08593A3337}" type="presParOf" srcId="{A01F2A96-4C04-4624-8977-7794BF882488}" destId="{CF6094EC-527D-48CA-90AF-730246456704}" srcOrd="1" destOrd="0" presId="urn:microsoft.com/office/officeart/2005/8/layout/vList2"/>
    <dgm:cxn modelId="{1C0A3689-4A80-42A8-A7CF-48429C616DD2}" type="presParOf" srcId="{A01F2A96-4C04-4624-8977-7794BF882488}" destId="{5727C856-41E7-43F6-8B71-ED84A84073F7}" srcOrd="2" destOrd="0" presId="urn:microsoft.com/office/officeart/2005/8/layout/vList2"/>
    <dgm:cxn modelId="{5048FD93-5AA5-4194-BDBE-5F296C09D595}" type="presParOf" srcId="{A01F2A96-4C04-4624-8977-7794BF882488}" destId="{2655233F-447C-4A04-9AAD-97EC0985AF71}" srcOrd="3" destOrd="0" presId="urn:microsoft.com/office/officeart/2005/8/layout/vList2"/>
    <dgm:cxn modelId="{EFC7796C-15DF-483F-BF42-D5C9991445C6}" type="presParOf" srcId="{A01F2A96-4C04-4624-8977-7794BF882488}" destId="{B39292E0-1D54-42D2-99A4-2AFC76EA4301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40EB25-E9CB-4DDC-9069-2117564F5A25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3B6ED056-6D57-4FDB-8024-68F2B34906B8}">
      <dgm:prSet phldrT="[Texto]" custT="1"/>
      <dgm:spPr/>
      <dgm:t>
        <a:bodyPr/>
        <a:lstStyle/>
        <a:p>
          <a:pPr algn="l"/>
          <a:endParaRPr lang="pt-BR" sz="2400" b="1" dirty="0"/>
        </a:p>
      </dgm:t>
    </dgm:pt>
    <dgm:pt modelId="{18561CEC-0294-4810-AA8A-1EBB4BDB6A66}" type="parTrans" cxnId="{E5118016-EA45-4FD4-B6C1-A5C23A1D67AA}">
      <dgm:prSet/>
      <dgm:spPr/>
      <dgm:t>
        <a:bodyPr/>
        <a:lstStyle/>
        <a:p>
          <a:pPr algn="ctr"/>
          <a:endParaRPr lang="pt-BR" sz="1800" b="1">
            <a:solidFill>
              <a:schemeClr val="accent1">
                <a:lumMod val="25000"/>
              </a:schemeClr>
            </a:solidFill>
          </a:endParaRPr>
        </a:p>
      </dgm:t>
    </dgm:pt>
    <dgm:pt modelId="{26FF0D49-CE72-4CA2-8AF2-073A3568696A}" type="sibTrans" cxnId="{E5118016-EA45-4FD4-B6C1-A5C23A1D67AA}">
      <dgm:prSet/>
      <dgm:spPr/>
      <dgm:t>
        <a:bodyPr/>
        <a:lstStyle/>
        <a:p>
          <a:pPr algn="ctr"/>
          <a:endParaRPr lang="pt-BR" sz="1800" b="1">
            <a:solidFill>
              <a:schemeClr val="accent1">
                <a:lumMod val="25000"/>
              </a:schemeClr>
            </a:solidFill>
          </a:endParaRPr>
        </a:p>
      </dgm:t>
    </dgm:pt>
    <dgm:pt modelId="{5F79CFAD-C1E7-45C1-8FE1-F2EE8E427FA7}">
      <dgm:prSet phldrT="[Texto]" custT="1"/>
      <dgm:spPr/>
      <dgm:t>
        <a:bodyPr/>
        <a:lstStyle/>
        <a:p>
          <a:pPr algn="l"/>
          <a:endParaRPr lang="pt-BR" sz="2800" b="1" dirty="0"/>
        </a:p>
      </dgm:t>
    </dgm:pt>
    <dgm:pt modelId="{B2F3ECCB-CBB4-4DF8-820B-61CF2CFDE00C}" type="parTrans" cxnId="{5BF9D886-E313-4C7B-A352-CC654178DDC0}">
      <dgm:prSet/>
      <dgm:spPr/>
      <dgm:t>
        <a:bodyPr/>
        <a:lstStyle/>
        <a:p>
          <a:pPr algn="ctr"/>
          <a:endParaRPr lang="pt-BR" sz="1800" b="1">
            <a:solidFill>
              <a:schemeClr val="accent1">
                <a:lumMod val="25000"/>
              </a:schemeClr>
            </a:solidFill>
          </a:endParaRPr>
        </a:p>
      </dgm:t>
    </dgm:pt>
    <dgm:pt modelId="{AC0B5F00-CE54-45AB-A032-6EA60B085DD1}" type="sibTrans" cxnId="{5BF9D886-E313-4C7B-A352-CC654178DDC0}">
      <dgm:prSet/>
      <dgm:spPr/>
      <dgm:t>
        <a:bodyPr/>
        <a:lstStyle/>
        <a:p>
          <a:pPr algn="ctr"/>
          <a:endParaRPr lang="pt-BR" sz="1800" b="1">
            <a:solidFill>
              <a:schemeClr val="accent1">
                <a:lumMod val="25000"/>
              </a:schemeClr>
            </a:solidFill>
          </a:endParaRPr>
        </a:p>
      </dgm:t>
    </dgm:pt>
    <dgm:pt modelId="{DACF58F9-50B9-4077-8FC0-B143A00EFEE0}">
      <dgm:prSet phldrT="[Texto]" custT="1"/>
      <dgm:spPr/>
      <dgm:t>
        <a:bodyPr/>
        <a:lstStyle/>
        <a:p>
          <a:pPr algn="l"/>
          <a:r>
            <a:rPr lang="pt-BR" sz="2800" b="1" dirty="0" smtClean="0"/>
            <a:t>PERFIL DA ASSISTÊNCIA (RHC)</a:t>
          </a:r>
          <a:endParaRPr lang="pt-BR" sz="2800" b="1" dirty="0"/>
        </a:p>
      </dgm:t>
    </dgm:pt>
    <dgm:pt modelId="{6E18A281-2A60-4E56-8631-4A580BDB3BF8}" type="parTrans" cxnId="{CD0D39A0-252A-4624-86D0-573ADE997F10}">
      <dgm:prSet/>
      <dgm:spPr/>
      <dgm:t>
        <a:bodyPr/>
        <a:lstStyle/>
        <a:p>
          <a:pPr algn="ctr"/>
          <a:endParaRPr lang="pt-BR" sz="1800" b="1">
            <a:solidFill>
              <a:schemeClr val="accent1">
                <a:lumMod val="25000"/>
              </a:schemeClr>
            </a:solidFill>
          </a:endParaRPr>
        </a:p>
      </dgm:t>
    </dgm:pt>
    <dgm:pt modelId="{369EB4F9-370C-4E2D-A235-CE6850A534D3}" type="sibTrans" cxnId="{CD0D39A0-252A-4624-86D0-573ADE997F10}">
      <dgm:prSet/>
      <dgm:spPr/>
      <dgm:t>
        <a:bodyPr/>
        <a:lstStyle/>
        <a:p>
          <a:pPr algn="ctr"/>
          <a:endParaRPr lang="pt-BR" sz="1800" b="1">
            <a:solidFill>
              <a:schemeClr val="accent1">
                <a:lumMod val="25000"/>
              </a:schemeClr>
            </a:solidFill>
          </a:endParaRPr>
        </a:p>
      </dgm:t>
    </dgm:pt>
    <dgm:pt modelId="{A01F2A96-4C04-4624-8977-7794BF882488}" type="pres">
      <dgm:prSet presAssocID="{C740EB25-E9CB-4DDC-9069-2117564F5A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CE62D10-A7C1-4A34-84B0-C3DB2FF7B8C4}" type="pres">
      <dgm:prSet presAssocID="{3B6ED056-6D57-4FDB-8024-68F2B34906B8}" presName="parentText" presStyleLbl="node1" presStyleIdx="0" presStyleCnt="3" custLinFactY="-1365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6094EC-527D-48CA-90AF-730246456704}" type="pres">
      <dgm:prSet presAssocID="{26FF0D49-CE72-4CA2-8AF2-073A3568696A}" presName="spacer" presStyleCnt="0"/>
      <dgm:spPr/>
    </dgm:pt>
    <dgm:pt modelId="{5727C856-41E7-43F6-8B71-ED84A84073F7}" type="pres">
      <dgm:prSet presAssocID="{5F79CFAD-C1E7-45C1-8FE1-F2EE8E427FA7}" presName="parentText" presStyleLbl="node1" presStyleIdx="1" presStyleCnt="3" custLinFactY="-1659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55233F-447C-4A04-9AAD-97EC0985AF71}" type="pres">
      <dgm:prSet presAssocID="{AC0B5F00-CE54-45AB-A032-6EA60B085DD1}" presName="spacer" presStyleCnt="0"/>
      <dgm:spPr/>
    </dgm:pt>
    <dgm:pt modelId="{B39292E0-1D54-42D2-99A4-2AFC76EA4301}" type="pres">
      <dgm:prSet presAssocID="{DACF58F9-50B9-4077-8FC0-B143A00EFEE0}" presName="parentText" presStyleLbl="node1" presStyleIdx="2" presStyleCnt="3" custLinFactY="-88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0E050E9-7A77-4C1A-90B8-194B8A29DE07}" type="presOf" srcId="{5F79CFAD-C1E7-45C1-8FE1-F2EE8E427FA7}" destId="{5727C856-41E7-43F6-8B71-ED84A84073F7}" srcOrd="0" destOrd="0" presId="urn:microsoft.com/office/officeart/2005/8/layout/vList2"/>
    <dgm:cxn modelId="{CD0D39A0-252A-4624-86D0-573ADE997F10}" srcId="{C740EB25-E9CB-4DDC-9069-2117564F5A25}" destId="{DACF58F9-50B9-4077-8FC0-B143A00EFEE0}" srcOrd="2" destOrd="0" parTransId="{6E18A281-2A60-4E56-8631-4A580BDB3BF8}" sibTransId="{369EB4F9-370C-4E2D-A235-CE6850A534D3}"/>
    <dgm:cxn modelId="{E5118016-EA45-4FD4-B6C1-A5C23A1D67AA}" srcId="{C740EB25-E9CB-4DDC-9069-2117564F5A25}" destId="{3B6ED056-6D57-4FDB-8024-68F2B34906B8}" srcOrd="0" destOrd="0" parTransId="{18561CEC-0294-4810-AA8A-1EBB4BDB6A66}" sibTransId="{26FF0D49-CE72-4CA2-8AF2-073A3568696A}"/>
    <dgm:cxn modelId="{5BF9D886-E313-4C7B-A352-CC654178DDC0}" srcId="{C740EB25-E9CB-4DDC-9069-2117564F5A25}" destId="{5F79CFAD-C1E7-45C1-8FE1-F2EE8E427FA7}" srcOrd="1" destOrd="0" parTransId="{B2F3ECCB-CBB4-4DF8-820B-61CF2CFDE00C}" sibTransId="{AC0B5F00-CE54-45AB-A032-6EA60B085DD1}"/>
    <dgm:cxn modelId="{A67F4BA3-EC10-4172-BD61-CDEF7DEA2000}" type="presOf" srcId="{C740EB25-E9CB-4DDC-9069-2117564F5A25}" destId="{A01F2A96-4C04-4624-8977-7794BF882488}" srcOrd="0" destOrd="0" presId="urn:microsoft.com/office/officeart/2005/8/layout/vList2"/>
    <dgm:cxn modelId="{002F4DA8-E9FC-4ADF-84CA-DE5D0D0627DF}" type="presOf" srcId="{3B6ED056-6D57-4FDB-8024-68F2B34906B8}" destId="{3CE62D10-A7C1-4A34-84B0-C3DB2FF7B8C4}" srcOrd="0" destOrd="0" presId="urn:microsoft.com/office/officeart/2005/8/layout/vList2"/>
    <dgm:cxn modelId="{C63B963D-5BFB-4CB8-9A34-5AF23C745CFC}" type="presOf" srcId="{DACF58F9-50B9-4077-8FC0-B143A00EFEE0}" destId="{B39292E0-1D54-42D2-99A4-2AFC76EA4301}" srcOrd="0" destOrd="0" presId="urn:microsoft.com/office/officeart/2005/8/layout/vList2"/>
    <dgm:cxn modelId="{6CAF910C-B6C2-49FD-A8ED-B1505ED803BE}" type="presParOf" srcId="{A01F2A96-4C04-4624-8977-7794BF882488}" destId="{3CE62D10-A7C1-4A34-84B0-C3DB2FF7B8C4}" srcOrd="0" destOrd="0" presId="urn:microsoft.com/office/officeart/2005/8/layout/vList2"/>
    <dgm:cxn modelId="{7B0AA609-5F34-441E-A838-028DAFC94DFD}" type="presParOf" srcId="{A01F2A96-4C04-4624-8977-7794BF882488}" destId="{CF6094EC-527D-48CA-90AF-730246456704}" srcOrd="1" destOrd="0" presId="urn:microsoft.com/office/officeart/2005/8/layout/vList2"/>
    <dgm:cxn modelId="{CAC0731E-8FB3-4D86-9C9B-AE5A1026AEB7}" type="presParOf" srcId="{A01F2A96-4C04-4624-8977-7794BF882488}" destId="{5727C856-41E7-43F6-8B71-ED84A84073F7}" srcOrd="2" destOrd="0" presId="urn:microsoft.com/office/officeart/2005/8/layout/vList2"/>
    <dgm:cxn modelId="{E0173F78-BCC7-4B23-8E97-17450C8F0363}" type="presParOf" srcId="{A01F2A96-4C04-4624-8977-7794BF882488}" destId="{2655233F-447C-4A04-9AAD-97EC0985AF71}" srcOrd="3" destOrd="0" presId="urn:microsoft.com/office/officeart/2005/8/layout/vList2"/>
    <dgm:cxn modelId="{32D85855-97C2-4E38-83CB-144FAFA015F0}" type="presParOf" srcId="{A01F2A96-4C04-4624-8977-7794BF882488}" destId="{B39292E0-1D54-42D2-99A4-2AFC76EA4301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40EB25-E9CB-4DDC-9069-2117564F5A25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3B6ED056-6D57-4FDB-8024-68F2B34906B8}">
      <dgm:prSet phldrT="[Texto]" custT="1"/>
      <dgm:spPr/>
      <dgm:t>
        <a:bodyPr/>
        <a:lstStyle/>
        <a:p>
          <a:pPr algn="l"/>
          <a:r>
            <a:rPr lang="pt-BR" sz="2800" b="1" dirty="0" smtClean="0"/>
            <a:t>MORTALIDADE (SIM)</a:t>
          </a:r>
          <a:endParaRPr lang="pt-BR" sz="2800" b="1" dirty="0"/>
        </a:p>
      </dgm:t>
    </dgm:pt>
    <dgm:pt modelId="{18561CEC-0294-4810-AA8A-1EBB4BDB6A66}" type="parTrans" cxnId="{E5118016-EA45-4FD4-B6C1-A5C23A1D67AA}">
      <dgm:prSet/>
      <dgm:spPr/>
      <dgm:t>
        <a:bodyPr/>
        <a:lstStyle/>
        <a:p>
          <a:pPr algn="ctr"/>
          <a:endParaRPr lang="pt-BR" sz="1800" b="1">
            <a:solidFill>
              <a:schemeClr val="accent1">
                <a:lumMod val="25000"/>
              </a:schemeClr>
            </a:solidFill>
          </a:endParaRPr>
        </a:p>
      </dgm:t>
    </dgm:pt>
    <dgm:pt modelId="{26FF0D49-CE72-4CA2-8AF2-073A3568696A}" type="sibTrans" cxnId="{E5118016-EA45-4FD4-B6C1-A5C23A1D67AA}">
      <dgm:prSet/>
      <dgm:spPr/>
      <dgm:t>
        <a:bodyPr/>
        <a:lstStyle/>
        <a:p>
          <a:pPr algn="ctr"/>
          <a:endParaRPr lang="pt-BR" sz="1800" b="1">
            <a:solidFill>
              <a:schemeClr val="accent1">
                <a:lumMod val="25000"/>
              </a:schemeClr>
            </a:solidFill>
          </a:endParaRPr>
        </a:p>
      </dgm:t>
    </dgm:pt>
    <dgm:pt modelId="{5F79CFAD-C1E7-45C1-8FE1-F2EE8E427FA7}">
      <dgm:prSet phldrT="[Texto]" custT="1"/>
      <dgm:spPr/>
      <dgm:t>
        <a:bodyPr/>
        <a:lstStyle/>
        <a:p>
          <a:pPr algn="l"/>
          <a:r>
            <a:rPr lang="pt-BR" sz="2800" b="1" dirty="0" smtClean="0"/>
            <a:t>INCIDÊNCIA (RCBP)</a:t>
          </a:r>
          <a:endParaRPr lang="pt-BR" sz="2800" b="1" dirty="0"/>
        </a:p>
      </dgm:t>
    </dgm:pt>
    <dgm:pt modelId="{B2F3ECCB-CBB4-4DF8-820B-61CF2CFDE00C}" type="parTrans" cxnId="{5BF9D886-E313-4C7B-A352-CC654178DDC0}">
      <dgm:prSet/>
      <dgm:spPr/>
      <dgm:t>
        <a:bodyPr/>
        <a:lstStyle/>
        <a:p>
          <a:pPr algn="ctr"/>
          <a:endParaRPr lang="pt-BR" sz="1800" b="1">
            <a:solidFill>
              <a:schemeClr val="accent1">
                <a:lumMod val="25000"/>
              </a:schemeClr>
            </a:solidFill>
          </a:endParaRPr>
        </a:p>
      </dgm:t>
    </dgm:pt>
    <dgm:pt modelId="{AC0B5F00-CE54-45AB-A032-6EA60B085DD1}" type="sibTrans" cxnId="{5BF9D886-E313-4C7B-A352-CC654178DDC0}">
      <dgm:prSet/>
      <dgm:spPr/>
      <dgm:t>
        <a:bodyPr/>
        <a:lstStyle/>
        <a:p>
          <a:pPr algn="ctr"/>
          <a:endParaRPr lang="pt-BR" sz="1800" b="1">
            <a:solidFill>
              <a:schemeClr val="accent1">
                <a:lumMod val="25000"/>
              </a:schemeClr>
            </a:solidFill>
          </a:endParaRPr>
        </a:p>
      </dgm:t>
    </dgm:pt>
    <dgm:pt modelId="{DACF58F9-50B9-4077-8FC0-B143A00EFEE0}">
      <dgm:prSet phldrT="[Texto]" custT="1"/>
      <dgm:spPr/>
      <dgm:t>
        <a:bodyPr/>
        <a:lstStyle/>
        <a:p>
          <a:pPr algn="l"/>
          <a:r>
            <a:rPr lang="pt-BR" sz="2800" b="1" dirty="0" smtClean="0"/>
            <a:t>PERFIL DA ASSISTÊNCIA (RHC)</a:t>
          </a:r>
          <a:endParaRPr lang="pt-BR" sz="2800" b="1" dirty="0"/>
        </a:p>
      </dgm:t>
    </dgm:pt>
    <dgm:pt modelId="{6E18A281-2A60-4E56-8631-4A580BDB3BF8}" type="parTrans" cxnId="{CD0D39A0-252A-4624-86D0-573ADE997F10}">
      <dgm:prSet/>
      <dgm:spPr/>
      <dgm:t>
        <a:bodyPr/>
        <a:lstStyle/>
        <a:p>
          <a:pPr algn="ctr"/>
          <a:endParaRPr lang="pt-BR" sz="1800" b="1">
            <a:solidFill>
              <a:schemeClr val="accent1">
                <a:lumMod val="25000"/>
              </a:schemeClr>
            </a:solidFill>
          </a:endParaRPr>
        </a:p>
      </dgm:t>
    </dgm:pt>
    <dgm:pt modelId="{369EB4F9-370C-4E2D-A235-CE6850A534D3}" type="sibTrans" cxnId="{CD0D39A0-252A-4624-86D0-573ADE997F10}">
      <dgm:prSet/>
      <dgm:spPr/>
      <dgm:t>
        <a:bodyPr/>
        <a:lstStyle/>
        <a:p>
          <a:pPr algn="ctr"/>
          <a:endParaRPr lang="pt-BR" sz="1800" b="1">
            <a:solidFill>
              <a:schemeClr val="accent1">
                <a:lumMod val="25000"/>
              </a:schemeClr>
            </a:solidFill>
          </a:endParaRPr>
        </a:p>
      </dgm:t>
    </dgm:pt>
    <dgm:pt modelId="{A01F2A96-4C04-4624-8977-7794BF882488}" type="pres">
      <dgm:prSet presAssocID="{C740EB25-E9CB-4DDC-9069-2117564F5A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CE62D10-A7C1-4A34-84B0-C3DB2FF7B8C4}" type="pres">
      <dgm:prSet presAssocID="{3B6ED056-6D57-4FDB-8024-68F2B34906B8}" presName="parentText" presStyleLbl="node1" presStyleIdx="0" presStyleCnt="3" custLinFactY="-1365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6094EC-527D-48CA-90AF-730246456704}" type="pres">
      <dgm:prSet presAssocID="{26FF0D49-CE72-4CA2-8AF2-073A3568696A}" presName="spacer" presStyleCnt="0"/>
      <dgm:spPr/>
    </dgm:pt>
    <dgm:pt modelId="{5727C856-41E7-43F6-8B71-ED84A84073F7}" type="pres">
      <dgm:prSet presAssocID="{5F79CFAD-C1E7-45C1-8FE1-F2EE8E427FA7}" presName="parentText" presStyleLbl="node1" presStyleIdx="1" presStyleCnt="3" custLinFactY="-1659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55233F-447C-4A04-9AAD-97EC0985AF71}" type="pres">
      <dgm:prSet presAssocID="{AC0B5F00-CE54-45AB-A032-6EA60B085DD1}" presName="spacer" presStyleCnt="0"/>
      <dgm:spPr/>
    </dgm:pt>
    <dgm:pt modelId="{B39292E0-1D54-42D2-99A4-2AFC76EA4301}" type="pres">
      <dgm:prSet presAssocID="{DACF58F9-50B9-4077-8FC0-B143A00EFEE0}" presName="parentText" presStyleLbl="node1" presStyleIdx="2" presStyleCnt="3" custLinFactY="-88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94DB756-B99D-4D6E-BAF6-B74422464331}" type="presOf" srcId="{3B6ED056-6D57-4FDB-8024-68F2B34906B8}" destId="{3CE62D10-A7C1-4A34-84B0-C3DB2FF7B8C4}" srcOrd="0" destOrd="0" presId="urn:microsoft.com/office/officeart/2005/8/layout/vList2"/>
    <dgm:cxn modelId="{CD0D39A0-252A-4624-86D0-573ADE997F10}" srcId="{C740EB25-E9CB-4DDC-9069-2117564F5A25}" destId="{DACF58F9-50B9-4077-8FC0-B143A00EFEE0}" srcOrd="2" destOrd="0" parTransId="{6E18A281-2A60-4E56-8631-4A580BDB3BF8}" sibTransId="{369EB4F9-370C-4E2D-A235-CE6850A534D3}"/>
    <dgm:cxn modelId="{E5118016-EA45-4FD4-B6C1-A5C23A1D67AA}" srcId="{C740EB25-E9CB-4DDC-9069-2117564F5A25}" destId="{3B6ED056-6D57-4FDB-8024-68F2B34906B8}" srcOrd="0" destOrd="0" parTransId="{18561CEC-0294-4810-AA8A-1EBB4BDB6A66}" sibTransId="{26FF0D49-CE72-4CA2-8AF2-073A3568696A}"/>
    <dgm:cxn modelId="{5BF9D886-E313-4C7B-A352-CC654178DDC0}" srcId="{C740EB25-E9CB-4DDC-9069-2117564F5A25}" destId="{5F79CFAD-C1E7-45C1-8FE1-F2EE8E427FA7}" srcOrd="1" destOrd="0" parTransId="{B2F3ECCB-CBB4-4DF8-820B-61CF2CFDE00C}" sibTransId="{AC0B5F00-CE54-45AB-A032-6EA60B085DD1}"/>
    <dgm:cxn modelId="{26740392-2256-4E8B-BD66-ECE419ECA123}" type="presOf" srcId="{C740EB25-E9CB-4DDC-9069-2117564F5A25}" destId="{A01F2A96-4C04-4624-8977-7794BF882488}" srcOrd="0" destOrd="0" presId="urn:microsoft.com/office/officeart/2005/8/layout/vList2"/>
    <dgm:cxn modelId="{B7BE62B5-329F-46CA-837B-C11497C02B88}" type="presOf" srcId="{DACF58F9-50B9-4077-8FC0-B143A00EFEE0}" destId="{B39292E0-1D54-42D2-99A4-2AFC76EA4301}" srcOrd="0" destOrd="0" presId="urn:microsoft.com/office/officeart/2005/8/layout/vList2"/>
    <dgm:cxn modelId="{E8FDFA00-C4F1-4C01-85A6-9CFA622AE300}" type="presOf" srcId="{5F79CFAD-C1E7-45C1-8FE1-F2EE8E427FA7}" destId="{5727C856-41E7-43F6-8B71-ED84A84073F7}" srcOrd="0" destOrd="0" presId="urn:microsoft.com/office/officeart/2005/8/layout/vList2"/>
    <dgm:cxn modelId="{79130705-281A-47E8-87BC-6544393F48B6}" type="presParOf" srcId="{A01F2A96-4C04-4624-8977-7794BF882488}" destId="{3CE62D10-A7C1-4A34-84B0-C3DB2FF7B8C4}" srcOrd="0" destOrd="0" presId="urn:microsoft.com/office/officeart/2005/8/layout/vList2"/>
    <dgm:cxn modelId="{57D06560-7F68-416E-A5E5-A66375F80AD4}" type="presParOf" srcId="{A01F2A96-4C04-4624-8977-7794BF882488}" destId="{CF6094EC-527D-48CA-90AF-730246456704}" srcOrd="1" destOrd="0" presId="urn:microsoft.com/office/officeart/2005/8/layout/vList2"/>
    <dgm:cxn modelId="{0EDE1207-344B-45E6-9167-4AAA4BFFCD3F}" type="presParOf" srcId="{A01F2A96-4C04-4624-8977-7794BF882488}" destId="{5727C856-41E7-43F6-8B71-ED84A84073F7}" srcOrd="2" destOrd="0" presId="urn:microsoft.com/office/officeart/2005/8/layout/vList2"/>
    <dgm:cxn modelId="{5E1A48D0-0556-42F2-9F52-C269793DD5D4}" type="presParOf" srcId="{A01F2A96-4C04-4624-8977-7794BF882488}" destId="{2655233F-447C-4A04-9AAD-97EC0985AF71}" srcOrd="3" destOrd="0" presId="urn:microsoft.com/office/officeart/2005/8/layout/vList2"/>
    <dgm:cxn modelId="{4B606A70-4098-46C3-9315-6BB676011D8B}" type="presParOf" srcId="{A01F2A96-4C04-4624-8977-7794BF882488}" destId="{B39292E0-1D54-42D2-99A4-2AFC76EA4301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E62D10-A7C1-4A34-84B0-C3DB2FF7B8C4}">
      <dsp:nvSpPr>
        <dsp:cNvPr id="0" name=""/>
        <dsp:cNvSpPr/>
      </dsp:nvSpPr>
      <dsp:spPr>
        <a:xfrm>
          <a:off x="0" y="216025"/>
          <a:ext cx="7072362" cy="1216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MORTALIDADE (SIM, 2012)</a:t>
          </a:r>
          <a:endParaRPr lang="pt-BR" sz="2400" b="1" kern="1200" dirty="0"/>
        </a:p>
      </dsp:txBody>
      <dsp:txXfrm>
        <a:off x="0" y="216025"/>
        <a:ext cx="7072362" cy="1216800"/>
      </dsp:txXfrm>
    </dsp:sp>
    <dsp:sp modelId="{5727C856-41E7-43F6-8B71-ED84A84073F7}">
      <dsp:nvSpPr>
        <dsp:cNvPr id="0" name=""/>
        <dsp:cNvSpPr/>
      </dsp:nvSpPr>
      <dsp:spPr>
        <a:xfrm>
          <a:off x="0" y="1584178"/>
          <a:ext cx="7072362" cy="121680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b="1" kern="1200" dirty="0"/>
        </a:p>
      </dsp:txBody>
      <dsp:txXfrm>
        <a:off x="0" y="1584178"/>
        <a:ext cx="7072362" cy="1216800"/>
      </dsp:txXfrm>
    </dsp:sp>
    <dsp:sp modelId="{B39292E0-1D54-42D2-99A4-2AFC76EA4301}">
      <dsp:nvSpPr>
        <dsp:cNvPr id="0" name=""/>
        <dsp:cNvSpPr/>
      </dsp:nvSpPr>
      <dsp:spPr>
        <a:xfrm>
          <a:off x="0" y="3082590"/>
          <a:ext cx="7072362" cy="121680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b="1" kern="1200" dirty="0"/>
        </a:p>
      </dsp:txBody>
      <dsp:txXfrm>
        <a:off x="0" y="3082590"/>
        <a:ext cx="7072362" cy="1216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E62D10-A7C1-4A34-84B0-C3DB2FF7B8C4}">
      <dsp:nvSpPr>
        <dsp:cNvPr id="0" name=""/>
        <dsp:cNvSpPr/>
      </dsp:nvSpPr>
      <dsp:spPr>
        <a:xfrm>
          <a:off x="0" y="216025"/>
          <a:ext cx="7072361" cy="1216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b="1" kern="1200" dirty="0"/>
        </a:p>
      </dsp:txBody>
      <dsp:txXfrm>
        <a:off x="0" y="216025"/>
        <a:ext cx="7072361" cy="1216800"/>
      </dsp:txXfrm>
    </dsp:sp>
    <dsp:sp modelId="{5727C856-41E7-43F6-8B71-ED84A84073F7}">
      <dsp:nvSpPr>
        <dsp:cNvPr id="0" name=""/>
        <dsp:cNvSpPr/>
      </dsp:nvSpPr>
      <dsp:spPr>
        <a:xfrm>
          <a:off x="0" y="1584178"/>
          <a:ext cx="7072361" cy="121680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INCIDÊNCIA (RCBP BELO HORIZONTE)</a:t>
          </a:r>
          <a:endParaRPr lang="pt-BR" sz="2800" b="1" kern="1200" dirty="0"/>
        </a:p>
      </dsp:txBody>
      <dsp:txXfrm>
        <a:off x="0" y="1584178"/>
        <a:ext cx="7072361" cy="1216800"/>
      </dsp:txXfrm>
    </dsp:sp>
    <dsp:sp modelId="{B39292E0-1D54-42D2-99A4-2AFC76EA4301}">
      <dsp:nvSpPr>
        <dsp:cNvPr id="0" name=""/>
        <dsp:cNvSpPr/>
      </dsp:nvSpPr>
      <dsp:spPr>
        <a:xfrm>
          <a:off x="0" y="3082590"/>
          <a:ext cx="7072361" cy="121680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b="1" kern="1200" dirty="0"/>
        </a:p>
      </dsp:txBody>
      <dsp:txXfrm>
        <a:off x="0" y="3082590"/>
        <a:ext cx="7072361" cy="12168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E62D10-A7C1-4A34-84B0-C3DB2FF7B8C4}">
      <dsp:nvSpPr>
        <dsp:cNvPr id="0" name=""/>
        <dsp:cNvSpPr/>
      </dsp:nvSpPr>
      <dsp:spPr>
        <a:xfrm>
          <a:off x="0" y="216025"/>
          <a:ext cx="7072361" cy="1216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b="1" kern="1200" dirty="0"/>
        </a:p>
      </dsp:txBody>
      <dsp:txXfrm>
        <a:off x="0" y="216025"/>
        <a:ext cx="7072361" cy="1216800"/>
      </dsp:txXfrm>
    </dsp:sp>
    <dsp:sp modelId="{5727C856-41E7-43F6-8B71-ED84A84073F7}">
      <dsp:nvSpPr>
        <dsp:cNvPr id="0" name=""/>
        <dsp:cNvSpPr/>
      </dsp:nvSpPr>
      <dsp:spPr>
        <a:xfrm>
          <a:off x="0" y="1584178"/>
          <a:ext cx="7072361" cy="121680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b="1" kern="1200" dirty="0"/>
        </a:p>
      </dsp:txBody>
      <dsp:txXfrm>
        <a:off x="0" y="1584178"/>
        <a:ext cx="7072361" cy="1216800"/>
      </dsp:txXfrm>
    </dsp:sp>
    <dsp:sp modelId="{B39292E0-1D54-42D2-99A4-2AFC76EA4301}">
      <dsp:nvSpPr>
        <dsp:cNvPr id="0" name=""/>
        <dsp:cNvSpPr/>
      </dsp:nvSpPr>
      <dsp:spPr>
        <a:xfrm>
          <a:off x="0" y="3082590"/>
          <a:ext cx="7072361" cy="121680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PERFIL DA ASSISTÊNCIA (RHC)</a:t>
          </a:r>
          <a:endParaRPr lang="pt-BR" sz="2800" b="1" kern="1200" dirty="0"/>
        </a:p>
      </dsp:txBody>
      <dsp:txXfrm>
        <a:off x="0" y="3082590"/>
        <a:ext cx="7072361" cy="12168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E62D10-A7C1-4A34-84B0-C3DB2FF7B8C4}">
      <dsp:nvSpPr>
        <dsp:cNvPr id="0" name=""/>
        <dsp:cNvSpPr/>
      </dsp:nvSpPr>
      <dsp:spPr>
        <a:xfrm>
          <a:off x="0" y="216025"/>
          <a:ext cx="7072361" cy="1216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MORTALIDADE (SIM)</a:t>
          </a:r>
          <a:endParaRPr lang="pt-BR" sz="2800" b="1" kern="1200" dirty="0"/>
        </a:p>
      </dsp:txBody>
      <dsp:txXfrm>
        <a:off x="0" y="216025"/>
        <a:ext cx="7072361" cy="1216800"/>
      </dsp:txXfrm>
    </dsp:sp>
    <dsp:sp modelId="{5727C856-41E7-43F6-8B71-ED84A84073F7}">
      <dsp:nvSpPr>
        <dsp:cNvPr id="0" name=""/>
        <dsp:cNvSpPr/>
      </dsp:nvSpPr>
      <dsp:spPr>
        <a:xfrm>
          <a:off x="0" y="1584178"/>
          <a:ext cx="7072361" cy="121680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INCIDÊNCIA (RCBP)</a:t>
          </a:r>
          <a:endParaRPr lang="pt-BR" sz="2800" b="1" kern="1200" dirty="0"/>
        </a:p>
      </dsp:txBody>
      <dsp:txXfrm>
        <a:off x="0" y="1584178"/>
        <a:ext cx="7072361" cy="1216800"/>
      </dsp:txXfrm>
    </dsp:sp>
    <dsp:sp modelId="{B39292E0-1D54-42D2-99A4-2AFC76EA4301}">
      <dsp:nvSpPr>
        <dsp:cNvPr id="0" name=""/>
        <dsp:cNvSpPr/>
      </dsp:nvSpPr>
      <dsp:spPr>
        <a:xfrm>
          <a:off x="0" y="3082590"/>
          <a:ext cx="7072361" cy="121680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PERFIL DA ASSISTÊNCIA (RHC)</a:t>
          </a:r>
          <a:endParaRPr lang="pt-BR" sz="2800" b="1" kern="1200" dirty="0"/>
        </a:p>
      </dsp:txBody>
      <dsp:txXfrm>
        <a:off x="0" y="3082590"/>
        <a:ext cx="7072361" cy="121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535CF-4550-4CFD-BCF9-2F38A15AD8BB}" type="datetimeFigureOut">
              <a:rPr lang="pt-BR" smtClean="0"/>
              <a:pPr/>
              <a:t>20/08/2015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CA52C-DF3F-42F6-993E-2ADCD7A6F6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8414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A52C-DF3F-42F6-993E-2ADCD7A6F67A}" type="slidenum">
              <a:rPr lang="pt-BR" smtClean="0"/>
              <a:pPr/>
              <a:t>37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6DE3-F5C5-44D8-8043-5FAEAED4447B}" type="datetimeFigureOut">
              <a:rPr lang="pt-BR" smtClean="0"/>
              <a:pPr/>
              <a:t>20/08/2015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5FE3-391D-4DC3-B545-26ABC0A348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25236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6DE3-F5C5-44D8-8043-5FAEAED4447B}" type="datetimeFigureOut">
              <a:rPr lang="pt-BR" smtClean="0"/>
              <a:pPr/>
              <a:t>20/08/2015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5FE3-391D-4DC3-B545-26ABC0A348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6637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6DE3-F5C5-44D8-8043-5FAEAED4447B}" type="datetimeFigureOut">
              <a:rPr lang="pt-BR" smtClean="0"/>
              <a:pPr/>
              <a:t>20/08/2015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5FE3-391D-4DC3-B545-26ABC0A348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04806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BA6DE3-F5C5-44D8-8043-5FAEAED4447B}" type="datetimeFigureOut">
              <a:rPr lang="pt-BR" smtClean="0"/>
              <a:pPr/>
              <a:t>20/08/2015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A85FE3-391D-4DC3-B545-26ABC0A348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9000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6DE3-F5C5-44D8-8043-5FAEAED4447B}" type="datetimeFigureOut">
              <a:rPr lang="pt-BR" smtClean="0"/>
              <a:pPr/>
              <a:t>20/08/2015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5FE3-391D-4DC3-B545-26ABC0A348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3127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6DE3-F5C5-44D8-8043-5FAEAED4447B}" type="datetimeFigureOut">
              <a:rPr lang="pt-BR" smtClean="0"/>
              <a:pPr/>
              <a:t>20/08/2015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5FE3-391D-4DC3-B545-26ABC0A348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36797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6DE3-F5C5-44D8-8043-5FAEAED4447B}" type="datetimeFigureOut">
              <a:rPr lang="pt-BR" smtClean="0"/>
              <a:pPr/>
              <a:t>20/08/2015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5FE3-391D-4DC3-B545-26ABC0A348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7305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6DE3-F5C5-44D8-8043-5FAEAED4447B}" type="datetimeFigureOut">
              <a:rPr lang="pt-BR" smtClean="0"/>
              <a:pPr/>
              <a:t>20/08/2015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5FE3-391D-4DC3-B545-26ABC0A348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3595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6DE3-F5C5-44D8-8043-5FAEAED4447B}" type="datetimeFigureOut">
              <a:rPr lang="pt-BR" smtClean="0"/>
              <a:pPr/>
              <a:t>20/08/2015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5FE3-391D-4DC3-B545-26ABC0A348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81739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6DE3-F5C5-44D8-8043-5FAEAED4447B}" type="datetimeFigureOut">
              <a:rPr lang="pt-BR" smtClean="0"/>
              <a:pPr/>
              <a:t>20/08/2015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5FE3-391D-4DC3-B545-26ABC0A348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8920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6DE3-F5C5-44D8-8043-5FAEAED4447B}" type="datetimeFigureOut">
              <a:rPr lang="pt-BR" smtClean="0"/>
              <a:pPr/>
              <a:t>20/08/2015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5FE3-391D-4DC3-B545-26ABC0A348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3995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6DE3-F5C5-44D8-8043-5FAEAED4447B}" type="datetimeFigureOut">
              <a:rPr lang="pt-BR" smtClean="0"/>
              <a:pPr/>
              <a:t>20/08/2015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5FE3-391D-4DC3-B545-26ABC0A348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6219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A6DE3-F5C5-44D8-8043-5FAEAED4447B}" type="datetimeFigureOut">
              <a:rPr lang="pt-BR" smtClean="0"/>
              <a:pPr/>
              <a:t>20/08/2015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85FE3-391D-4DC3-B545-26ABC0A348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2488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mailto:pav.se@saude.mg.gov.b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0" y="44624"/>
            <a:ext cx="9144000" cy="112474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FOP RIO 2015 - MESA REDONDA: </a:t>
            </a:r>
          </a:p>
          <a:p>
            <a:r>
              <a:rPr lang="pt-BR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QUALIDADE DO TRATAMENTO EM ONCOLOGIA PEDIÁTRICA</a:t>
            </a:r>
            <a:endParaRPr lang="pt-BR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52579" name="Picture 7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66131" y="1196752"/>
            <a:ext cx="8877869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1143000" y="2500313"/>
            <a:ext cx="67405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 QUE É POSSÍVEL SABER DOS REGISTROS DE INFORMAÇÃO?</a:t>
            </a:r>
            <a:endParaRPr lang="pt-BR" sz="4800" b="1" i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179512" y="5559623"/>
            <a:ext cx="87849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i="1" dirty="0" smtClean="0">
                <a:latin typeface="+mn-lt"/>
              </a:rPr>
              <a:t>Rio de Janeiro, 26 de </a:t>
            </a:r>
            <a:r>
              <a:rPr lang="pt-BR" sz="2400" i="1" dirty="0" smtClean="0"/>
              <a:t>agosto de 2015 Berenice</a:t>
            </a:r>
            <a:r>
              <a:rPr lang="pt-BR" sz="2400" i="1" dirty="0" smtClean="0">
                <a:latin typeface="+mn-lt"/>
              </a:rPr>
              <a:t> Navarro Antoniazzi</a:t>
            </a:r>
            <a:endParaRPr lang="pt-BR" sz="24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FORUM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ESTADUAL INTEGRADO DO CÂNCER PARA GESTORES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\\D39MD5206481\central-pav\Sistemas Informação\RHC\Arquivos 2010\Publicacao RHC vol II\Fotos\Fotos eventos\Viva Mulher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412776"/>
            <a:ext cx="3857571" cy="3456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 descr="Y:\PAV forum\Fotos Forum\foto 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4624" y="1484784"/>
            <a:ext cx="4093840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1043608" y="5127575"/>
            <a:ext cx="73448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O </a:t>
            </a:r>
            <a:r>
              <a:rPr lang="pt-BR" sz="2400" b="1" dirty="0" smtClean="0"/>
              <a:t>PAV ANALISA OS DADOS E  </a:t>
            </a:r>
            <a:r>
              <a:rPr lang="pt-BR" sz="2400" b="1" dirty="0" smtClean="0"/>
              <a:t>DIVULGA </a:t>
            </a:r>
            <a:r>
              <a:rPr lang="pt-BR" sz="2400" b="1" dirty="0" smtClean="0"/>
              <a:t>A</a:t>
            </a:r>
            <a:r>
              <a:rPr lang="pt-BR" sz="2400" b="1" dirty="0" smtClean="0"/>
              <a:t>OS GESTORES.</a:t>
            </a:r>
            <a:endParaRPr lang="pt-BR" sz="2400" b="1" dirty="0"/>
          </a:p>
        </p:txBody>
      </p:sp>
    </p:spTree>
    <p:extLst>
      <p:ext uri="{BB962C8B-B14F-4D97-AF65-F5344CB8AC3E}">
        <p14:creationId xmlns="" xmlns:p14="http://schemas.microsoft.com/office/powerpoint/2010/main" val="80538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6647"/>
          </a:xfrm>
          <a:solidFill>
            <a:schemeClr val="bg1"/>
          </a:solidFill>
          <a:effectLst>
            <a:reflection blurRad="6350" stA="50000" endA="295" endPos="92000" dist="101600" dir="5400000" sy="-100000" algn="bl" rotWithShape="0"/>
          </a:effectLst>
        </p:spPr>
        <p:txBody>
          <a:bodyPr>
            <a:normAutofit/>
          </a:bodyPr>
          <a:lstStyle/>
          <a:p>
            <a:r>
              <a:rPr lang="pt-BR" sz="3200" b="1" dirty="0" smtClean="0"/>
              <a:t>SITUAÇÃO DO CÂNCER INFANTO JUVENIL (0-19 ANOS DE IDADE) EM MINAS GERAIS</a:t>
            </a:r>
            <a:endParaRPr lang="pt-BR" sz="32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0" y="72107"/>
            <a:ext cx="9144000" cy="8366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2800" b="1" dirty="0" smtClean="0">
                <a:solidFill>
                  <a:srgbClr val="FFFFFF"/>
                </a:solidFill>
                <a:latin typeface="Calibri" pitchFamily="34" charset="0"/>
              </a:rPr>
              <a:t>MORTALIDADE POR CÂNCER INFANTO-JUVENIL (0-19 ANOS)</a:t>
            </a:r>
          </a:p>
          <a:p>
            <a:pPr algn="ctr"/>
            <a:r>
              <a:rPr lang="pt-BR" sz="2800" b="1" dirty="0" smtClean="0">
                <a:solidFill>
                  <a:srgbClr val="FFFFFF"/>
                </a:solidFill>
                <a:latin typeface="Calibri" pitchFamily="34" charset="0"/>
              </a:rPr>
              <a:t>NO ESTADO DE MINAS GERAIS</a:t>
            </a:r>
            <a:endParaRPr lang="pt-BR" sz="28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4" name="Diagrama 3"/>
          <p:cNvGraphicFramePr/>
          <p:nvPr/>
        </p:nvGraphicFramePr>
        <p:xfrm>
          <a:off x="1000100" y="1217842"/>
          <a:ext cx="7072362" cy="516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EVOLUÇÃO DA MORTALIDADE POR NEOPLASIAS </a:t>
            </a:r>
            <a:r>
              <a:rPr lang="pt-BR" sz="2400" b="1" dirty="0" smtClean="0">
                <a:solidFill>
                  <a:schemeClr val="bg1"/>
                </a:solidFill>
              </a:rPr>
              <a:t>1-19 </a:t>
            </a:r>
            <a:r>
              <a:rPr lang="pt-BR" sz="2400" b="1" dirty="0" smtClean="0">
                <a:solidFill>
                  <a:schemeClr val="bg1"/>
                </a:solidFill>
              </a:rPr>
              <a:t>ANOS, BRASIL E MINAS GERAIS, SIM 2002-2012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324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268760"/>
            <a:ext cx="7704856" cy="348393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709128" y="4365104"/>
            <a:ext cx="2412840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000" b="1" i="1" dirty="0" smtClean="0"/>
              <a:t>Taxas ajustadas pela população brasileira</a:t>
            </a:r>
            <a:endParaRPr lang="pt-BR" sz="1000" b="1" i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611560" y="4766955"/>
            <a:ext cx="382989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000" dirty="0" smtClean="0"/>
              <a:t>Fonte: M.S, </a:t>
            </a:r>
            <a:r>
              <a:rPr lang="pt-BR" sz="1000" dirty="0" err="1" smtClean="0"/>
              <a:t>Datasus</a:t>
            </a:r>
            <a:r>
              <a:rPr lang="pt-BR" sz="1000" dirty="0" smtClean="0"/>
              <a:t>, SIM MG 2012;  PAV/DASS/SVEAST/SVPS,SES-MG</a:t>
            </a:r>
            <a:endParaRPr lang="pt-BR" sz="1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39552" y="5025950"/>
            <a:ext cx="8064896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AO LONGO DOS ANOS </a:t>
            </a:r>
            <a:r>
              <a:rPr lang="pt-BR" b="1" dirty="0" smtClean="0"/>
              <a:t>OBSERVA-SE UM AUMENTO </a:t>
            </a:r>
            <a:r>
              <a:rPr lang="pt-BR" b="1" dirty="0" smtClean="0"/>
              <a:t>MODERADO E PROGRESSIVO DA MORTALIDADE POR NEOPLASIAS </a:t>
            </a:r>
            <a:r>
              <a:rPr lang="pt-BR" b="1" dirty="0" smtClean="0"/>
              <a:t>1-19 </a:t>
            </a:r>
            <a:r>
              <a:rPr lang="pt-BR" b="1" dirty="0" smtClean="0"/>
              <a:t>ANOS. </a:t>
            </a:r>
            <a:r>
              <a:rPr lang="pt-BR" b="1" dirty="0" smtClean="0"/>
              <a:t> </a:t>
            </a:r>
            <a:r>
              <a:rPr lang="pt-BR" b="1" dirty="0" smtClean="0"/>
              <a:t>AS </a:t>
            </a:r>
            <a:r>
              <a:rPr lang="pt-BR" b="1" dirty="0" smtClean="0"/>
              <a:t>TAXAS (100 MIL) PASSARAM, </a:t>
            </a:r>
            <a:r>
              <a:rPr lang="pt-BR" b="1" dirty="0" smtClean="0"/>
              <a:t>ENTRE O ANO INICIAL E O </a:t>
            </a:r>
            <a:r>
              <a:rPr lang="pt-BR" b="1" dirty="0" smtClean="0"/>
              <a:t>FINAL, </a:t>
            </a:r>
            <a:r>
              <a:rPr lang="pt-BR" b="1" dirty="0" smtClean="0"/>
              <a:t>DE 4,4 PARA 4,9 (BRASIL) E DE 3,5 PARA 4,5 (MG) </a:t>
            </a:r>
            <a:endParaRPr lang="pt-BR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1297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PRINCIPAIS CAUSAS DE MORTES EM MINAS GERAIS, </a:t>
            </a:r>
            <a:br>
              <a:rPr lang="pt-BR" sz="2400" b="1" dirty="0" smtClean="0">
                <a:solidFill>
                  <a:schemeClr val="bg1"/>
                </a:solidFill>
              </a:rPr>
            </a:br>
            <a:r>
              <a:rPr lang="pt-BR" sz="2400" b="1" dirty="0" smtClean="0">
                <a:solidFill>
                  <a:schemeClr val="bg1"/>
                </a:solidFill>
              </a:rPr>
              <a:t>NA IDADE DE  1 A 19 ANOS, </a:t>
            </a:r>
            <a:r>
              <a:rPr lang="pt-BR" sz="2400" b="1" dirty="0" smtClean="0">
                <a:solidFill>
                  <a:schemeClr val="bg1"/>
                </a:solidFill>
              </a:rPr>
              <a:t>SIM MG, 2012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239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268760"/>
            <a:ext cx="7632848" cy="36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539552" y="5169386"/>
            <a:ext cx="8136904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NEOPLASIAS SÃO A 2ª CAUSA DE MORTES REPRESENTANDO O TOTAL DE 7,8% DOS ÓBITOS OCORRIDOS NA POPULAÇÃO DE 1 A 19 ANOS DE MG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1560" y="4910971"/>
            <a:ext cx="382989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000" dirty="0" smtClean="0"/>
              <a:t>Fonte: M.S, </a:t>
            </a:r>
            <a:r>
              <a:rPr lang="pt-BR" sz="1000" dirty="0" err="1" smtClean="0"/>
              <a:t>Datasus</a:t>
            </a:r>
            <a:r>
              <a:rPr lang="pt-BR" sz="1000" dirty="0" smtClean="0"/>
              <a:t>, SIM MG 2012;  PAV/DASS/SVEAST/SVPS,SES-MG</a:t>
            </a:r>
            <a:endParaRPr lang="pt-BR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PRINCIPAIS TAXAS DE MORTALIDADE 1-19 ANOS DE IDADE, AMBOS OS SEXOS, SIM MG 2012</a:t>
            </a:r>
            <a:endParaRPr lang="pt-BR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5050904" cy="4536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99388" y="5909210"/>
            <a:ext cx="492795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000" dirty="0" smtClean="0"/>
              <a:t>Fonte: SIM MG 2012;  localizações agrupadas  segundo metodologia INCA, Câncer criança e</a:t>
            </a:r>
          </a:p>
          <a:p>
            <a:r>
              <a:rPr lang="pt-BR" sz="1000" dirty="0" smtClean="0"/>
              <a:t> adolescente  no Brasil, 2008, p.42, PAV/DASS/SVEAST/SVPS,SES-MG</a:t>
            </a:r>
            <a:endParaRPr lang="pt-BR" sz="1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868144" y="2549803"/>
            <a:ext cx="2682145" cy="230832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pt-BR" b="1" dirty="0" smtClean="0"/>
              <a:t>AS DUAS TAXAS BRUTAS  </a:t>
            </a:r>
          </a:p>
          <a:p>
            <a:r>
              <a:rPr lang="pt-BR" b="1" dirty="0" smtClean="0"/>
              <a:t>DE MORTALIDADE MAIS</a:t>
            </a:r>
          </a:p>
          <a:p>
            <a:r>
              <a:rPr lang="pt-BR" b="1" dirty="0" smtClean="0"/>
              <a:t>ELEVADAS SÃO</a:t>
            </a:r>
          </a:p>
          <a:p>
            <a:endParaRPr lang="pt-BR" b="1" dirty="0" smtClean="0"/>
          </a:p>
          <a:p>
            <a:r>
              <a:rPr lang="pt-BR" b="1" dirty="0" smtClean="0"/>
              <a:t>LEUCEMIAS:1,47/100 MIL</a:t>
            </a:r>
          </a:p>
          <a:p>
            <a:endParaRPr lang="pt-BR" b="1" dirty="0" smtClean="0"/>
          </a:p>
          <a:p>
            <a:r>
              <a:rPr lang="pt-BR" b="1" dirty="0" smtClean="0"/>
              <a:t>SNC: 0,81/100 MIL</a:t>
            </a:r>
          </a:p>
          <a:p>
            <a:endParaRPr lang="pt-BR" b="1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7504" y="1196752"/>
            <a:ext cx="4104456" cy="360040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algn="ctr"/>
            <a:r>
              <a:rPr lang="pt-BR" dirty="0" smtClean="0"/>
              <a:t>0-19 ANOS, HOMENS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777680" y="1196752"/>
            <a:ext cx="3970784" cy="360040"/>
          </a:xfrm>
          <a:solidFill>
            <a:srgbClr val="9E229E"/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</a:rPr>
              <a:t>0-19 anos, MULHERES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57200" y="188640"/>
            <a:ext cx="8229600" cy="92211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TAXAS AJUSTADAS PELA POPULAÇÃO BRASILEIRA (100 MIL) DE MORTALIDADE POR TODAS AS NEOPLASIAS,  SEGUNDO SEXO.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MINAS GERAIS, ANO 2012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Imagem 10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3888432" cy="3024336"/>
          </a:xfrm>
          <a:prstGeom prst="rect">
            <a:avLst/>
          </a:prstGeom>
          <a:solidFill>
            <a:srgbClr val="FFFFCC"/>
          </a:solidFill>
          <a:extLst>
            <a:ext uri="{909E8E84-426E-40DD-AFC4-6F175D3DCCD1}">
              <a14:hiddenFill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1362075" cy="723900"/>
          </a:xfrm>
          <a:prstGeom prst="rect">
            <a:avLst/>
          </a:prstGeom>
          <a:noFill/>
          <a:extLst>
            <a:ext uri="{909E8E84-426E-40DD-AFC4-6F175D3DCCD1}">
              <a14:hiddenFill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Espaço Reservado para Conteúdo 13"/>
          <p:cNvPicPr>
            <a:picLocks noGrp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89041" y="1628800"/>
            <a:ext cx="3959423" cy="3096344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1251716" cy="441435"/>
          </a:xfrm>
          <a:prstGeom prst="rect">
            <a:avLst/>
          </a:prstGeom>
          <a:noFill/>
          <a:extLst>
            <a:ext uri="{909E8E84-426E-40DD-AFC4-6F175D3DCCD1}">
              <a14:hiddenFill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179512" y="5014917"/>
            <a:ext cx="856279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b="1" dirty="0" smtClean="0"/>
              <a:t>NEM TODOS OS 853 MUNICÍPIOS DE MINAS GERAIS APRESENTARAM  ÓBITO 0-19 ANOS</a:t>
            </a:r>
          </a:p>
          <a:p>
            <a:r>
              <a:rPr lang="pt-BR" b="1" dirty="0" smtClean="0"/>
              <a:t>POR NEOPLASIAS, NO ANO 2012</a:t>
            </a:r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07504" y="4653136"/>
            <a:ext cx="378821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000" dirty="0" smtClean="0"/>
              <a:t>Fonte: M.S, </a:t>
            </a:r>
            <a:r>
              <a:rPr lang="pt-BR" sz="1000" dirty="0" smtClean="0"/>
              <a:t> </a:t>
            </a:r>
            <a:r>
              <a:rPr lang="pt-BR" sz="1000" dirty="0" smtClean="0"/>
              <a:t>INCA </a:t>
            </a:r>
            <a:r>
              <a:rPr lang="pt-BR" sz="1000" dirty="0" smtClean="0"/>
              <a:t>SIM </a:t>
            </a:r>
            <a:r>
              <a:rPr lang="pt-BR" sz="1000" dirty="0" smtClean="0"/>
              <a:t>MG 2012;  PAV/DASS/SVEAST/SVPS,SES-MG</a:t>
            </a:r>
            <a:endParaRPr lang="pt-BR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2088231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t-BR" sz="2000" b="1" dirty="0" smtClean="0"/>
              <a:t>AS NEOPLASIAS SÃO A 2ª CAUSA DE MORTALIDADE </a:t>
            </a:r>
            <a:r>
              <a:rPr lang="pt-BR" sz="2000" b="1" dirty="0" smtClean="0"/>
              <a:t>EM MINAS GERAIS</a:t>
            </a:r>
            <a:endParaRPr lang="pt-BR" sz="2000" b="1" dirty="0" smtClean="0"/>
          </a:p>
          <a:p>
            <a:pPr algn="just">
              <a:buNone/>
            </a:pPr>
            <a:r>
              <a:rPr lang="pt-BR" sz="2000" b="1" dirty="0" smtClean="0"/>
              <a:t> </a:t>
            </a:r>
          </a:p>
          <a:p>
            <a:pPr algn="just">
              <a:buNone/>
            </a:pPr>
            <a:r>
              <a:rPr lang="pt-BR" sz="2000" b="1" dirty="0" smtClean="0"/>
              <a:t>AS TAXAS DE MORTALIDADE VARIAM ENTRE OS TERRITÓRIOS,  SEXO E GRUPOS DE NEOPLASIAS</a:t>
            </a:r>
          </a:p>
          <a:p>
            <a:pPr algn="just">
              <a:buNone/>
            </a:pPr>
            <a:endParaRPr lang="pt-BR" sz="2000" b="1" dirty="0" smtClean="0"/>
          </a:p>
          <a:p>
            <a:pPr algn="just">
              <a:buNone/>
            </a:pPr>
            <a:r>
              <a:rPr lang="pt-BR" sz="2000" b="1" dirty="0" smtClean="0"/>
              <a:t>AS TAXAS DE MORTALIDADE MAIS </a:t>
            </a:r>
            <a:r>
              <a:rPr lang="pt-BR" sz="2000" b="1" dirty="0" smtClean="0"/>
              <a:t>ELEVADAS EM AMBOS OS SEXOS: </a:t>
            </a:r>
            <a:r>
              <a:rPr lang="pt-BR" sz="2000" b="1" dirty="0" smtClean="0"/>
              <a:t>LEUCEMIAS, SNC, LINFOMAS E OSSOS (SIM, 2012)</a:t>
            </a:r>
          </a:p>
          <a:p>
            <a:pPr algn="just">
              <a:buNone/>
            </a:pPr>
            <a:endParaRPr lang="pt-BR" sz="2000" b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23528" y="188640"/>
            <a:ext cx="8568952" cy="1010543"/>
          </a:xfrm>
          <a:prstGeom prst="rect">
            <a:avLst/>
          </a:prstGeom>
          <a:solidFill>
            <a:srgbClr val="66FF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EVIDÊNCIAS 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MORTALIDADE POR NEOPLASIAS 1-19 ANOS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23528" y="3645024"/>
            <a:ext cx="8424936" cy="216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000" b="1" dirty="0" smtClean="0">
                <a:solidFill>
                  <a:schemeClr val="bg1"/>
                </a:solidFill>
              </a:rPr>
              <a:t>A EVOLUÇÃO D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MORTALIDADE POR NEOPLASIAS (1-19 ANOS) NO PERÍODO DE 2002 A 2012 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ESTÁ CRESCENTE 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BRASIL ASSIM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COMO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MINAS GERAIS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PORTANTO</a:t>
            </a:r>
            <a:r>
              <a:rPr lang="pt-BR" sz="2000" b="1" i="1" dirty="0" smtClean="0">
                <a:solidFill>
                  <a:schemeClr val="bg1"/>
                </a:solidFill>
              </a:rPr>
              <a:t> </a:t>
            </a:r>
            <a:r>
              <a:rPr lang="pt-BR" sz="2000" b="1" i="1" dirty="0" smtClean="0">
                <a:solidFill>
                  <a:schemeClr val="bg1"/>
                </a:solidFill>
              </a:rPr>
              <a:t> </a:t>
            </a:r>
            <a:r>
              <a:rPr kumimoji="0" lang="pt-BR" sz="24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PODE-SE </a:t>
            </a:r>
            <a:r>
              <a:rPr kumimoji="0" lang="pt-BR" sz="24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SUPOR QUE ALGO NÃO VAI BEM EM RELAÇÃO À PREVENÇÃO OU CUIDADOS DOS PACIENTES ONCOLÓGICOS</a:t>
            </a:r>
            <a:r>
              <a:rPr kumimoji="0" lang="pt-BR" sz="20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pt-BR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0" y="72107"/>
            <a:ext cx="9144000" cy="8366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t-BR" sz="3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4" name="Diagrama 3"/>
          <p:cNvGraphicFramePr/>
          <p:nvPr/>
        </p:nvGraphicFramePr>
        <p:xfrm>
          <a:off x="1000100" y="1217842"/>
          <a:ext cx="7072362" cy="516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224507"/>
            <a:ext cx="9144000" cy="8366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2800" b="1" dirty="0" smtClean="0">
                <a:solidFill>
                  <a:srgbClr val="FFFFFF"/>
                </a:solidFill>
                <a:latin typeface="Calibri" pitchFamily="34" charset="0"/>
              </a:rPr>
              <a:t>INCIDÊNCIA DO CÂNCER INFANTO-JUVENIL (0-19 ANOS)</a:t>
            </a:r>
          </a:p>
          <a:p>
            <a:pPr algn="ctr"/>
            <a:endParaRPr lang="pt-BR" sz="28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496" y="0"/>
            <a:ext cx="9001323" cy="908720"/>
          </a:xfrm>
          <a:solidFill>
            <a:schemeClr val="tx2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Bold" pitchFamily="34" charset="0"/>
              </a:rPr>
              <a:t>FICHA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Bold" pitchFamily="34" charset="0"/>
              </a:rPr>
              <a:t>DE REGISTRO DE TUMOR</a:t>
            </a:r>
          </a:p>
        </p:txBody>
      </p:sp>
      <p:pic>
        <p:nvPicPr>
          <p:cNvPr id="4710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>
          <a:xfrm>
            <a:off x="1691679" y="1454292"/>
            <a:ext cx="6237883" cy="4800458"/>
          </a:xfrm>
          <a:solidFill>
            <a:schemeClr val="bg1"/>
          </a:solidFill>
        </p:spPr>
      </p:pic>
      <p:sp>
        <p:nvSpPr>
          <p:cNvPr id="203781" name="Text Box 5"/>
          <p:cNvSpPr txBox="1">
            <a:spLocks noChangeArrowheads="1"/>
          </p:cNvSpPr>
          <p:nvPr/>
        </p:nvSpPr>
        <p:spPr bwMode="auto">
          <a:xfrm>
            <a:off x="5632450" y="20558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>
              <a:latin typeface="+mn-lt"/>
            </a:endParaRPr>
          </a:p>
        </p:txBody>
      </p:sp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334367" y="1043444"/>
            <a:ext cx="34455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- BASE POPULACIONAL- RCBP -</a:t>
            </a:r>
          </a:p>
        </p:txBody>
      </p:sp>
      <p:sp>
        <p:nvSpPr>
          <p:cNvPr id="6" name="Elipse 5"/>
          <p:cNvSpPr/>
          <p:nvPr/>
        </p:nvSpPr>
        <p:spPr>
          <a:xfrm rot="176831">
            <a:off x="7079278" y="3770598"/>
            <a:ext cx="866655" cy="42849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44625"/>
            <a:ext cx="8496944" cy="936103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IMPORTÂNCIA DO TEMA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352928" cy="4824536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	</a:t>
            </a:r>
            <a:r>
              <a:rPr lang="pt-BR" sz="2800" b="1" dirty="0" smtClean="0">
                <a:solidFill>
                  <a:schemeClr val="tx1"/>
                </a:solidFill>
              </a:rPr>
              <a:t>NO MUNDO ESTIMA-SE QUE A INCIDÊNCIA DE TUMORES PEDIÁTRICOS VARIE DE 1% A 3%. NO BRASIL ESSES VALORES CHEGARAM A 3%. </a:t>
            </a:r>
          </a:p>
          <a:p>
            <a:pPr algn="just"/>
            <a:endParaRPr lang="pt-BR" sz="2800" b="1" dirty="0" smtClean="0">
              <a:solidFill>
                <a:schemeClr val="tx1"/>
              </a:solidFill>
            </a:endParaRPr>
          </a:p>
          <a:p>
            <a:pPr algn="just"/>
            <a:r>
              <a:rPr lang="pt-BR" sz="2800" b="1" dirty="0" smtClean="0">
                <a:solidFill>
                  <a:schemeClr val="tx1"/>
                </a:solidFill>
              </a:rPr>
              <a:t>	PARA 2015 DEVEM OCORRER NO BRASIL CERCA DE 11.800 CASOS NOVOS DE CÂNCER EM CRIANÇAS E ADOLESCENTES ATÉ 19 ANOS (INCA, 2014).</a:t>
            </a:r>
          </a:p>
          <a:p>
            <a:pPr algn="just"/>
            <a:endParaRPr lang="pt-BR" sz="2800" b="1" dirty="0" smtClean="0">
              <a:solidFill>
                <a:schemeClr val="tx1"/>
              </a:solidFill>
            </a:endParaRPr>
          </a:p>
          <a:p>
            <a:pPr algn="just"/>
            <a:r>
              <a:rPr lang="pt-BR" sz="2800" b="1" dirty="0" smtClean="0">
                <a:solidFill>
                  <a:schemeClr val="tx1"/>
                </a:solidFill>
              </a:rPr>
              <a:t>	</a:t>
            </a:r>
            <a:r>
              <a:rPr lang="pt-BR" sz="2800" b="1" dirty="0" smtClean="0">
                <a:solidFill>
                  <a:srgbClr val="C00000"/>
                </a:solidFill>
              </a:rPr>
              <a:t>CERCA DE 1/3 DA POPULAÇÃO BRASILEIRA ESTÁ NA FAIXA DE IDADE DE 0 A 19 ANOS </a:t>
            </a:r>
          </a:p>
          <a:p>
            <a:pPr algn="just"/>
            <a:endParaRPr lang="pt-BR" sz="2800" b="1" dirty="0" smtClean="0">
              <a:solidFill>
                <a:schemeClr val="tx1"/>
              </a:solidFill>
            </a:endParaRPr>
          </a:p>
          <a:p>
            <a:pPr algn="just"/>
            <a:endParaRPr lang="pt-BR" sz="2800" b="1" dirty="0" smtClean="0">
              <a:solidFill>
                <a:schemeClr val="tx1"/>
              </a:solidFill>
            </a:endParaRPr>
          </a:p>
          <a:p>
            <a:pPr algn="just"/>
            <a:r>
              <a:rPr lang="pt-BR" sz="2600" i="1" dirty="0" smtClean="0">
                <a:solidFill>
                  <a:schemeClr val="tx1"/>
                </a:solidFill>
              </a:rPr>
              <a:t>IBGE 2012</a:t>
            </a:r>
          </a:p>
          <a:p>
            <a:pPr algn="just"/>
            <a:r>
              <a:rPr lang="pt-BR" sz="2600" i="1" dirty="0" smtClean="0">
                <a:solidFill>
                  <a:schemeClr val="tx1"/>
                </a:solidFill>
              </a:rPr>
              <a:t>POPULAÇÃO BRASIL: 193.976.530 habitantes (0-19 ANOS: 64.022.954, </a:t>
            </a:r>
            <a:r>
              <a:rPr lang="pt-BR" sz="2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33%</a:t>
            </a:r>
            <a:r>
              <a:rPr lang="pt-BR" sz="2600" i="1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pt-BR" sz="2600" i="1" dirty="0" smtClean="0">
                <a:solidFill>
                  <a:schemeClr val="tx1"/>
                </a:solidFill>
              </a:rPr>
              <a:t>POPULAÇÃO MG: 19.855.332 habitantes (0-19 ANOS: 6.193.787, </a:t>
            </a:r>
            <a:r>
              <a:rPr lang="pt-BR" sz="2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31%</a:t>
            </a:r>
            <a:r>
              <a:rPr lang="pt-BR" sz="2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pt-BR" sz="2600" i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tx2"/>
          </a:solidFill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SÉRIE HISTÓRICA DO RCBP BH 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800" b="1" dirty="0" smtClean="0"/>
              <a:t>		DE ACORDO A SÉRIE HISTÓRICA DE 5 ANOS DO RCBP (2002-2006) FORAM REGISTRADOS </a:t>
            </a:r>
            <a:r>
              <a:rPr lang="pt-BR" sz="2800" b="1" dirty="0" smtClean="0">
                <a:solidFill>
                  <a:schemeClr val="tx2"/>
                </a:solidFill>
              </a:rPr>
              <a:t>35.702 CASOS NOVOS</a:t>
            </a:r>
            <a:r>
              <a:rPr lang="pt-BR" sz="2800" b="1" dirty="0" smtClean="0"/>
              <a:t> DE TODAS AS IDADES OCORRIDOS NA POPULAÇÃO RESIDENTE EM BELO HORIZONTE (MG).</a:t>
            </a:r>
          </a:p>
          <a:p>
            <a:pPr algn="just">
              <a:buNone/>
            </a:pPr>
            <a:r>
              <a:rPr lang="pt-BR" sz="2800" b="1" dirty="0" smtClean="0"/>
              <a:t>		</a:t>
            </a:r>
          </a:p>
          <a:p>
            <a:pPr algn="just">
              <a:buNone/>
            </a:pPr>
            <a:r>
              <a:rPr lang="pt-BR" sz="2800" b="1" dirty="0" smtClean="0"/>
              <a:t>		O </a:t>
            </a:r>
            <a:r>
              <a:rPr lang="pt-BR" sz="2800" b="1" dirty="0" smtClean="0">
                <a:solidFill>
                  <a:srgbClr val="C00000"/>
                </a:solidFill>
              </a:rPr>
              <a:t>CÂNCER INFANTO JUVENIL</a:t>
            </a:r>
            <a:r>
              <a:rPr lang="pt-BR" sz="2800" b="1" dirty="0" smtClean="0"/>
              <a:t> (0-19 anos) REPRESENTOU 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1,5%</a:t>
            </a:r>
            <a:r>
              <a:rPr lang="pt-BR" sz="2800" b="1" dirty="0" smtClean="0"/>
              <a:t> DO TOTAL DE CASOS NOVOS DESTA SÉRIE HISTÓRICA (</a:t>
            </a:r>
            <a:r>
              <a:rPr lang="pt-BR" sz="2800" b="1" dirty="0" smtClean="0">
                <a:solidFill>
                  <a:srgbClr val="C00000"/>
                </a:solidFill>
              </a:rPr>
              <a:t>539 CASOS NOVOS</a:t>
            </a:r>
            <a:r>
              <a:rPr lang="pt-BR" sz="2800" b="1" dirty="0" smtClean="0"/>
              <a:t>)</a:t>
            </a:r>
          </a:p>
          <a:p>
            <a:pPr algn="just">
              <a:buNone/>
            </a:pPr>
            <a:endParaRPr lang="pt-BR" sz="2800" b="1" dirty="0" smtClean="0"/>
          </a:p>
          <a:p>
            <a:pPr algn="just">
              <a:buNone/>
            </a:pPr>
            <a:endParaRPr lang="pt-BR" sz="28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864096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just"/>
            <a:r>
              <a:rPr lang="pt-BR" sz="1800" b="1" dirty="0" smtClean="0">
                <a:solidFill>
                  <a:schemeClr val="bg1"/>
                </a:solidFill>
              </a:rPr>
              <a:t/>
            </a:r>
            <a:br>
              <a:rPr lang="pt-BR" sz="1800" b="1" dirty="0" smtClean="0">
                <a:solidFill>
                  <a:schemeClr val="bg1"/>
                </a:solidFill>
              </a:rPr>
            </a:br>
            <a:r>
              <a:rPr lang="pt-BR" sz="1800" b="1" dirty="0" smtClean="0">
                <a:solidFill>
                  <a:schemeClr val="bg1"/>
                </a:solidFill>
              </a:rPr>
              <a:t>INCIDÊNCIA SEGUNDO TODAS AS LOCALIZAÇÕES DO CÂNCER PRIMÁRIO SEGUNDO SEXO, TODAS AS IDADES E 0-19 ANOS* POR Nº ABSOLUTO E TAXAS (100 MIL), BRUTA E PADRONIZADAS PELA POPULAÇÃO BRASIL** E MUNDIAL***. RCBP-BH 2002-2006</a:t>
            </a:r>
            <a:r>
              <a:rPr lang="pt-BR" sz="1800" dirty="0" smtClean="0">
                <a:solidFill>
                  <a:schemeClr val="bg1"/>
                </a:solidFill>
              </a:rPr>
              <a:t/>
            </a:r>
            <a:br>
              <a:rPr lang="pt-BR" sz="1800" dirty="0" smtClean="0">
                <a:solidFill>
                  <a:schemeClr val="bg1"/>
                </a:solidFill>
              </a:rPr>
            </a:br>
            <a:endParaRPr lang="pt-BR" sz="1800" dirty="0">
              <a:solidFill>
                <a:schemeClr val="bg1"/>
              </a:solidFill>
            </a:endParaRPr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5743698" cy="460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6228184" y="1268760"/>
            <a:ext cx="2582117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TODAS AS IDADES E </a:t>
            </a:r>
          </a:p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0-19 ANOS</a:t>
            </a:r>
          </a:p>
          <a:p>
            <a:r>
              <a:rPr lang="pt-BR" b="1" dirty="0" smtClean="0"/>
              <a:t>AS TAXAS RESPECTIVAS SÃO MAIS ELEVADAS NOS</a:t>
            </a:r>
            <a:r>
              <a:rPr lang="pt-BR" b="1" dirty="0" smtClean="0">
                <a:solidFill>
                  <a:schemeClr val="tx2"/>
                </a:solidFill>
              </a:rPr>
              <a:t> </a:t>
            </a:r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HOMENS</a:t>
            </a:r>
            <a:r>
              <a:rPr lang="pt-BR" b="1" dirty="0" smtClean="0"/>
              <a:t> EM RELAÇÃO ÀS MULHERES.</a:t>
            </a:r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228184" y="3284984"/>
            <a:ext cx="2582117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TODAS AS IDADES</a:t>
            </a:r>
          </a:p>
          <a:p>
            <a:r>
              <a:rPr lang="pt-BR" b="1" dirty="0" smtClean="0"/>
              <a:t>Nº ABOLUTO MAIOR EM </a:t>
            </a:r>
          </a:p>
          <a:p>
            <a:r>
              <a:rPr lang="pt-BR" b="1" dirty="0" smtClean="0">
                <a:solidFill>
                  <a:srgbClr val="9E229E"/>
                </a:solidFill>
              </a:rPr>
              <a:t>MULHERES</a:t>
            </a:r>
            <a:r>
              <a:rPr lang="pt-BR" b="1" dirty="0" smtClean="0"/>
              <a:t> (18.621)</a:t>
            </a:r>
          </a:p>
          <a:p>
            <a:r>
              <a:rPr lang="pt-B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0-19 ANOS</a:t>
            </a:r>
          </a:p>
          <a:p>
            <a:r>
              <a:rPr lang="pt-BR" b="1" dirty="0" smtClean="0"/>
              <a:t>Nº ABOLUTO MAIOR EM 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HOMENS</a:t>
            </a:r>
            <a:r>
              <a:rPr lang="pt-BR" b="1" dirty="0" smtClean="0"/>
              <a:t> (280)</a:t>
            </a:r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79512" y="5301208"/>
            <a:ext cx="871296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0070C0"/>
                </a:solidFill>
              </a:rPr>
              <a:t>TAXA INCIDÊNCIA EM HOMENS 0-19 ANOS: </a:t>
            </a:r>
            <a:r>
              <a:rPr lang="pt-BR" sz="2400" b="1" dirty="0" smtClean="0">
                <a:solidFill>
                  <a:srgbClr val="0070C0"/>
                </a:solidFill>
              </a:rPr>
              <a:t>137/100 MIL</a:t>
            </a:r>
            <a:r>
              <a:rPr lang="pt-BR" sz="1600" b="1" dirty="0" smtClean="0">
                <a:solidFill>
                  <a:srgbClr val="0070C0"/>
                </a:solidFill>
              </a:rPr>
              <a:t> HABITANTES POP MUNDIAL</a:t>
            </a:r>
          </a:p>
          <a:p>
            <a:r>
              <a:rPr lang="pt-BR" sz="1600" b="1" dirty="0" smtClean="0">
                <a:solidFill>
                  <a:srgbClr val="FF00FF"/>
                </a:solidFill>
              </a:rPr>
              <a:t>TAXA DE INCIDÊNCIA EM MULHERES 0-19 ANOS: </a:t>
            </a:r>
            <a:r>
              <a:rPr lang="pt-BR" sz="2400" b="1" dirty="0" smtClean="0">
                <a:solidFill>
                  <a:srgbClr val="FF00FF"/>
                </a:solidFill>
              </a:rPr>
              <a:t>127/100 MIL</a:t>
            </a:r>
            <a:r>
              <a:rPr lang="pt-BR" sz="1600" b="1" dirty="0" smtClean="0">
                <a:solidFill>
                  <a:srgbClr val="FF00FF"/>
                </a:solidFill>
              </a:rPr>
              <a:t> HAB POP MUNDIAL</a:t>
            </a:r>
            <a:r>
              <a:rPr lang="pt-BR" sz="1600" b="1" dirty="0" smtClean="0"/>
              <a:t> </a:t>
            </a:r>
            <a:endParaRPr lang="pt-BR" sz="1600" b="1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Fonte: INCA,Relatório Sisbasepop, RCBP-BH, 2002-2006.PAV/DASS/SVEAST/SVPS/SES-MG;*versão da CID 10 (todas as idades) e a CICI (0-19 anos); **população brasileira 2000;***população mundial 1960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65112" y="6115362"/>
            <a:ext cx="48429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i="1" dirty="0" smtClean="0"/>
              <a:t>Fonte: INCA,Relatório </a:t>
            </a:r>
            <a:r>
              <a:rPr lang="pt-BR" sz="1000" i="1" dirty="0" err="1" smtClean="0"/>
              <a:t>Sisbasepop</a:t>
            </a:r>
            <a:r>
              <a:rPr lang="pt-BR" sz="1000" i="1" dirty="0" smtClean="0"/>
              <a:t>, RCBP-BH, 2002-2006.PAV/DASS/SVEAST/SVPS/SES-MG;</a:t>
            </a:r>
          </a:p>
          <a:p>
            <a:r>
              <a:rPr lang="pt-BR" sz="1000" i="1" dirty="0" smtClean="0"/>
              <a:t>*versão da CID 10 (todas as idades) e a CICI (0-19 anos); **população brasileira 2000;</a:t>
            </a:r>
          </a:p>
          <a:p>
            <a:r>
              <a:rPr lang="pt-BR" sz="1000" i="1" dirty="0" smtClean="0"/>
              <a:t>***população mundial 1960</a:t>
            </a:r>
            <a:endParaRPr lang="pt-BR" sz="1000" dirty="0"/>
          </a:p>
        </p:txBody>
      </p:sp>
      <p:sp>
        <p:nvSpPr>
          <p:cNvPr id="9" name="Elipse 8"/>
          <p:cNvSpPr/>
          <p:nvPr/>
        </p:nvSpPr>
        <p:spPr>
          <a:xfrm rot="176831">
            <a:off x="5073571" y="2986142"/>
            <a:ext cx="866655" cy="428493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2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 rot="176831">
            <a:off x="5074780" y="4653372"/>
            <a:ext cx="862952" cy="503391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224136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just"/>
            <a:r>
              <a:rPr lang="pt-BR" sz="1800" b="1" dirty="0" smtClean="0">
                <a:solidFill>
                  <a:schemeClr val="bg1"/>
                </a:solidFill>
              </a:rPr>
              <a:t>LEUCEMIAS (GRUPO I) E LINFOMAS E NEOPLASIAS RETÍCULO-ENDOTELIAIS (GRUPO II), RCBP-BH DE ACORDO A DISTRIBUIÇÃO PERCENTUAL DOS CASOS NOVOS EM AMBOS OS SEXOS E TAXAS AJUSTADAS DE INCIDÊNCIA PELA POPULAÇÃO MUNDIAL (100 MIL), POR SEXO, SEGUNDO A SÉRIE HISTÓRICA DE 7 ANOS RCBP-BH, 0-19 ANOS DE IDADE</a:t>
            </a:r>
            <a:endParaRPr lang="pt-BR" sz="18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412776"/>
            <a:ext cx="453650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7315" y="3501009"/>
            <a:ext cx="4337173" cy="245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5508104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880991" y="1530658"/>
            <a:ext cx="3939481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TAXA AJUSTADA DE INCIDÊNCIA DE </a:t>
            </a:r>
          </a:p>
          <a:p>
            <a:r>
              <a:rPr lang="pt-BR" b="1" dirty="0" smtClean="0">
                <a:solidFill>
                  <a:srgbClr val="C00000"/>
                </a:solidFill>
              </a:rPr>
              <a:t>LEUCEMIAS</a:t>
            </a:r>
            <a:r>
              <a:rPr lang="pt-BR" b="1" dirty="0" smtClean="0"/>
              <a:t>  0-19 ANOS </a:t>
            </a:r>
            <a:r>
              <a:rPr lang="pt-BR" b="1" dirty="0" smtClean="0">
                <a:solidFill>
                  <a:srgbClr val="C00000"/>
                </a:solidFill>
              </a:rPr>
              <a:t>(GRUPO I) </a:t>
            </a:r>
            <a:endParaRPr lang="pt-BR" b="1" dirty="0" smtClean="0"/>
          </a:p>
          <a:p>
            <a:endParaRPr lang="pt-BR" b="1" dirty="0" smtClean="0"/>
          </a:p>
          <a:p>
            <a:r>
              <a:rPr lang="pt-BR" b="1" dirty="0" smtClean="0"/>
              <a:t>HOMENS:  35,3</a:t>
            </a:r>
          </a:p>
          <a:p>
            <a:endParaRPr lang="pt-BR" b="1" dirty="0" smtClean="0"/>
          </a:p>
          <a:p>
            <a:r>
              <a:rPr lang="pt-BR" b="1" dirty="0" smtClean="0"/>
              <a:t>MULHERES: 31,9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611560" y="3933056"/>
            <a:ext cx="3723457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TAXA AJUSTADA DE INCIDÊNCIA DE </a:t>
            </a:r>
          </a:p>
          <a:p>
            <a:pPr algn="just"/>
            <a:r>
              <a:rPr lang="pt-BR" b="1" dirty="0" smtClean="0">
                <a:solidFill>
                  <a:srgbClr val="2D11FB"/>
                </a:solidFill>
              </a:rPr>
              <a:t>LINFOMAS E NEOPLASIAS </a:t>
            </a:r>
            <a:r>
              <a:rPr lang="pt-BR" b="1" dirty="0" smtClean="0">
                <a:solidFill>
                  <a:srgbClr val="FF00FF"/>
                </a:solidFill>
              </a:rPr>
              <a:t>RETÍCULO-ENDOTELIAIS</a:t>
            </a:r>
            <a:r>
              <a:rPr lang="pt-BR" b="1" dirty="0" smtClean="0"/>
              <a:t> 0-19 ANOS </a:t>
            </a:r>
            <a:r>
              <a:rPr lang="pt-BR" b="1" dirty="0" smtClean="0">
                <a:solidFill>
                  <a:srgbClr val="2D11FB"/>
                </a:solidFill>
              </a:rPr>
              <a:t>(GRUPO II)</a:t>
            </a:r>
            <a:r>
              <a:rPr lang="pt-BR" b="1" dirty="0" smtClean="0"/>
              <a:t> 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HOMENS: 24,3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MULHERES: 12,2</a:t>
            </a:r>
            <a:endParaRPr lang="pt-BR" b="1" dirty="0"/>
          </a:p>
        </p:txBody>
      </p:sp>
      <p:sp>
        <p:nvSpPr>
          <p:cNvPr id="10" name="Seta para a esquerda 9"/>
          <p:cNvSpPr/>
          <p:nvPr/>
        </p:nvSpPr>
        <p:spPr>
          <a:xfrm>
            <a:off x="6660232" y="2420888"/>
            <a:ext cx="720080" cy="216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esquerda 10"/>
          <p:cNvSpPr/>
          <p:nvPr/>
        </p:nvSpPr>
        <p:spPr>
          <a:xfrm>
            <a:off x="2267744" y="5157192"/>
            <a:ext cx="720080" cy="216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508104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880991" y="1530658"/>
            <a:ext cx="3939481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TAXA AJUSTADA DE INCIDÊNCIA DE </a:t>
            </a:r>
            <a:r>
              <a:rPr lang="pt-BR" b="1" dirty="0" smtClean="0">
                <a:solidFill>
                  <a:schemeClr val="tx2"/>
                </a:solidFill>
              </a:rPr>
              <a:t>SNC E MISCELÂNIA</a:t>
            </a:r>
            <a:r>
              <a:rPr lang="pt-BR" b="1" dirty="0" smtClean="0"/>
              <a:t>  0-19 ANOS</a:t>
            </a:r>
            <a:r>
              <a:rPr lang="pt-BR" b="1" dirty="0" smtClean="0">
                <a:solidFill>
                  <a:schemeClr val="tx2"/>
                </a:solidFill>
              </a:rPr>
              <a:t> (GRUPO III) </a:t>
            </a:r>
          </a:p>
          <a:p>
            <a:endParaRPr lang="pt-BR" b="1" dirty="0" smtClean="0"/>
          </a:p>
          <a:p>
            <a:r>
              <a:rPr lang="pt-BR" b="1" dirty="0" smtClean="0"/>
              <a:t>HOMENS: 21,6</a:t>
            </a:r>
          </a:p>
          <a:p>
            <a:endParaRPr lang="pt-BR" b="1" dirty="0" smtClean="0"/>
          </a:p>
          <a:p>
            <a:r>
              <a:rPr lang="pt-BR" b="1" dirty="0" smtClean="0"/>
              <a:t>MULHERES: 23,9 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611560" y="3933056"/>
            <a:ext cx="3723457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TAXA AJUSTADA DE INCIDÊNCIA DE </a:t>
            </a:r>
          </a:p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SISTEMA NERVOSO SIMPÁTICO</a:t>
            </a:r>
            <a:r>
              <a:rPr lang="pt-BR" b="1" dirty="0" smtClean="0"/>
              <a:t> 0-19 ANOS </a:t>
            </a:r>
            <a:r>
              <a:rPr lang="pt-BR" b="1" dirty="0" smtClean="0">
                <a:solidFill>
                  <a:srgbClr val="FF0000"/>
                </a:solidFill>
              </a:rPr>
              <a:t>(GRUPO IV)</a:t>
            </a:r>
            <a:r>
              <a:rPr lang="pt-BR" b="1" dirty="0" smtClean="0"/>
              <a:t> 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HOMENS: 7,9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MULHERES: 6,3</a:t>
            </a:r>
            <a:endParaRPr lang="pt-BR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9660"/>
            <a:ext cx="4510179" cy="236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7314" y="3501008"/>
            <a:ext cx="4409182" cy="245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79512" y="44624"/>
            <a:ext cx="8784976" cy="1224136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just">
              <a:spcBef>
                <a:spcPct val="0"/>
              </a:spcBef>
            </a:pPr>
            <a:r>
              <a:rPr lang="pt-BR" b="1" dirty="0">
                <a:solidFill>
                  <a:schemeClr val="bg1"/>
                </a:solidFill>
              </a:rPr>
              <a:t>SNC E MISCELÂNIA (GRUPO III) E SISTEMA NERVOSO SIMPÁTICO (GRUPO IV)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RCBP-BH DE ACORDO A DISTRIBUIÇÃO PERCENTUAL DOS CASOS NOVOS EM AMBOS OS SEXOS E TAXAS AJUSTADAS DE INCIDÊNCIA PELA POPULAÇÃO MUNDIAL, POR SEXO, SEGUNDO A SÉRIE HISTÓRICA DE 7 ANOS RCBP-BH, 0-19 ANOS DE IDADE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eta para a esquerda 11"/>
          <p:cNvSpPr/>
          <p:nvPr/>
        </p:nvSpPr>
        <p:spPr>
          <a:xfrm>
            <a:off x="6660232" y="2924944"/>
            <a:ext cx="720080" cy="216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esquerda 12"/>
          <p:cNvSpPr/>
          <p:nvPr/>
        </p:nvSpPr>
        <p:spPr>
          <a:xfrm>
            <a:off x="2411760" y="5589240"/>
            <a:ext cx="720080" cy="216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508104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644008" y="1340768"/>
            <a:ext cx="4320479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TAXA AJUSTADA DE INCIDÊNCIA DE </a:t>
            </a:r>
            <a:r>
              <a:rPr lang="pt-BR" b="1" dirty="0" smtClean="0">
                <a:solidFill>
                  <a:srgbClr val="00B050"/>
                </a:solidFill>
              </a:rPr>
              <a:t>RETINOBLASTOMA</a:t>
            </a:r>
            <a:r>
              <a:rPr lang="pt-BR" b="1" dirty="0" smtClean="0">
                <a:solidFill>
                  <a:srgbClr val="92D050"/>
                </a:solidFill>
              </a:rPr>
              <a:t> </a:t>
            </a:r>
            <a:r>
              <a:rPr lang="pt-BR" b="1" dirty="0" smtClean="0"/>
              <a:t>0-19 ANOS</a:t>
            </a:r>
            <a:r>
              <a:rPr lang="pt-BR" b="1" dirty="0" smtClean="0">
                <a:solidFill>
                  <a:srgbClr val="00B050"/>
                </a:solidFill>
              </a:rPr>
              <a:t> (GRUPO V)</a:t>
            </a:r>
            <a:r>
              <a:rPr lang="pt-BR" b="1" dirty="0" smtClean="0">
                <a:solidFill>
                  <a:schemeClr val="tx2"/>
                </a:solidFill>
              </a:rPr>
              <a:t> </a:t>
            </a:r>
          </a:p>
          <a:p>
            <a:endParaRPr lang="pt-BR" b="1" dirty="0" smtClean="0"/>
          </a:p>
          <a:p>
            <a:r>
              <a:rPr lang="pt-BR" b="1" dirty="0" smtClean="0"/>
              <a:t>HOMENS: 1,8</a:t>
            </a:r>
          </a:p>
          <a:p>
            <a:endParaRPr lang="pt-BR" b="1" dirty="0" smtClean="0"/>
          </a:p>
          <a:p>
            <a:r>
              <a:rPr lang="pt-BR" b="1" dirty="0" smtClean="0"/>
              <a:t>MULHERES: 1,9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323528" y="3933056"/>
            <a:ext cx="3723457" cy="203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TAXA AJUSTADA DE INCIDÊNCIA DE </a:t>
            </a:r>
          </a:p>
          <a:p>
            <a:pPr algn="just"/>
            <a:r>
              <a:rPr lang="pt-BR" b="1" dirty="0" smtClean="0"/>
              <a:t>TUMORES RENAIS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/>
              <a:t>0-19 ANOS (GRUPO VI) 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HOMENS: 4,9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MULHERES: 5,2 </a:t>
            </a:r>
            <a:endParaRPr lang="pt-BR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94687"/>
            <a:ext cx="4409182" cy="256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5116" y="3252915"/>
            <a:ext cx="4900082" cy="269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79512" y="116632"/>
            <a:ext cx="8784976" cy="1224136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just">
              <a:spcBef>
                <a:spcPct val="0"/>
              </a:spcBef>
            </a:pPr>
            <a:r>
              <a:rPr lang="pt-BR" b="1" dirty="0">
                <a:solidFill>
                  <a:schemeClr val="bg1"/>
                </a:solidFill>
              </a:rPr>
              <a:t>RETINOBLASTOMA (GRUPO V) E TUMORES RENAIS (GRUPO </a:t>
            </a:r>
            <a:r>
              <a:rPr lang="pt-BR" b="1" dirty="0" smtClean="0">
                <a:solidFill>
                  <a:schemeClr val="bg1"/>
                </a:solidFill>
              </a:rPr>
              <a:t>VI)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RCBP-BH DE ACORDO A DISTRIBUIÇÃO PERCENTUAL DOS CASOS NOVOS EM AMBOS OS SEXOS E TAXAS AJUSTADAS DE INCIDÊNCIA PELA POPULAÇÃO MUNDIAL, POR SEXO, SEGUNDO A SÉRIE HISTÓRICA DE 7 ANOS RCBP-BH, 0-19 ANOS DE IDADE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Seta para a esquerda 12"/>
          <p:cNvSpPr/>
          <p:nvPr/>
        </p:nvSpPr>
        <p:spPr>
          <a:xfrm>
            <a:off x="1979712" y="5661248"/>
            <a:ext cx="720080" cy="216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508104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644008" y="1448197"/>
            <a:ext cx="4320479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TAXA AJUSTADA DE INCIDÊNCIA DE </a:t>
            </a:r>
            <a:r>
              <a:rPr lang="pt-BR" sz="1600" b="1" dirty="0" smtClean="0">
                <a:solidFill>
                  <a:srgbClr val="FF00FF"/>
                </a:solidFill>
              </a:rPr>
              <a:t>TUMORES HEPÁTICOS </a:t>
            </a:r>
            <a:r>
              <a:rPr lang="pt-BR" sz="1600" b="1" dirty="0" smtClean="0"/>
              <a:t>0-19 ANOS</a:t>
            </a:r>
            <a:r>
              <a:rPr lang="pt-BR" sz="1600" b="1" dirty="0" smtClean="0">
                <a:solidFill>
                  <a:srgbClr val="00B050"/>
                </a:solidFill>
              </a:rPr>
              <a:t> </a:t>
            </a:r>
            <a:r>
              <a:rPr lang="pt-BR" sz="1600" b="1" dirty="0" smtClean="0">
                <a:solidFill>
                  <a:srgbClr val="FF00FF"/>
                </a:solidFill>
              </a:rPr>
              <a:t>(GRUPO VII) </a:t>
            </a:r>
          </a:p>
          <a:p>
            <a:endParaRPr lang="pt-BR" b="1" dirty="0" smtClean="0"/>
          </a:p>
          <a:p>
            <a:r>
              <a:rPr lang="pt-BR" b="1" dirty="0" smtClean="0"/>
              <a:t>HOMENS: 1,8 </a:t>
            </a:r>
          </a:p>
          <a:p>
            <a:endParaRPr lang="pt-BR" b="1" dirty="0" smtClean="0"/>
          </a:p>
          <a:p>
            <a:r>
              <a:rPr lang="pt-BR" b="1" dirty="0" smtClean="0"/>
              <a:t>MULHERES: 1,3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344487" y="3861048"/>
            <a:ext cx="3723457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/>
              <a:t>TAXA AJUSTADA DE INCIDÊNCIA DE </a:t>
            </a:r>
          </a:p>
          <a:p>
            <a:pPr algn="just"/>
            <a:r>
              <a:rPr lang="pt-BR" sz="1600" b="1" dirty="0" smtClean="0">
                <a:solidFill>
                  <a:srgbClr val="00B050"/>
                </a:solidFill>
              </a:rPr>
              <a:t>TUMORES ÓSSEOS MALIGNOS</a:t>
            </a:r>
            <a:r>
              <a:rPr lang="pt-BR" sz="1600" b="1" dirty="0" smtClean="0"/>
              <a:t> TUMORES RENAIS</a:t>
            </a:r>
            <a:r>
              <a:rPr lang="pt-BR" sz="1600" b="1" dirty="0" smtClean="0">
                <a:solidFill>
                  <a:srgbClr val="FF0000"/>
                </a:solidFill>
              </a:rPr>
              <a:t> </a:t>
            </a:r>
            <a:r>
              <a:rPr lang="pt-BR" sz="1600" b="1" dirty="0" smtClean="0"/>
              <a:t>0-19 ANOS</a:t>
            </a:r>
            <a:r>
              <a:rPr lang="pt-BR" sz="1600" b="1" dirty="0" smtClean="0">
                <a:solidFill>
                  <a:srgbClr val="00B050"/>
                </a:solidFill>
              </a:rPr>
              <a:t> (GRUPO VIII) 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HOMENS: 9,2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MULHERES: 8,2</a:t>
            </a:r>
            <a:endParaRPr lang="pt-B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41195"/>
            <a:ext cx="4382895" cy="234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452981"/>
            <a:ext cx="4536504" cy="249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79512" y="116632"/>
            <a:ext cx="8784976" cy="1224136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just">
              <a:spcBef>
                <a:spcPct val="0"/>
              </a:spcBef>
            </a:pPr>
            <a:r>
              <a:rPr lang="pt-BR" b="1" dirty="0" smtClean="0">
                <a:solidFill>
                  <a:schemeClr val="bg1"/>
                </a:solidFill>
              </a:rPr>
              <a:t>TUMORES </a:t>
            </a:r>
            <a:r>
              <a:rPr lang="pt-BR" b="1" dirty="0">
                <a:solidFill>
                  <a:schemeClr val="bg1"/>
                </a:solidFill>
              </a:rPr>
              <a:t>HEPÁTICOS (GRUPO VII) E TUMORES ÓSSEOS MALIGNOS (GRUPO VIII)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RCBP-BH DE ACORDO A DISTRIBUIÇÃO PERCENTUAL DOS CASOS NOVOS EM AMBOS OS SEXOS E TAXAS AJUSTADAS DE INCIDÊNCIA PELA POPULAÇÃO MUNDIAL, POR SEXO, SEGUNDO A SÉRIE HISTÓRICA DE 7 ANOS RCBP-BH, 0-19 ANOS DE IDADE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eta para a esquerda 11"/>
          <p:cNvSpPr/>
          <p:nvPr/>
        </p:nvSpPr>
        <p:spPr>
          <a:xfrm>
            <a:off x="1835696" y="4941168"/>
            <a:ext cx="720080" cy="216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esquerda 12"/>
          <p:cNvSpPr/>
          <p:nvPr/>
        </p:nvSpPr>
        <p:spPr>
          <a:xfrm>
            <a:off x="6084168" y="2276872"/>
            <a:ext cx="720080" cy="216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508104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644008" y="1340768"/>
            <a:ext cx="4320479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TAXA AJUSTADA DE INCIDÊNCIA DE 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SARCOMAS DE PARTES MOLES </a:t>
            </a:r>
            <a:r>
              <a:rPr lang="pt-BR" b="1" dirty="0" smtClean="0"/>
              <a:t>0-19 ANOS</a:t>
            </a:r>
            <a:r>
              <a:rPr lang="pt-BR" b="1" dirty="0" smtClean="0">
                <a:solidFill>
                  <a:srgbClr val="00B050"/>
                </a:solidFill>
              </a:rPr>
              <a:t> 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(GRUPO IX)</a:t>
            </a:r>
            <a:r>
              <a:rPr lang="pt-BR" b="1" dirty="0" smtClean="0">
                <a:solidFill>
                  <a:srgbClr val="FF00FF"/>
                </a:solidFill>
              </a:rPr>
              <a:t> </a:t>
            </a:r>
          </a:p>
          <a:p>
            <a:endParaRPr lang="pt-BR" b="1" dirty="0" smtClean="0"/>
          </a:p>
          <a:p>
            <a:r>
              <a:rPr lang="pt-BR" b="1" dirty="0" smtClean="0"/>
              <a:t>HOMENS: 5,3</a:t>
            </a:r>
          </a:p>
          <a:p>
            <a:endParaRPr lang="pt-BR" b="1" dirty="0" smtClean="0"/>
          </a:p>
          <a:p>
            <a:r>
              <a:rPr lang="pt-BR" b="1" dirty="0" smtClean="0"/>
              <a:t>MULHERES: 8,8 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323529" y="3774519"/>
            <a:ext cx="3600400" cy="2246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TAXA AJUSTADA DE INCIDÊNCIA DE </a:t>
            </a:r>
          </a:p>
          <a:p>
            <a:pPr algn="just"/>
            <a:r>
              <a:rPr lang="pt-BR" sz="1400" b="1" dirty="0" smtClean="0">
                <a:solidFill>
                  <a:srgbClr val="FF00FF"/>
                </a:solidFill>
              </a:rPr>
              <a:t>NEOPLASIAS DE CÉLULAS GERMINATIVAS, TROFOBLÁSTICAS E OUTRAS GONODAIS</a:t>
            </a:r>
            <a:r>
              <a:rPr lang="pt-BR" b="1" dirty="0" smtClean="0">
                <a:solidFill>
                  <a:srgbClr val="FF00FF"/>
                </a:solidFill>
              </a:rPr>
              <a:t> </a:t>
            </a:r>
            <a:r>
              <a:rPr lang="pt-BR" b="1" dirty="0" smtClean="0"/>
              <a:t>0-19 ANOS</a:t>
            </a:r>
            <a:r>
              <a:rPr lang="pt-BR" b="1" dirty="0" smtClean="0">
                <a:solidFill>
                  <a:srgbClr val="FF00FF"/>
                </a:solidFill>
              </a:rPr>
              <a:t> (GRUPO X) 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HOMENS: 6,4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MULHERES: 7,2</a:t>
            </a:r>
            <a:endParaRPr lang="pt-BR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09665"/>
            <a:ext cx="4193158" cy="230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6278" y="3717032"/>
            <a:ext cx="4910218" cy="250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79512" y="116632"/>
            <a:ext cx="8784976" cy="1224136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just">
              <a:spcBef>
                <a:spcPct val="0"/>
              </a:spcBef>
            </a:pPr>
            <a:r>
              <a:rPr lang="pt-BR" b="1" dirty="0">
                <a:solidFill>
                  <a:schemeClr val="bg1"/>
                </a:solidFill>
              </a:rPr>
              <a:t>SARCOMAS DE PARTES MOLES (GRUPO IX) E CÉLULAS GERMINATIVAS, TROFOBLÁSTICAS E OUTRAS GONODAIS (GRUPO X</a:t>
            </a:r>
            <a:r>
              <a:rPr lang="pt-BR" b="1" dirty="0" smtClean="0">
                <a:solidFill>
                  <a:schemeClr val="bg1"/>
                </a:solidFill>
              </a:rPr>
              <a:t>),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RCBP-BH DE ACORDO A DISTRIBUIÇÃO PERCENTUAL DOS CASOS NOVOS EM AMBOS OS SEXOS E TAXAS AJUSTADAS DE INCIDÊNCIA PELA POPULAÇÃO MUNDIAL, POR SEXO, SEGUNDO A SÉRIE HISTÓRICA DE 7 ANOS RCBP-BH, 0-19 ANOS DE IDADE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eta para a esquerda 11"/>
          <p:cNvSpPr/>
          <p:nvPr/>
        </p:nvSpPr>
        <p:spPr>
          <a:xfrm>
            <a:off x="1979712" y="5733256"/>
            <a:ext cx="720080" cy="216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esquerda 12"/>
          <p:cNvSpPr/>
          <p:nvPr/>
        </p:nvSpPr>
        <p:spPr>
          <a:xfrm>
            <a:off x="6300192" y="3068960"/>
            <a:ext cx="720080" cy="216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508104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644008" y="1340768"/>
            <a:ext cx="4176463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TAXA AJUSTADA DE INCIDÊNCIA DE </a:t>
            </a:r>
            <a:r>
              <a:rPr lang="pt-BR" b="1" dirty="0" smtClean="0">
                <a:solidFill>
                  <a:srgbClr val="808000"/>
                </a:solidFill>
              </a:rPr>
              <a:t>CARCINOMAS E OUTRAS NEOPLASIAS MALIGNAS EPITELIAIS  </a:t>
            </a:r>
            <a:r>
              <a:rPr lang="pt-BR" b="1" dirty="0" smtClean="0"/>
              <a:t>0-19 ANOS</a:t>
            </a:r>
            <a:r>
              <a:rPr lang="pt-BR" b="1" dirty="0" smtClean="0">
                <a:solidFill>
                  <a:srgbClr val="808000"/>
                </a:solidFill>
              </a:rPr>
              <a:t> (GRUPO XI)</a:t>
            </a:r>
            <a:r>
              <a:rPr lang="pt-BR" b="1" dirty="0" smtClean="0">
                <a:solidFill>
                  <a:srgbClr val="FF00FF"/>
                </a:solidFill>
              </a:rPr>
              <a:t> 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HOMENS: 13,8 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MULHERES: 7,2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323529" y="3918535"/>
            <a:ext cx="3600400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TAXA AJUSTADA DE INCIDÊNCIA </a:t>
            </a: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DE OUTROS E TUMORES MALIGNOS NÃO ESPECIFICADOS</a:t>
            </a:r>
            <a:r>
              <a:rPr lang="pt-BR" b="1" dirty="0" smtClean="0"/>
              <a:t>  </a:t>
            </a:r>
            <a:r>
              <a:rPr lang="pt-BR" b="1" dirty="0" smtClean="0">
                <a:solidFill>
                  <a:srgbClr val="FF00FF"/>
                </a:solidFill>
              </a:rPr>
              <a:t> </a:t>
            </a:r>
            <a:r>
              <a:rPr lang="pt-BR" b="1" dirty="0" smtClean="0"/>
              <a:t>0-19 ANOS</a:t>
            </a:r>
            <a:r>
              <a:rPr lang="pt-BR" b="1" dirty="0" smtClean="0">
                <a:solidFill>
                  <a:srgbClr val="FF00FF"/>
                </a:solidFill>
              </a:rPr>
              <a:t> </a:t>
            </a: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(GRUPO XII) 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HOMENS: 4,7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MULHERES: 3,1</a:t>
            </a:r>
            <a:endParaRPr lang="pt-BR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31836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4435" y="3717032"/>
            <a:ext cx="4942061" cy="237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79512" y="116632"/>
            <a:ext cx="8784976" cy="1224136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just">
              <a:spcBef>
                <a:spcPct val="0"/>
              </a:spcBef>
            </a:pPr>
            <a:r>
              <a:rPr lang="pt-BR" b="1" dirty="0">
                <a:solidFill>
                  <a:schemeClr val="bg1"/>
                </a:solidFill>
              </a:rPr>
              <a:t>CARCINOMAS E OUTRAS NEOPLASIAS MALIGNAS EPITELIAIS  (GRUPO XI) E OUTROS E TUMORES MALIGNOS NÃO ESPECIFICADOS (GRUPO XII</a:t>
            </a:r>
            <a:r>
              <a:rPr lang="pt-BR" b="1" dirty="0" smtClean="0">
                <a:solidFill>
                  <a:schemeClr val="bg1"/>
                </a:solidFill>
              </a:rPr>
              <a:t>,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RCBP-BH DE ACORDO A DISTRIBUIÇÃO PERCENTUAL DOS CASOS NOVOS EM AMBOS OS SEXOS E TAXAS AJUSTADAS DE INCIDÊNCIA PELA POPULAÇÃO MUNDIAL, POR SEXO, SEGUNDO A SÉRIE HISTÓRICA DE 7 ANOS RCBP-BH, 0-19 ANOS DE IDADE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eta para a esquerda 11"/>
          <p:cNvSpPr/>
          <p:nvPr/>
        </p:nvSpPr>
        <p:spPr>
          <a:xfrm>
            <a:off x="1763688" y="5373216"/>
            <a:ext cx="720080" cy="216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esquerda 12"/>
          <p:cNvSpPr/>
          <p:nvPr/>
        </p:nvSpPr>
        <p:spPr>
          <a:xfrm>
            <a:off x="6228184" y="2780928"/>
            <a:ext cx="720080" cy="216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936104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just"/>
            <a:r>
              <a:rPr lang="pt-BR" sz="2000" b="1" dirty="0" smtClean="0">
                <a:solidFill>
                  <a:schemeClr val="bg1"/>
                </a:solidFill>
              </a:rPr>
              <a:t>FAIXAS ETÁRIAS COM % MAIS ELEVADOS DE CASOS NOVOS SEGUNDO O GRUPO DE NEOPLASIAS, RCBP BH 2002-2006, AMBOS OS SEXOS</a:t>
            </a:r>
            <a:endParaRPr lang="pt-BR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51520" y="1196750"/>
          <a:ext cx="8352929" cy="4464498"/>
        </p:xfrm>
        <a:graphic>
          <a:graphicData uri="http://schemas.openxmlformats.org/drawingml/2006/table">
            <a:tbl>
              <a:tblPr/>
              <a:tblGrid>
                <a:gridCol w="1047389"/>
                <a:gridCol w="4395156"/>
                <a:gridCol w="710867"/>
                <a:gridCol w="777783"/>
                <a:gridCol w="710867"/>
                <a:gridCol w="710867"/>
              </a:tblGrid>
              <a:tr h="547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GRUPO</a:t>
                      </a:r>
                      <a:endParaRPr lang="pt-BR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ESPECIFICAÇÃO</a:t>
                      </a:r>
                      <a:endParaRPr lang="pt-BR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0-4 </a:t>
                      </a:r>
                      <a:endParaRPr lang="pt-BR" sz="16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ANOS</a:t>
                      </a:r>
                      <a:endParaRPr lang="pt-BR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5-9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ANOS</a:t>
                      </a:r>
                      <a:endParaRPr lang="pt-BR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10-14</a:t>
                      </a:r>
                      <a:r>
                        <a:rPr lang="pt-BR" sz="1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 ANOS</a:t>
                      </a:r>
                      <a:endParaRPr lang="pt-BR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15-19</a:t>
                      </a:r>
                      <a:r>
                        <a:rPr lang="pt-BR" sz="1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 ANOS</a:t>
                      </a:r>
                      <a:endParaRPr lang="pt-BR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01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Leucemias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9"/>
                    </a:solidFill>
                  </a:tcPr>
                </a:tc>
              </a:tr>
              <a:tr h="301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II 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Linfomas e neoplasias retículo endoteliais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9"/>
                    </a:solidFill>
                  </a:tcPr>
                </a:tc>
              </a:tr>
              <a:tr h="301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III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SNC e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miscelânia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1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IV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Sistema nervoso simpático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1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Retinoblastoma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1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VI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Tumores renais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1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VII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Tumores hepáticos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9"/>
                    </a:solidFill>
                  </a:tcPr>
                </a:tc>
              </a:tr>
              <a:tr h="301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VIII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Tumores ósseos malignos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9"/>
                    </a:solidFill>
                  </a:tcPr>
                </a:tc>
              </a:tr>
              <a:tr h="301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IX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Sarcomas de partes moles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9"/>
                    </a:solidFill>
                  </a:tcPr>
                </a:tc>
              </a:tr>
              <a:tr h="602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Neoplasias de células germinativas, trofoblásticas e outras gonodais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9"/>
                    </a:solidFill>
                  </a:tcPr>
                </a:tc>
              </a:tr>
              <a:tr h="301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XI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Carcinomas e outras neopl malignas epiteliais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9"/>
                    </a:solidFill>
                  </a:tcPr>
                </a:tc>
              </a:tr>
              <a:tr h="301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XII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Tumores malignos não especificados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95536" y="5734997"/>
            <a:ext cx="862973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CONHECER AS FAIXAS ETÁRIAS DE MAIOR RELEVÂNCIA POSSIBILITA PRIORIZAR O PLANEJAMENTO DAS AÇÕES ESTRATÉGICAS PARA CRIANÇAS E ADOLESCENTES</a:t>
            </a:r>
            <a:endParaRPr lang="pt-B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67544" y="764162"/>
          <a:ext cx="7992888" cy="5826610"/>
        </p:xfrm>
        <a:graphic>
          <a:graphicData uri="http://schemas.openxmlformats.org/drawingml/2006/table">
            <a:tbl>
              <a:tblPr/>
              <a:tblGrid>
                <a:gridCol w="624156"/>
                <a:gridCol w="7368732"/>
              </a:tblGrid>
              <a:tr h="44342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TAXA </a:t>
                      </a: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 INCIDÊNCIA MAIS ELEVADA EM HOMENS E  % DE CASOS AUMENTA 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ATÉ 19 ANOS</a:t>
                      </a:r>
                      <a:endParaRPr lang="pt-BR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1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GRUPO</a:t>
                      </a:r>
                      <a:endParaRPr lang="pt-BR" sz="9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3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II</a:t>
                      </a:r>
                    </a:p>
                  </a:txBody>
                  <a:tcPr marL="58258" marR="5825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Linfomas e neoplasias retículo endoteliais</a:t>
                      </a:r>
                    </a:p>
                  </a:txBody>
                  <a:tcPr marL="58258" marR="58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3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VIII</a:t>
                      </a:r>
                    </a:p>
                  </a:txBody>
                  <a:tcPr marL="58258" marR="5825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Tumores ósseos malignos</a:t>
                      </a:r>
                    </a:p>
                  </a:txBody>
                  <a:tcPr marL="58258" marR="58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3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58258" marR="5825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Neoplasias de células germinativas,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trofoblásticas</a:t>
                      </a: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 e outras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gonodais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3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XI</a:t>
                      </a:r>
                    </a:p>
                  </a:txBody>
                  <a:tcPr marL="58258" marR="5825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Carcinomas e outras neoplasias malignas epiteliais</a:t>
                      </a:r>
                    </a:p>
                  </a:txBody>
                  <a:tcPr marL="58258" marR="58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434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pt-BR" sz="16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AXA </a:t>
                      </a: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 INCIDÊNCIA MAIS ELEVADA EM HOMENS E % DE CASOS DIMINUI </a:t>
                      </a:r>
                      <a:r>
                        <a:rPr lang="pt-BR" sz="16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ATÉ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19 ANOS</a:t>
                      </a:r>
                      <a:endParaRPr lang="pt-BR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3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</a:p>
                  </a:txBody>
                  <a:tcPr marL="58258" marR="5825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Leucemias</a:t>
                      </a:r>
                    </a:p>
                  </a:txBody>
                  <a:tcPr marL="58258" marR="58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3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XII</a:t>
                      </a:r>
                    </a:p>
                  </a:txBody>
                  <a:tcPr marL="58258" marR="5825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Outros tumores malignos não especificados</a:t>
                      </a:r>
                    </a:p>
                  </a:txBody>
                  <a:tcPr marL="58258" marR="58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434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pt-BR" sz="16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AXA </a:t>
                      </a:r>
                      <a:r>
                        <a:rPr lang="pt-BR" sz="1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DE INCIDÊNCIA MAIS ELEVADA EM HOMENS E </a:t>
                      </a:r>
                      <a:r>
                        <a:rPr lang="pt-BR" sz="16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MAIOR %</a:t>
                      </a:r>
                      <a:r>
                        <a:rPr lang="pt-BR" sz="1600" b="1" baseline="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 DE CASOS</a:t>
                      </a:r>
                      <a:r>
                        <a:rPr lang="pt-BR" sz="16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 0-4 E 15-19 ANOS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39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VII</a:t>
                      </a:r>
                    </a:p>
                  </a:txBody>
                  <a:tcPr marL="58258" marR="5825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Tumores hepáticos</a:t>
                      </a:r>
                    </a:p>
                  </a:txBody>
                  <a:tcPr marL="58258" marR="58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4342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TAXA </a:t>
                      </a: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 INCIDÊNCIA MAIS </a:t>
                      </a:r>
                      <a:r>
                        <a:rPr lang="pt-BR" sz="16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ELEVADA EM </a:t>
                      </a: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MULHERES E % DE CASOS AUMENTA </a:t>
                      </a:r>
                      <a:r>
                        <a:rPr lang="pt-BR" sz="16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ATÉ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19 ANOS</a:t>
                      </a:r>
                      <a:endParaRPr lang="pt-BR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1E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3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IX</a:t>
                      </a:r>
                    </a:p>
                  </a:txBody>
                  <a:tcPr marL="58258" marR="5825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Sarcomas de partes moles</a:t>
                      </a:r>
                    </a:p>
                  </a:txBody>
                  <a:tcPr marL="58258" marR="58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4342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TAXA </a:t>
                      </a: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 INCIDÊNCIA MAIS ELEVADA EM MULHERES E % DE CASOS DIMINUI </a:t>
                      </a:r>
                      <a:r>
                        <a:rPr lang="pt-BR" sz="16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ATÉ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19 ANOS</a:t>
                      </a:r>
                      <a:endParaRPr lang="pt-BR"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1E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3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III</a:t>
                      </a:r>
                    </a:p>
                  </a:txBody>
                  <a:tcPr marL="58258" marR="5825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SNC e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miscelânia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3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IV</a:t>
                      </a:r>
                    </a:p>
                  </a:txBody>
                  <a:tcPr marL="58258" marR="5825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Sistema nervoso simpático</a:t>
                      </a:r>
                    </a:p>
                  </a:txBody>
                  <a:tcPr marL="58258" marR="58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3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VI</a:t>
                      </a:r>
                    </a:p>
                  </a:txBody>
                  <a:tcPr marL="58258" marR="5825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Tumores renais</a:t>
                      </a:r>
                    </a:p>
                  </a:txBody>
                  <a:tcPr marL="58258" marR="58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434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latin typeface="Calibri"/>
                          <a:ea typeface="Calibri"/>
                          <a:cs typeface="Times New Roman"/>
                        </a:rPr>
                        <a:t>TAXAS </a:t>
                      </a:r>
                      <a:r>
                        <a:rPr lang="pt-BR" sz="1600" b="1" dirty="0">
                          <a:latin typeface="Calibri"/>
                          <a:ea typeface="Calibri"/>
                          <a:cs typeface="Times New Roman"/>
                        </a:rPr>
                        <a:t>DE INCIDÊNCIA PRÓXIMAS ENTRE OS SEXOS E % DE CASOS DIMINUI </a:t>
                      </a:r>
                      <a:r>
                        <a:rPr lang="pt-BR" sz="1600" b="1" dirty="0" smtClean="0">
                          <a:latin typeface="Calibri"/>
                          <a:ea typeface="Calibri"/>
                          <a:cs typeface="Times New Roman"/>
                        </a:rPr>
                        <a:t>ATÉ</a:t>
                      </a:r>
                      <a:r>
                        <a:rPr lang="pt-BR" sz="16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19 ANOS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3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</a:p>
                  </a:txBody>
                  <a:tcPr marL="58258" marR="5825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Retinoblastoma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95536" y="118373"/>
            <a:ext cx="8622873" cy="646331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DISTRIBUIÇÃO DOS GRUPOS SEGUNDO TAXA DE INCIDÊNCIA MAIS ELEVADA POR SEXO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 E EVOLUÇÃO PERCENTUAL DOS CASOS ATÉ 19 ANOS, RCBP BH 2002-2006</a:t>
            </a: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tx2"/>
          </a:solidFill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OBJETIVO DO NOSSO TEMA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52528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pt-BR" b="1" dirty="0" smtClean="0"/>
              <a:t>	</a:t>
            </a:r>
          </a:p>
          <a:p>
            <a:pPr algn="just">
              <a:buNone/>
            </a:pPr>
            <a:r>
              <a:rPr lang="pt-BR" b="1" dirty="0" smtClean="0"/>
              <a:t>		</a:t>
            </a:r>
            <a:r>
              <a:rPr lang="pt-BR" b="1" dirty="0" smtClean="0"/>
              <a:t>APRESENTAR O QUE É POSSÍVEL SABER ATRAVÉS DOS REGISTROS E LEVANTAR </a:t>
            </a:r>
            <a:r>
              <a:rPr lang="pt-BR" b="1" dirty="0" smtClean="0"/>
              <a:t>EVIDÊNCIAS SOBRE A QUALIDADE DA ASSISTÊNCIA ONCOLÓGICA </a:t>
            </a:r>
            <a:r>
              <a:rPr lang="pt-BR" b="1" dirty="0" smtClean="0"/>
              <a:t>PEDIÁTRICA </a:t>
            </a:r>
            <a:r>
              <a:rPr lang="pt-BR" b="1" dirty="0" smtClean="0"/>
              <a:t>UTILIZANDO OS SISTEMAS </a:t>
            </a:r>
            <a:r>
              <a:rPr lang="pt-BR" b="1" dirty="0" smtClean="0"/>
              <a:t> DE INFORMAÇÃO DISPONÍVEIS.</a:t>
            </a:r>
            <a:endParaRPr lang="pt-BR" b="1" dirty="0" smtClean="0"/>
          </a:p>
          <a:p>
            <a:pPr algn="just">
              <a:buNone/>
            </a:pPr>
            <a:r>
              <a:rPr lang="pt-BR" b="1" dirty="0" smtClean="0"/>
              <a:t>		</a:t>
            </a:r>
          </a:p>
          <a:p>
            <a:pPr algn="just">
              <a:buNone/>
            </a:pP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EXPECTATIVA É MOSTRAR QUE RESPOSTAS PODEM SER DADAS PARA A AVALIAÇÃO E O PLANEJAMENTO ESTRATÉGICO DOS GESTORES.</a:t>
            </a:r>
          </a:p>
          <a:p>
            <a:pPr algn="just">
              <a:buNone/>
            </a:pP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</a:p>
          <a:p>
            <a:pPr algn="just"/>
            <a:endParaRPr lang="pt-BR" b="1" dirty="0" smtClean="0"/>
          </a:p>
          <a:p>
            <a:pPr algn="just">
              <a:buNone/>
            </a:pPr>
            <a:endParaRPr lang="pt-BR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SOBREVIDA CÂNCER INFANTO JUVENIL </a:t>
            </a:r>
            <a:br>
              <a:rPr lang="pt-BR" sz="2800" b="1" dirty="0" smtClean="0">
                <a:solidFill>
                  <a:schemeClr val="bg1"/>
                </a:solidFill>
              </a:rPr>
            </a:br>
            <a:r>
              <a:rPr lang="pt-BR" sz="2800" b="1" dirty="0" smtClean="0">
                <a:solidFill>
                  <a:schemeClr val="bg1"/>
                </a:solidFill>
              </a:rPr>
              <a:t>SEGUNDO ESTUDOS DE RCBP BRASILEIROS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24744"/>
            <a:ext cx="8424936" cy="273630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sz="1700" b="1" dirty="0" smtClean="0"/>
              <a:t>EM RELAÇÃO A TODAS AS NEOPLASIAS 0-19 ANOS O SEXO MASCULINO COM MAIOR RISCO DE CONTRAIR ESSAS DOENÇAS</a:t>
            </a:r>
          </a:p>
          <a:p>
            <a:pPr algn="just">
              <a:buNone/>
            </a:pPr>
            <a:endParaRPr lang="pt-BR" sz="1700" b="1" dirty="0" smtClean="0"/>
          </a:p>
          <a:p>
            <a:pPr algn="just">
              <a:buNone/>
            </a:pPr>
            <a:r>
              <a:rPr lang="pt-BR" sz="1700" b="1" dirty="0" smtClean="0"/>
              <a:t>APESAR DESSAS DOENÇAS ACONTECEREM EM QUALQUER FAIXA ETÁRIA ATÉ 19 ANOS, HÁ VARIAÇÃO NA PREVALÊNCIA DE CASOS NOVOS ENTRE OS 12  GRUPOS: </a:t>
            </a:r>
          </a:p>
          <a:p>
            <a:pPr algn="just">
              <a:buNone/>
            </a:pPr>
            <a:r>
              <a:rPr lang="pt-BR" sz="1700" b="1" dirty="0" smtClean="0"/>
              <a:t>       </a:t>
            </a:r>
            <a:r>
              <a:rPr lang="pt-BR" sz="1700" b="1" dirty="0" smtClean="0"/>
              <a:t>CRIANÇAS 0-9 ANOS</a:t>
            </a:r>
            <a:r>
              <a:rPr lang="pt-BR" sz="1700" b="1" dirty="0" smtClean="0">
                <a:solidFill>
                  <a:srgbClr val="C00000"/>
                </a:solidFill>
              </a:rPr>
              <a:t> </a:t>
            </a:r>
            <a:r>
              <a:rPr lang="pt-BR" sz="1700" b="1" dirty="0" smtClean="0">
                <a:solidFill>
                  <a:srgbClr val="C00000"/>
                </a:solidFill>
              </a:rPr>
              <a:t>(IV, V, VI); </a:t>
            </a:r>
            <a:r>
              <a:rPr lang="pt-BR" sz="1700" b="1" dirty="0" smtClean="0"/>
              <a:t>ADOLESCENTES 10-19 ANOS: </a:t>
            </a:r>
            <a:r>
              <a:rPr lang="pt-BR" sz="1700" b="1" dirty="0" smtClean="0"/>
              <a:t>(</a:t>
            </a:r>
            <a:r>
              <a:rPr lang="pt-BR" sz="1700" b="1" dirty="0" smtClean="0">
                <a:solidFill>
                  <a:srgbClr val="C00000"/>
                </a:solidFill>
              </a:rPr>
              <a:t>II, VIII, IX, X, XI); </a:t>
            </a:r>
            <a:r>
              <a:rPr lang="pt-BR" sz="1700" b="1" dirty="0" smtClean="0"/>
              <a:t>0-14 ANOS</a:t>
            </a:r>
            <a:r>
              <a:rPr lang="pt-BR" sz="1700" b="1" dirty="0" smtClean="0">
                <a:solidFill>
                  <a:srgbClr val="C00000"/>
                </a:solidFill>
              </a:rPr>
              <a:t> (III); </a:t>
            </a:r>
            <a:r>
              <a:rPr lang="pt-BR" sz="1700" b="1" dirty="0" smtClean="0"/>
              <a:t>0-4 ANOS E 15-19 ANOS (</a:t>
            </a:r>
            <a:r>
              <a:rPr lang="pt-BR" sz="1700" b="1" dirty="0" smtClean="0">
                <a:solidFill>
                  <a:srgbClr val="C00000"/>
                </a:solidFill>
              </a:rPr>
              <a:t>VII)</a:t>
            </a:r>
            <a:r>
              <a:rPr lang="pt-BR" sz="1700" b="1" dirty="0" smtClean="0"/>
              <a:t>; SEM DISTINÇÃO ETÁRIA (</a:t>
            </a:r>
            <a:r>
              <a:rPr lang="pt-BR" sz="1700" b="1" dirty="0" smtClean="0">
                <a:solidFill>
                  <a:srgbClr val="C00000"/>
                </a:solidFill>
              </a:rPr>
              <a:t>I, XII)</a:t>
            </a:r>
            <a:r>
              <a:rPr lang="pt-BR" sz="1700" b="1" dirty="0" smtClean="0"/>
              <a:t>. </a:t>
            </a:r>
          </a:p>
          <a:p>
            <a:pPr algn="just">
              <a:buNone/>
            </a:pPr>
            <a:endParaRPr lang="pt-BR" sz="1700" b="1" dirty="0" smtClean="0"/>
          </a:p>
          <a:p>
            <a:pPr algn="just">
              <a:buNone/>
            </a:pPr>
            <a:r>
              <a:rPr lang="pt-BR" sz="1700" b="1" dirty="0" smtClean="0"/>
              <a:t>OS ESTUDOS DE RCBP BRASILEIROS EVIDENCIARAM BAIXA SOBREVIDA EM 5 ANOS ENTRE 38% EM SÃO PAULO A 57% EM ARACAJU. </a:t>
            </a:r>
            <a:endParaRPr lang="pt-BR" sz="1700" dirty="0" smtClean="0"/>
          </a:p>
          <a:p>
            <a:pPr algn="just">
              <a:buNone/>
            </a:pPr>
            <a:endParaRPr lang="pt-BR" sz="2000" b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23528" y="116632"/>
            <a:ext cx="8568952" cy="936104"/>
          </a:xfrm>
          <a:prstGeom prst="rect">
            <a:avLst/>
          </a:prstGeom>
          <a:solidFill>
            <a:srgbClr val="66FF3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EVIDÊNCIAS 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INCIDÊNCIA DO CÂNCER INFANTO JUVENIL (RCBP BH)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23528" y="3861048"/>
            <a:ext cx="8424936" cy="2160240"/>
          </a:xfrm>
          <a:prstGeom prst="rect">
            <a:avLst/>
          </a:prstGeom>
          <a:solidFill>
            <a:srgbClr val="1C581F"/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pt-BR" sz="2000" b="1" dirty="0" smtClean="0">
                <a:solidFill>
                  <a:schemeClr val="bg1"/>
                </a:solidFill>
              </a:rPr>
              <a:t>OS DADOS DA INCIDÊNCIA POSSIBLITAM CONHECER A MAGNITUDE DA DOENÇA NA POPULAÇÃO ASSIM COMO IDENTIFICAR OS GRUPOS DE RISCO PARA AÇÕES ESTRATÉGICAS. PORÉM OS ESTUDOS DOS RCBP BRASILEIROS MOSTRAM QUE MAIS DD 40% DOS CASOS NÃO SOBREVIVEM APÓS 5 ANOS</a:t>
            </a:r>
          </a:p>
          <a:p>
            <a:pPr marL="342900" lvl="0" indent="-342900" algn="just">
              <a:spcBef>
                <a:spcPct val="20000"/>
              </a:spcBef>
            </a:pPr>
            <a:endParaRPr lang="pt-BR" sz="2000" b="1" dirty="0" smtClean="0">
              <a:solidFill>
                <a:schemeClr val="bg1"/>
              </a:solidFill>
            </a:endParaRPr>
          </a:p>
          <a:p>
            <a:pPr marL="342900" lvl="0" indent="-342900" algn="just">
              <a:spcBef>
                <a:spcPct val="20000"/>
              </a:spcBef>
            </a:pPr>
            <a:r>
              <a:rPr lang="pt-BR" sz="2000" b="1" i="1" u="sng" dirty="0" smtClean="0">
                <a:solidFill>
                  <a:schemeClr val="bg1"/>
                </a:solidFill>
              </a:rPr>
              <a:t>PORTANTO </a:t>
            </a:r>
            <a:r>
              <a:rPr lang="pt-BR" sz="2000" b="1" i="1" u="sng" dirty="0">
                <a:solidFill>
                  <a:schemeClr val="bg1"/>
                </a:solidFill>
              </a:rPr>
              <a:t>PODE-SE SUPOR</a:t>
            </a:r>
            <a:r>
              <a:rPr lang="pt-BR" sz="2000" b="1" i="1" dirty="0">
                <a:solidFill>
                  <a:schemeClr val="bg1"/>
                </a:solidFill>
              </a:rPr>
              <a:t> QUE ALGO NÃO VAI BEM EM RELAÇÃO À PREVENÇÃO OU CUIDADOS DOS PACIENTES ONCOLÓGICOS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0" y="72107"/>
            <a:ext cx="9144000" cy="8366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200" b="1" dirty="0" smtClean="0">
                <a:solidFill>
                  <a:srgbClr val="FFFFFF"/>
                </a:solidFill>
                <a:latin typeface="Calibri" pitchFamily="34" charset="0"/>
              </a:rPr>
              <a:t>INFORMAÇÃO EPIDEMIOLÓGICA</a:t>
            </a:r>
            <a:endParaRPr lang="pt-BR" sz="3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4" name="Diagrama 3"/>
          <p:cNvGraphicFramePr/>
          <p:nvPr/>
        </p:nvGraphicFramePr>
        <p:xfrm>
          <a:off x="1000100" y="1217842"/>
          <a:ext cx="7072362" cy="516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1339"/>
            <a:ext cx="9144000" cy="523220"/>
          </a:xfr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FICHA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DE REGISTRO DE TUMOR</a:t>
            </a:r>
          </a:p>
        </p:txBody>
      </p:sp>
      <p:sp>
        <p:nvSpPr>
          <p:cNvPr id="203781" name="Text Box 5"/>
          <p:cNvSpPr txBox="1">
            <a:spLocks noChangeArrowheads="1"/>
          </p:cNvSpPr>
          <p:nvPr/>
        </p:nvSpPr>
        <p:spPr bwMode="auto">
          <a:xfrm>
            <a:off x="5632450" y="20558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>
              <a:latin typeface="+mn-lt"/>
            </a:endParaRPr>
          </a:p>
        </p:txBody>
      </p:sp>
      <p:pic>
        <p:nvPicPr>
          <p:cNvPr id="52228" name="Picture 6" descr="fic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" y="1011671"/>
            <a:ext cx="3914775" cy="479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3062287" y="554832"/>
            <a:ext cx="2662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BASE HOSPITALAR - RHC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-</a:t>
            </a:r>
          </a:p>
        </p:txBody>
      </p:sp>
      <p:pic>
        <p:nvPicPr>
          <p:cNvPr id="522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49" y="1010045"/>
            <a:ext cx="3643313" cy="479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1913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52736" y="0"/>
            <a:ext cx="6737350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ângulo 7"/>
          <p:cNvSpPr/>
          <p:nvPr/>
        </p:nvSpPr>
        <p:spPr>
          <a:xfrm>
            <a:off x="5148064" y="2348880"/>
            <a:ext cx="3528392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/>
              <a:t>AS 3 PRINCIPAIS INSTITUIÇÕES </a:t>
            </a:r>
            <a:r>
              <a:rPr lang="pt-BR" sz="2000" b="1" dirty="0" smtClean="0"/>
              <a:t>EM </a:t>
            </a:r>
            <a:r>
              <a:rPr lang="pt-BR" sz="2000" b="1" dirty="0" smtClean="0"/>
              <a:t>ONCOLOGIA </a:t>
            </a:r>
            <a:r>
              <a:rPr lang="pt-BR" sz="2000" b="1" dirty="0" smtClean="0"/>
              <a:t>PEDIÁTRICA </a:t>
            </a:r>
            <a:r>
              <a:rPr lang="pt-BR" sz="2000" b="1" dirty="0" smtClean="0"/>
              <a:t>NÃO SÃO CACON</a:t>
            </a:r>
          </a:p>
          <a:p>
            <a:pPr algn="just"/>
            <a:endParaRPr lang="pt-BR" sz="2000" b="1" dirty="0" smtClean="0"/>
          </a:p>
          <a:p>
            <a:pPr algn="just"/>
            <a:r>
              <a:rPr lang="pt-BR" sz="2000" b="1" dirty="0" smtClean="0"/>
              <a:t>17 HOSPITAIS COM MENOS DE 10 CASOS (4 COM NENHUM)</a:t>
            </a:r>
          </a:p>
        </p:txBody>
      </p:sp>
      <p:sp>
        <p:nvSpPr>
          <p:cNvPr id="9" name="CaixaDeTexto 2"/>
          <p:cNvSpPr txBox="1"/>
          <p:nvPr/>
        </p:nvSpPr>
        <p:spPr>
          <a:xfrm>
            <a:off x="3059832" y="5445224"/>
            <a:ext cx="1369688" cy="60960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dirty="0"/>
              <a:t>           Ano de 2013</a:t>
            </a:r>
          </a:p>
          <a:p>
            <a:r>
              <a:rPr lang="pt-BR" sz="1100" dirty="0"/>
              <a:t>           </a:t>
            </a:r>
          </a:p>
          <a:p>
            <a:r>
              <a:rPr lang="pt-BR" sz="1100" baseline="0" dirty="0"/>
              <a:t>           </a:t>
            </a:r>
            <a:r>
              <a:rPr lang="pt-BR" sz="1100" dirty="0"/>
              <a:t>Outros anos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136457" y="5492849"/>
            <a:ext cx="277769" cy="133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11" name="Retângulo 10"/>
          <p:cNvSpPr/>
          <p:nvPr/>
        </p:nvSpPr>
        <p:spPr>
          <a:xfrm>
            <a:off x="3136457" y="5826224"/>
            <a:ext cx="277769" cy="1333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14" name="Elipse 13"/>
          <p:cNvSpPr/>
          <p:nvPr/>
        </p:nvSpPr>
        <p:spPr>
          <a:xfrm rot="176831">
            <a:off x="589068" y="3637036"/>
            <a:ext cx="2763894" cy="267377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2"/>
              </a:solidFill>
            </a:endParaRPr>
          </a:p>
        </p:txBody>
      </p:sp>
      <p:sp>
        <p:nvSpPr>
          <p:cNvPr id="16" name="Seta para a esquerda 15"/>
          <p:cNvSpPr/>
          <p:nvPr/>
        </p:nvSpPr>
        <p:spPr>
          <a:xfrm>
            <a:off x="3059832" y="1772816"/>
            <a:ext cx="504056" cy="144016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esquerda 16"/>
          <p:cNvSpPr/>
          <p:nvPr/>
        </p:nvSpPr>
        <p:spPr>
          <a:xfrm>
            <a:off x="2843808" y="2492896"/>
            <a:ext cx="504056" cy="144016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esquerda 17"/>
          <p:cNvSpPr/>
          <p:nvPr/>
        </p:nvSpPr>
        <p:spPr>
          <a:xfrm>
            <a:off x="2627784" y="4509120"/>
            <a:ext cx="504056" cy="144016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3565760" y="1742619"/>
            <a:ext cx="862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C00000"/>
                </a:solidFill>
              </a:rPr>
              <a:t>CACON</a:t>
            </a:r>
            <a:endParaRPr lang="pt-BR" sz="1000" dirty="0">
              <a:solidFill>
                <a:srgbClr val="C00000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421744" y="2462699"/>
            <a:ext cx="862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C00000"/>
                </a:solidFill>
              </a:rPr>
              <a:t>CACON </a:t>
            </a:r>
            <a:endParaRPr lang="pt-BR" sz="1000" dirty="0">
              <a:solidFill>
                <a:srgbClr val="C00000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059832" y="4478923"/>
            <a:ext cx="862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C00000"/>
                </a:solidFill>
              </a:rPr>
              <a:t>CACON</a:t>
            </a:r>
            <a:endParaRPr lang="pt-BR" sz="1000" dirty="0">
              <a:solidFill>
                <a:srgbClr val="C0000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156448" y="725795"/>
            <a:ext cx="3528392" cy="1200329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bg1"/>
                </a:solidFill>
              </a:rPr>
              <a:t>SÃO 32 INSTITUIÇÕES HABILITADAS EM MG  UNACON/CACON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225378"/>
            <a:ext cx="6624736" cy="608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6012160" y="1025441"/>
            <a:ext cx="3129383" cy="16312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OS MAIORES PERCENTUAIS </a:t>
            </a:r>
          </a:p>
          <a:p>
            <a:r>
              <a:rPr lang="pt-BR" sz="2000" b="1" dirty="0" smtClean="0"/>
              <a:t>DE CASOS HOSPITALARES</a:t>
            </a:r>
          </a:p>
          <a:p>
            <a:r>
              <a:rPr lang="pt-BR" sz="2000" b="1" dirty="0" smtClean="0"/>
              <a:t>SÃO DOS GRUPOS</a:t>
            </a:r>
          </a:p>
          <a:p>
            <a:r>
              <a:rPr lang="pt-BR" sz="2000" b="1" dirty="0" smtClean="0"/>
              <a:t>I (LEUCEMIAS)</a:t>
            </a:r>
          </a:p>
          <a:p>
            <a:r>
              <a:rPr lang="pt-BR" sz="2000" b="1" dirty="0" smtClean="0"/>
              <a:t>II (LINFOMAS E NEOPL RE)</a:t>
            </a:r>
            <a:endParaRPr lang="pt-BR" sz="2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635896" y="4573577"/>
            <a:ext cx="4895636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MENORES PERCENTUAIS SÃO DOS GRUPOS: </a:t>
            </a:r>
          </a:p>
          <a:p>
            <a:r>
              <a:rPr lang="pt-BR" sz="2000" b="1" dirty="0" smtClean="0"/>
              <a:t>VII (TUMORES HEPÁTICOS)</a:t>
            </a:r>
          </a:p>
          <a:p>
            <a:r>
              <a:rPr lang="pt-BR" sz="2000" b="1" dirty="0" smtClean="0"/>
              <a:t>  V (RETINOBLASTOMA)</a:t>
            </a:r>
            <a:endParaRPr lang="pt-BR" sz="20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4942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INDICADORES DA ASSISTÊNCIA NA ALTA COMPLEXIDADE DE MINAS GERAIS 32 RHC-MG, 2013</a:t>
            </a:r>
            <a:endParaRPr lang="pt-BR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95536" y="1052738"/>
          <a:ext cx="8424939" cy="4854166"/>
        </p:xfrm>
        <a:graphic>
          <a:graphicData uri="http://schemas.openxmlformats.org/drawingml/2006/table">
            <a:tbl>
              <a:tblPr/>
              <a:tblGrid>
                <a:gridCol w="310560"/>
                <a:gridCol w="1720390"/>
                <a:gridCol w="429967"/>
                <a:gridCol w="429967"/>
                <a:gridCol w="429967"/>
                <a:gridCol w="429967"/>
                <a:gridCol w="429967"/>
                <a:gridCol w="429967"/>
                <a:gridCol w="429967"/>
                <a:gridCol w="429967"/>
                <a:gridCol w="429967"/>
                <a:gridCol w="429967"/>
                <a:gridCol w="429967"/>
                <a:gridCol w="429967"/>
                <a:gridCol w="429967"/>
                <a:gridCol w="402209"/>
                <a:gridCol w="402209"/>
              </a:tblGrid>
              <a:tr h="359984">
                <a:tc gridSpan="1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Tabela de indicadores das neoplasias selecionadas dos casos, </a:t>
                      </a:r>
                      <a:r>
                        <a:rPr lang="pt-BR" sz="11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analiticos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e não </a:t>
                      </a:r>
                      <a:r>
                        <a:rPr lang="pt-BR" sz="11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analiticos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na primeira consulta no </a:t>
                      </a:r>
                      <a:br>
                        <a:rPr lang="pt-BR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Hospital, procedentes de Minas Gerais, faixa etária 0 a 19 anos</a:t>
                      </a:r>
                      <a:r>
                        <a:rPr lang="pt-BR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32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RHC-MG, 2013 e outros anos 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279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Indicador </a:t>
                      </a:r>
                      <a:r>
                        <a:rPr lang="pt-BR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Hospitalar</a:t>
                      </a:r>
                      <a:endParaRPr lang="pt-BR" sz="1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pt-BR" sz="7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Grupo </a:t>
                      </a:r>
                      <a:br>
                        <a:rPr lang="pt-BR" sz="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</a:br>
                      <a:r>
                        <a:rPr lang="pt-BR" sz="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Calibri"/>
                          <a:cs typeface="Times New Roman"/>
                        </a:rPr>
                        <a:t>LEUCEM</a:t>
                      </a:r>
                      <a:endParaRPr lang="pt-BR" sz="7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Grupo </a:t>
                      </a:r>
                      <a:br>
                        <a:rPr lang="pt-BR" sz="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</a:br>
                      <a:r>
                        <a:rPr lang="pt-BR" sz="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II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LINFO</a:t>
                      </a:r>
                      <a:endParaRPr lang="pt-BR" sz="7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Grupo </a:t>
                      </a:r>
                      <a:endParaRPr lang="pt-BR" sz="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III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SNC</a:t>
                      </a: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Grupo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 IV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NEUROB</a:t>
                      </a:r>
                      <a:endParaRPr lang="pt-BR" sz="7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Grupo</a:t>
                      </a:r>
                      <a:br>
                        <a:rPr lang="pt-BR" sz="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</a:br>
                      <a:r>
                        <a:rPr lang="pt-BR" sz="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V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RETINOB</a:t>
                      </a: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Grupo</a:t>
                      </a:r>
                      <a:br>
                        <a:rPr lang="pt-BR" sz="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</a:br>
                      <a:r>
                        <a:rPr lang="pt-BR" sz="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VI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RENAL</a:t>
                      </a: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Grupo</a:t>
                      </a:r>
                      <a:br>
                        <a:rPr lang="pt-BR" sz="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</a:br>
                      <a:r>
                        <a:rPr lang="pt-BR" sz="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VII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HEPATIC</a:t>
                      </a:r>
                      <a:endParaRPr lang="pt-BR" sz="7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Grupo</a:t>
                      </a:r>
                      <a:br>
                        <a:rPr lang="pt-BR" sz="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</a:br>
                      <a:r>
                        <a:rPr lang="pt-BR" sz="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VIII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ÓSSEOS</a:t>
                      </a:r>
                      <a:endParaRPr lang="pt-BR" sz="7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Grupo</a:t>
                      </a:r>
                      <a:br>
                        <a:rPr lang="pt-BR" sz="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</a:br>
                      <a:r>
                        <a:rPr lang="pt-BR" sz="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IX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SARCOM</a:t>
                      </a: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Grupo</a:t>
                      </a:r>
                      <a:br>
                        <a:rPr lang="pt-BR" sz="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</a:br>
                      <a:r>
                        <a:rPr lang="pt-BR" sz="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X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CEL GER,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7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Grupo</a:t>
                      </a:r>
                      <a:br>
                        <a:rPr lang="pt-BR" sz="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</a:br>
                      <a:r>
                        <a:rPr lang="pt-BR" sz="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XI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CARC,IN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7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Grupo</a:t>
                      </a:r>
                      <a:br>
                        <a:rPr lang="pt-BR" sz="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</a:br>
                      <a:r>
                        <a:rPr lang="pt-BR" sz="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XII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OUTRAS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7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Sem </a:t>
                      </a:r>
                      <a:r>
                        <a:rPr lang="pt-BR" sz="6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Info</a:t>
                      </a:r>
                      <a:r>
                        <a:rPr lang="pt-BR" sz="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 do grupo</a:t>
                      </a:r>
                      <a:endParaRPr lang="pt-BR" sz="7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Calibri"/>
                          <a:cs typeface="Times New Roman"/>
                        </a:rPr>
                        <a:t>TOTAL</a:t>
                      </a:r>
                      <a:r>
                        <a:rPr lang="pt-BR" sz="600" b="1" baseline="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Calibri"/>
                          <a:cs typeface="Times New Roman"/>
                        </a:rPr>
                        <a:t> GERAL</a:t>
                      </a:r>
                      <a:endParaRPr lang="pt-BR" sz="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2123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pt-B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Total de casos</a:t>
                      </a:r>
                      <a:endParaRPr lang="pt-B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(N)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121</a:t>
                      </a:r>
                      <a:endParaRPr lang="pt-B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94</a:t>
                      </a:r>
                      <a:endParaRPr lang="pt-B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78</a:t>
                      </a:r>
                      <a:endParaRPr lang="pt-B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9</a:t>
                      </a:r>
                      <a:endParaRPr lang="pt-B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8</a:t>
                      </a:r>
                      <a:endParaRPr lang="pt-B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22</a:t>
                      </a:r>
                      <a:endParaRPr lang="pt-B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6</a:t>
                      </a:r>
                      <a:endParaRPr lang="pt-B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48</a:t>
                      </a:r>
                      <a:endParaRPr lang="pt-B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22</a:t>
                      </a:r>
                      <a:endParaRPr lang="pt-B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35</a:t>
                      </a:r>
                      <a:endParaRPr lang="pt-B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59</a:t>
                      </a:r>
                      <a:endParaRPr lang="pt-B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16</a:t>
                      </a:r>
                      <a:endParaRPr lang="pt-B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endParaRPr lang="pt-B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520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</a:tr>
              <a:tr h="18100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(%)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23,3%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18,1%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15,0%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1,7%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1,5%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4,2%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1,2%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9,2%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4,2%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6,7%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11,3%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3,1%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0,4%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pt-BR" sz="7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8100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2</a:t>
                      </a:r>
                      <a:endParaRPr lang="pt-B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Mediana da idade no diagnóstico  </a:t>
                      </a:r>
                      <a:r>
                        <a:rPr lang="pt-BR" sz="1100" b="1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(em anos)</a:t>
                      </a:r>
                      <a:endParaRPr lang="pt-B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err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Masc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7,5</a:t>
                      </a:r>
                      <a:endParaRPr lang="pt-BR" sz="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13</a:t>
                      </a:r>
                      <a:endParaRPr lang="pt-BR" sz="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10</a:t>
                      </a:r>
                      <a:endParaRPr lang="pt-BR" sz="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2,5</a:t>
                      </a:r>
                      <a:endParaRPr lang="pt-BR" sz="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endParaRPr lang="pt-BR" sz="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3,5</a:t>
                      </a:r>
                      <a:endParaRPr lang="pt-BR" sz="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9</a:t>
                      </a:r>
                      <a:endParaRPr lang="pt-BR" sz="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15,5</a:t>
                      </a:r>
                      <a:endParaRPr lang="pt-BR" sz="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16</a:t>
                      </a:r>
                      <a:endParaRPr lang="pt-BR" sz="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16</a:t>
                      </a:r>
                      <a:endParaRPr lang="pt-BR" sz="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17</a:t>
                      </a:r>
                      <a:endParaRPr lang="pt-BR" sz="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12</a:t>
                      </a:r>
                      <a:endParaRPr lang="pt-BR" sz="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-</a:t>
                      </a:r>
                      <a:endParaRPr lang="pt-BR" sz="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12</a:t>
                      </a:r>
                      <a:endParaRPr lang="pt-BR" sz="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</a:tr>
              <a:tr h="18100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err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Fem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9</a:t>
                      </a:r>
                      <a:endParaRPr lang="pt-BR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15,5</a:t>
                      </a:r>
                      <a:endParaRPr lang="pt-BR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7,5</a:t>
                      </a:r>
                      <a:endParaRPr lang="pt-BR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5</a:t>
                      </a:r>
                      <a:endParaRPr lang="pt-BR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</a:t>
                      </a:r>
                      <a:endParaRPr lang="pt-BR" sz="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pt-BR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13</a:t>
                      </a:r>
                      <a:endParaRPr lang="pt-BR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13,5</a:t>
                      </a:r>
                      <a:endParaRPr lang="pt-BR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13,5</a:t>
                      </a:r>
                      <a:endParaRPr lang="pt-BR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12,5</a:t>
                      </a:r>
                      <a:endParaRPr lang="pt-BR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16</a:t>
                      </a:r>
                      <a:endParaRPr lang="pt-BR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13</a:t>
                      </a:r>
                      <a:endParaRPr lang="pt-BR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endParaRPr lang="pt-BR" sz="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12</a:t>
                      </a:r>
                      <a:endParaRPr lang="pt-BR" sz="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763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latin typeface="Cambria"/>
                          <a:ea typeface="Calibri"/>
                          <a:cs typeface="Times New Roman"/>
                        </a:rPr>
                        <a:t>3</a:t>
                      </a:r>
                      <a:endParaRPr lang="pt-B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latin typeface="Cambria"/>
                          <a:ea typeface="Times New Roman"/>
                          <a:cs typeface="Times New Roman"/>
                        </a:rPr>
                        <a:t>Mediana* do intervalo entre </a:t>
                      </a:r>
                      <a:r>
                        <a:rPr lang="pt-BR" sz="1100" b="1" dirty="0" smtClean="0">
                          <a:latin typeface="Cambria"/>
                          <a:ea typeface="Times New Roman"/>
                          <a:cs typeface="Times New Roman"/>
                        </a:rPr>
                        <a:t>o diagnóstico </a:t>
                      </a:r>
                      <a:r>
                        <a:rPr lang="pt-BR" sz="1100" b="1" dirty="0" smtClean="0">
                          <a:solidFill>
                            <a:srgbClr val="C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prévio</a:t>
                      </a:r>
                      <a:r>
                        <a:rPr lang="pt-BR" sz="1100" b="1" dirty="0" smtClean="0">
                          <a:latin typeface="Cambria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pt-BR" sz="1100" b="1" dirty="0">
                          <a:latin typeface="Cambria"/>
                          <a:ea typeface="Times New Roman"/>
                          <a:cs typeface="Times New Roman"/>
                        </a:rPr>
                        <a:t>e </a:t>
                      </a:r>
                      <a:r>
                        <a:rPr lang="pt-BR" sz="1100" b="1" dirty="0" smtClean="0">
                          <a:latin typeface="Cambria"/>
                          <a:ea typeface="Times New Roman"/>
                          <a:cs typeface="Times New Roman"/>
                        </a:rPr>
                        <a:t> o inicio </a:t>
                      </a:r>
                      <a:r>
                        <a:rPr lang="pt-BR" sz="1100" b="1" dirty="0">
                          <a:latin typeface="Cambria"/>
                          <a:ea typeface="Times New Roman"/>
                          <a:cs typeface="Times New Roman"/>
                        </a:rPr>
                        <a:t>do tratamento, </a:t>
                      </a:r>
                      <a:r>
                        <a:rPr lang="pt-BR" sz="1100" b="0" i="1" dirty="0" smtClean="0">
                          <a:latin typeface="Cambria"/>
                          <a:ea typeface="Times New Roman"/>
                          <a:cs typeface="Times New Roman"/>
                        </a:rPr>
                        <a:t>casos c/ </a:t>
                      </a:r>
                      <a:r>
                        <a:rPr lang="pt-BR" sz="1100" b="0" i="1" dirty="0" err="1" smtClean="0">
                          <a:latin typeface="Cambria"/>
                          <a:ea typeface="Times New Roman"/>
                          <a:cs typeface="Times New Roman"/>
                        </a:rPr>
                        <a:t>diagn</a:t>
                      </a:r>
                      <a:r>
                        <a:rPr lang="pt-BR" sz="1100" b="0" i="1" dirty="0" smtClean="0">
                          <a:latin typeface="Cambria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pt-BR" sz="1100" b="0" i="1" baseline="0" dirty="0" smtClean="0"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100" b="0" i="1" dirty="0" smtClean="0">
                          <a:latin typeface="Cambria"/>
                          <a:ea typeface="Times New Roman"/>
                          <a:cs typeface="Times New Roman"/>
                        </a:rPr>
                        <a:t>e </a:t>
                      </a:r>
                      <a:r>
                        <a:rPr lang="pt-BR" sz="1100" b="0" i="1" dirty="0">
                          <a:latin typeface="Cambria"/>
                          <a:ea typeface="Times New Roman"/>
                          <a:cs typeface="Times New Roman"/>
                        </a:rPr>
                        <a:t>sem tratamento (em dias)</a:t>
                      </a:r>
                      <a:endParaRPr lang="pt-BR" sz="11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Cambria"/>
                          <a:ea typeface="Times New Roman"/>
                          <a:cs typeface="Times New Roman"/>
                        </a:rPr>
                        <a:t>13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Cambria"/>
                          <a:ea typeface="Times New Roman"/>
                          <a:cs typeface="Times New Roman"/>
                        </a:rPr>
                        <a:t>39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Cambria"/>
                          <a:ea typeface="Times New Roman"/>
                          <a:cs typeface="Times New Roman"/>
                        </a:rPr>
                        <a:t>29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Cambria"/>
                          <a:ea typeface="Times New Roman"/>
                          <a:cs typeface="Times New Roman"/>
                        </a:rPr>
                        <a:t>14,5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86</a:t>
                      </a:r>
                      <a:endParaRPr lang="pt-BR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Cambria"/>
                          <a:ea typeface="Times New Roman"/>
                          <a:cs typeface="Times New Roman"/>
                        </a:rPr>
                        <a:t>16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Cambria"/>
                          <a:ea typeface="Times New Roman"/>
                          <a:cs typeface="Times New Roman"/>
                        </a:rPr>
                        <a:t>-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Cambria"/>
                          <a:ea typeface="Times New Roman"/>
                          <a:cs typeface="Times New Roman"/>
                        </a:rPr>
                        <a:t>35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Cambria"/>
                          <a:ea typeface="Times New Roman"/>
                          <a:cs typeface="Times New Roman"/>
                        </a:rPr>
                        <a:t>47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Cambria"/>
                          <a:ea typeface="Times New Roman"/>
                          <a:cs typeface="Times New Roman"/>
                        </a:rPr>
                        <a:t>44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Cambria"/>
                          <a:ea typeface="Times New Roman"/>
                          <a:cs typeface="Times New Roman"/>
                        </a:rPr>
                        <a:t>32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Cambria"/>
                          <a:ea typeface="Times New Roman"/>
                          <a:cs typeface="Times New Roman"/>
                        </a:rPr>
                        <a:t>10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Cambria"/>
                          <a:ea typeface="Times New Roman"/>
                          <a:cs typeface="Times New Roman"/>
                        </a:rPr>
                        <a:t>4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30</a:t>
                      </a:r>
                      <a:endParaRPr lang="pt-BR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0570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latin typeface="Cambria"/>
                          <a:ea typeface="Calibri"/>
                          <a:cs typeface="Times New Roman"/>
                        </a:rPr>
                        <a:t>4</a:t>
                      </a:r>
                      <a:endParaRPr lang="pt-B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latin typeface="Cambria"/>
                          <a:ea typeface="Times New Roman"/>
                          <a:cs typeface="Times New Roman"/>
                        </a:rPr>
                        <a:t>Valores Max e </a:t>
                      </a:r>
                      <a:r>
                        <a:rPr lang="pt-BR" sz="1100" b="1" dirty="0" err="1">
                          <a:latin typeface="Cambria"/>
                          <a:ea typeface="Times New Roman"/>
                          <a:cs typeface="Times New Roman"/>
                        </a:rPr>
                        <a:t>Min</a:t>
                      </a:r>
                      <a:r>
                        <a:rPr lang="pt-BR" sz="1100" b="1" dirty="0">
                          <a:latin typeface="Cambria"/>
                          <a:ea typeface="Times New Roman"/>
                          <a:cs typeface="Times New Roman"/>
                        </a:rPr>
                        <a:t> do Intervalo entre </a:t>
                      </a:r>
                      <a:r>
                        <a:rPr lang="pt-BR" sz="1100" b="1" dirty="0" smtClean="0">
                          <a:latin typeface="Cambria"/>
                          <a:ea typeface="Times New Roman"/>
                          <a:cs typeface="Times New Roman"/>
                        </a:rPr>
                        <a:t>o </a:t>
                      </a:r>
                      <a:r>
                        <a:rPr lang="pt-BR" sz="1100" b="1" dirty="0">
                          <a:latin typeface="Cambria"/>
                          <a:ea typeface="Times New Roman"/>
                          <a:cs typeface="Times New Roman"/>
                        </a:rPr>
                        <a:t>diagnóstico e </a:t>
                      </a:r>
                      <a:r>
                        <a:rPr lang="pt-BR" sz="1100" b="1" dirty="0" smtClean="0">
                          <a:latin typeface="Cambria"/>
                          <a:ea typeface="Times New Roman"/>
                          <a:cs typeface="Times New Roman"/>
                        </a:rPr>
                        <a:t>inicio </a:t>
                      </a:r>
                      <a:r>
                        <a:rPr lang="pt-BR" sz="1100" b="1" dirty="0">
                          <a:latin typeface="Cambria"/>
                          <a:ea typeface="Times New Roman"/>
                          <a:cs typeface="Times New Roman"/>
                        </a:rPr>
                        <a:t>do tratamento, </a:t>
                      </a:r>
                      <a:r>
                        <a:rPr lang="pt-BR" sz="1100" b="0" i="1" dirty="0" smtClean="0">
                          <a:latin typeface="Cambria"/>
                          <a:ea typeface="Times New Roman"/>
                          <a:cs typeface="Times New Roman"/>
                        </a:rPr>
                        <a:t>casos c/ </a:t>
                      </a:r>
                      <a:r>
                        <a:rPr lang="pt-BR" sz="1100" b="0" i="1" dirty="0" err="1">
                          <a:latin typeface="Cambria"/>
                          <a:ea typeface="Times New Roman"/>
                          <a:cs typeface="Times New Roman"/>
                        </a:rPr>
                        <a:t>diag</a:t>
                      </a:r>
                      <a:r>
                        <a:rPr lang="pt-BR" sz="1100" b="0" i="1" dirty="0">
                          <a:latin typeface="Cambria"/>
                          <a:ea typeface="Times New Roman"/>
                          <a:cs typeface="Times New Roman"/>
                        </a:rPr>
                        <a:t>. e sem trat. (em dias)</a:t>
                      </a:r>
                      <a:endParaRPr lang="pt-BR" sz="11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err="1">
                          <a:latin typeface="Cambria"/>
                          <a:ea typeface="Times New Roman"/>
                          <a:cs typeface="Times New Roman"/>
                        </a:rPr>
                        <a:t>Min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latin typeface="Cambria"/>
                          <a:ea typeface="Times New Roman"/>
                          <a:cs typeface="Times New Roman"/>
                        </a:rPr>
                        <a:t>8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latin typeface="Cambria"/>
                          <a:ea typeface="Times New Roman"/>
                          <a:cs typeface="Times New Roman"/>
                        </a:rPr>
                        <a:t>7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latin typeface="Cambria"/>
                          <a:ea typeface="Times New Roman"/>
                          <a:cs typeface="Times New Roman"/>
                        </a:rPr>
                        <a:t>36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latin typeface="Cambria"/>
                          <a:ea typeface="Times New Roman"/>
                          <a:cs typeface="Times New Roman"/>
                        </a:rPr>
                        <a:t>7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latin typeface="Cambria"/>
                          <a:ea typeface="Times New Roman"/>
                          <a:cs typeface="Times New Roman"/>
                        </a:rPr>
                        <a:t>-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latin typeface="Cambria"/>
                          <a:ea typeface="Times New Roman"/>
                          <a:cs typeface="Times New Roman"/>
                        </a:rPr>
                        <a:t>8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latin typeface="Cambria"/>
                          <a:ea typeface="Times New Roman"/>
                          <a:cs typeface="Times New Roman"/>
                        </a:rPr>
                        <a:t>24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latin typeface="Cambria"/>
                          <a:ea typeface="Times New Roman"/>
                          <a:cs typeface="Times New Roman"/>
                        </a:rPr>
                        <a:t>15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latin typeface="Cambria"/>
                          <a:ea typeface="Times New Roman"/>
                          <a:cs typeface="Times New Roman"/>
                        </a:rPr>
                        <a:t>0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latin typeface="Cambria"/>
                          <a:ea typeface="Times New Roman"/>
                          <a:cs typeface="Times New Roman"/>
                        </a:rPr>
                        <a:t>10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latin typeface="Cambria"/>
                          <a:ea typeface="Times New Roman"/>
                          <a:cs typeface="Times New Roman"/>
                        </a:rPr>
                        <a:t>4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</a:tr>
              <a:tr h="2413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Max</a:t>
                      </a:r>
                      <a:endParaRPr lang="pt-BR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213</a:t>
                      </a:r>
                      <a:endParaRPr lang="pt-BR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233</a:t>
                      </a:r>
                      <a:endParaRPr lang="pt-BR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139</a:t>
                      </a:r>
                      <a:endParaRPr lang="pt-BR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22</a:t>
                      </a:r>
                      <a:endParaRPr lang="pt-BR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116</a:t>
                      </a:r>
                      <a:endParaRPr lang="pt-BR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23</a:t>
                      </a:r>
                      <a:endParaRPr lang="pt-BR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-</a:t>
                      </a:r>
                      <a:endParaRPr lang="pt-BR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131</a:t>
                      </a:r>
                      <a:endParaRPr lang="pt-BR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69</a:t>
                      </a:r>
                      <a:endParaRPr lang="pt-BR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153</a:t>
                      </a:r>
                      <a:endParaRPr lang="pt-BR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72</a:t>
                      </a:r>
                      <a:endParaRPr lang="pt-BR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-</a:t>
                      </a:r>
                      <a:endParaRPr lang="pt-BR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-</a:t>
                      </a:r>
                      <a:endParaRPr lang="pt-BR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233</a:t>
                      </a:r>
                      <a:endParaRPr lang="pt-BR"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</a:tr>
              <a:tr h="4378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latin typeface="Cambria"/>
                          <a:ea typeface="Times New Roman"/>
                          <a:cs typeface="Times New Roman"/>
                        </a:rPr>
                        <a:t>S/</a:t>
                      </a:r>
                      <a:r>
                        <a:rPr lang="pt-BR" sz="800" dirty="0" err="1">
                          <a:latin typeface="Cambria"/>
                          <a:ea typeface="Times New Roman"/>
                          <a:cs typeface="Times New Roman"/>
                        </a:rPr>
                        <a:t>Inf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latin typeface="Cambria"/>
                          <a:ea typeface="Times New Roman"/>
                          <a:cs typeface="Times New Roman"/>
                        </a:rPr>
                        <a:t>0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latin typeface="Cambria"/>
                          <a:ea typeface="Times New Roman"/>
                          <a:cs typeface="Times New Roman"/>
                        </a:rPr>
                        <a:t>4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latin typeface="Cambria"/>
                          <a:ea typeface="Times New Roman"/>
                          <a:cs typeface="Times New Roman"/>
                        </a:rPr>
                        <a:t>0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latin typeface="Cambria"/>
                          <a:ea typeface="Times New Roman"/>
                          <a:cs typeface="Times New Roman"/>
                        </a:rPr>
                        <a:t>0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latin typeface="Cambria"/>
                          <a:ea typeface="Times New Roman"/>
                          <a:cs typeface="Times New Roman"/>
                        </a:rPr>
                        <a:t>0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latin typeface="Cambria"/>
                          <a:ea typeface="Times New Roman"/>
                          <a:cs typeface="Times New Roman"/>
                        </a:rPr>
                        <a:t>0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latin typeface="Cambria"/>
                          <a:ea typeface="Times New Roman"/>
                          <a:cs typeface="Times New Roman"/>
                        </a:rPr>
                        <a:t>4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latin typeface="Cambria"/>
                          <a:ea typeface="Times New Roman"/>
                          <a:cs typeface="Times New Roman"/>
                        </a:rPr>
                        <a:t>5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latin typeface="Cambria"/>
                          <a:ea typeface="Times New Roman"/>
                          <a:cs typeface="Times New Roman"/>
                        </a:rPr>
                        <a:t>0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18</a:t>
                      </a:r>
                      <a:endParaRPr lang="pt-BR" sz="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8100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5</a:t>
                      </a:r>
                      <a:endParaRPr lang="pt-B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err="1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SNº</a:t>
                      </a:r>
                      <a:r>
                        <a:rPr lang="pt-BR" sz="1100" b="1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de casos procedentes de municípios de outra </a:t>
                      </a:r>
                      <a:r>
                        <a:rPr lang="pt-BR" sz="1100" b="1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macrorregião do hospital </a:t>
                      </a:r>
                      <a:endParaRPr lang="pt-B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mbria"/>
                          <a:ea typeface="Times New Roman"/>
                          <a:cs typeface="Times New Roman"/>
                        </a:rPr>
                        <a:t>(N)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45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26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26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4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9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15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7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8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13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158</a:t>
                      </a:r>
                      <a:endParaRPr lang="pt-BR" sz="9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</a:tr>
              <a:tr h="36201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mbria"/>
                          <a:ea typeface="Times New Roman"/>
                          <a:cs typeface="Times New Roman"/>
                        </a:rPr>
                        <a:t>(%)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28%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16%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16%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3%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1%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6%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0%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9%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4%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5%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8%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2%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0%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pt-BR" sz="9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78149"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Nota</a:t>
                      </a:r>
                      <a:r>
                        <a:rPr lang="pt-BR" sz="9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:  1 - Total geral não incluem os casos procedentes de outros estados e os sem informação da procedência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700">
                        <a:latin typeface="Calibri"/>
                        <a:ea typeface="Times New Roman"/>
                      </a:endParaRPr>
                    </a:p>
                  </a:txBody>
                  <a:tcPr marL="27545" marR="2754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700">
                        <a:latin typeface="Calibri"/>
                        <a:ea typeface="Times New Roman"/>
                      </a:endParaRPr>
                    </a:p>
                  </a:txBody>
                  <a:tcPr marL="27545" marR="2754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700">
                        <a:latin typeface="Calibri"/>
                        <a:ea typeface="Times New Roman"/>
                      </a:endParaRPr>
                    </a:p>
                  </a:txBody>
                  <a:tcPr marL="27545" marR="2754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700">
                        <a:latin typeface="Calibri"/>
                        <a:ea typeface="Times New Roman"/>
                      </a:endParaRPr>
                    </a:p>
                  </a:txBody>
                  <a:tcPr marL="27545" marR="2754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700">
                        <a:latin typeface="Calibri"/>
                        <a:ea typeface="Times New Roman"/>
                      </a:endParaRPr>
                    </a:p>
                  </a:txBody>
                  <a:tcPr marL="27545" marR="2754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700" dirty="0">
                        <a:latin typeface="Calibri"/>
                        <a:ea typeface="Times New Roman"/>
                      </a:endParaRPr>
                    </a:p>
                  </a:txBody>
                  <a:tcPr marL="27545" marR="2754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700" dirty="0">
                        <a:latin typeface="Calibri"/>
                        <a:ea typeface="Times New Roman"/>
                      </a:endParaRPr>
                    </a:p>
                  </a:txBody>
                  <a:tcPr marL="27545" marR="2754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8149">
                <a:tc gridSpan="1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* Desconsidera-se os valores negativos e maiores de 240 dias entre a data de diagnóstico e a data do inicio do tratamento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700">
                        <a:latin typeface="Calibri"/>
                        <a:ea typeface="Times New Roman"/>
                      </a:endParaRPr>
                    </a:p>
                  </a:txBody>
                  <a:tcPr marL="27545" marR="275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700">
                        <a:latin typeface="Calibri"/>
                        <a:ea typeface="Times New Roman"/>
                      </a:endParaRPr>
                    </a:p>
                  </a:txBody>
                  <a:tcPr marL="27545" marR="275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700">
                        <a:latin typeface="Calibri"/>
                        <a:ea typeface="Times New Roman"/>
                      </a:endParaRPr>
                    </a:p>
                  </a:txBody>
                  <a:tcPr marL="27545" marR="275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700">
                        <a:latin typeface="Calibri"/>
                        <a:ea typeface="Times New Roman"/>
                      </a:endParaRPr>
                    </a:p>
                  </a:txBody>
                  <a:tcPr marL="27545" marR="275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700">
                        <a:latin typeface="Calibri"/>
                        <a:ea typeface="Times New Roman"/>
                      </a:endParaRPr>
                    </a:p>
                  </a:txBody>
                  <a:tcPr marL="27545" marR="275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400">
                <a:tc gridSpan="1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Fonte</a:t>
                      </a:r>
                      <a:r>
                        <a:rPr lang="pt-BR" sz="9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: Registros Hospitalares de Câncer de Minas </a:t>
                      </a: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Gerais- RHC- ano 2013 ou </a:t>
                      </a:r>
                      <a:r>
                        <a:rPr lang="pt-BR" sz="900" baseline="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última base anual anterior consolidada pelo hospital  </a:t>
                      </a:r>
                      <a:r>
                        <a:rPr lang="pt-BR" sz="9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(PAV/DASS/SVEAST/SPVS/SES-MG, 2012) - Atualizado em 15/10/2014.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700">
                        <a:latin typeface="Calibri"/>
                        <a:ea typeface="Times New Roman"/>
                      </a:endParaRPr>
                    </a:p>
                  </a:txBody>
                  <a:tcPr marL="27545" marR="275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700">
                        <a:latin typeface="Calibri"/>
                        <a:ea typeface="Times New Roman"/>
                      </a:endParaRPr>
                    </a:p>
                  </a:txBody>
                  <a:tcPr marL="27545" marR="275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700">
                        <a:latin typeface="Calibri"/>
                        <a:ea typeface="Times New Roman"/>
                      </a:endParaRPr>
                    </a:p>
                  </a:txBody>
                  <a:tcPr marL="27545" marR="275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700" dirty="0">
                        <a:latin typeface="Calibri"/>
                        <a:ea typeface="Times New Roman"/>
                      </a:endParaRPr>
                    </a:p>
                  </a:txBody>
                  <a:tcPr marL="27545" marR="275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700" dirty="0">
                        <a:latin typeface="Calibri"/>
                        <a:ea typeface="Times New Roman"/>
                      </a:endParaRPr>
                    </a:p>
                  </a:txBody>
                  <a:tcPr marL="27545" marR="275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323528" y="5229200"/>
            <a:ext cx="856895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DOS 520 CASOS HOSPITALARES A IDADE MEDIANA É DE 12 ANOS,</a:t>
            </a:r>
          </a:p>
          <a:p>
            <a:r>
              <a:rPr lang="pt-BR" b="1" dirty="0" smtClean="0"/>
              <a:t>A MEDIANA DO INTERVALO DE TEMPO ENTRE O DIAG NÓSTICO PRÉVIO E O INÍCIO DO TRATAMENTO É 30 DIAS EMBORA  O VALOR MÁXIMO TENHA ATINGIDO 233 DIAS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4942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INDICADOR HOSPITALAR 32 RHC-MG</a:t>
            </a:r>
            <a:br>
              <a:rPr lang="pt-BR" sz="2400" b="1" dirty="0" smtClean="0">
                <a:solidFill>
                  <a:schemeClr val="bg1"/>
                </a:solidFill>
              </a:rPr>
            </a:br>
            <a:r>
              <a:rPr lang="pt-BR" sz="2400" b="1" dirty="0" smtClean="0">
                <a:solidFill>
                  <a:schemeClr val="bg1"/>
                </a:solidFill>
              </a:rPr>
              <a:t>ESTADO DA DOENÇA AO FINAL DO 1º TRATAMENTO</a:t>
            </a:r>
            <a:endParaRPr lang="pt-BR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95536" y="1035569"/>
          <a:ext cx="8424939" cy="3833591"/>
        </p:xfrm>
        <a:graphic>
          <a:graphicData uri="http://schemas.openxmlformats.org/drawingml/2006/table">
            <a:tbl>
              <a:tblPr/>
              <a:tblGrid>
                <a:gridCol w="310560"/>
                <a:gridCol w="1720390"/>
                <a:gridCol w="429967"/>
                <a:gridCol w="429967"/>
                <a:gridCol w="429967"/>
                <a:gridCol w="429967"/>
                <a:gridCol w="429967"/>
                <a:gridCol w="429967"/>
                <a:gridCol w="429967"/>
                <a:gridCol w="429967"/>
                <a:gridCol w="429967"/>
                <a:gridCol w="429967"/>
                <a:gridCol w="429967"/>
                <a:gridCol w="429967"/>
                <a:gridCol w="429967"/>
                <a:gridCol w="402209"/>
                <a:gridCol w="402209"/>
              </a:tblGrid>
              <a:tr h="359984">
                <a:tc gridSpan="1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Indicadores do Final do </a:t>
                      </a:r>
                      <a:r>
                        <a:rPr lang="pt-BR" sz="11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1º Tratamento dos casos hospitalares  </a:t>
                      </a:r>
                      <a:r>
                        <a:rPr lang="pt-BR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dos 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casos, </a:t>
                      </a:r>
                      <a:r>
                        <a:rPr lang="pt-BR" sz="11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analiticos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e não </a:t>
                      </a:r>
                      <a:r>
                        <a:rPr lang="pt-BR" sz="11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analiticos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na </a:t>
                      </a:r>
                      <a:r>
                        <a:rPr lang="pt-BR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faixa etária de 0 a 19 anos de idade, de</a:t>
                      </a:r>
                      <a:r>
                        <a:rPr lang="pt-BR" sz="11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acordo </a:t>
                      </a:r>
                      <a:r>
                        <a:rPr lang="pt-BR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32 RHC-MG, 32 RHC-MG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2013 e outros anos</a:t>
                      </a:r>
                      <a:r>
                        <a:rPr lang="pt-BR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pt-B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279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Indicador </a:t>
                      </a:r>
                      <a:r>
                        <a:rPr lang="pt-BR" sz="12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Hospitalar</a:t>
                      </a:r>
                      <a:endParaRPr lang="pt-BR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pt-BR" sz="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Grupo </a:t>
                      </a:r>
                      <a:br>
                        <a:rPr lang="pt-BR" sz="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</a:br>
                      <a:r>
                        <a:rPr lang="pt-BR" sz="6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Calibri"/>
                          <a:cs typeface="Times New Roman"/>
                        </a:rPr>
                        <a:t>LEUCEM</a:t>
                      </a:r>
                      <a:endParaRPr lang="pt-BR" sz="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Grupo </a:t>
                      </a:r>
                      <a:br>
                        <a:rPr lang="pt-BR" sz="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</a:br>
                      <a:r>
                        <a:rPr lang="pt-BR" sz="6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II</a:t>
                      </a:r>
                      <a:endParaRPr lang="pt-BR" sz="6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LINFO</a:t>
                      </a:r>
                      <a:endParaRPr lang="pt-BR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Grupo </a:t>
                      </a:r>
                      <a:endParaRPr lang="pt-BR" sz="600" b="1" dirty="0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III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SNC</a:t>
                      </a: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Grupo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 IV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NEUROB</a:t>
                      </a:r>
                      <a:endParaRPr lang="pt-BR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Grupo</a:t>
                      </a:r>
                      <a:br>
                        <a:rPr lang="pt-BR" sz="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</a:br>
                      <a:r>
                        <a:rPr lang="pt-BR" sz="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6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V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RETINOB</a:t>
                      </a: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Grupo</a:t>
                      </a:r>
                      <a:br>
                        <a:rPr lang="pt-BR" sz="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</a:br>
                      <a:r>
                        <a:rPr lang="pt-BR" sz="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6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VI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RENAL</a:t>
                      </a: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Grupo</a:t>
                      </a:r>
                      <a:br>
                        <a:rPr lang="pt-BR" sz="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</a:br>
                      <a:r>
                        <a:rPr lang="pt-BR" sz="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6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VII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HEPATIC</a:t>
                      </a:r>
                      <a:endParaRPr lang="pt-BR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Grupo</a:t>
                      </a:r>
                      <a:br>
                        <a:rPr lang="pt-BR" sz="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</a:br>
                      <a:r>
                        <a:rPr lang="pt-BR" sz="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6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VIII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ÓSSEOS</a:t>
                      </a:r>
                      <a:endParaRPr lang="pt-BR" sz="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Grupo</a:t>
                      </a:r>
                      <a:br>
                        <a:rPr lang="pt-BR" sz="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</a:br>
                      <a:r>
                        <a:rPr lang="pt-BR" sz="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6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IX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SARCOM</a:t>
                      </a:r>
                      <a:endParaRPr lang="pt-BR" sz="6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Grupo</a:t>
                      </a:r>
                      <a:br>
                        <a:rPr lang="pt-BR" sz="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</a:br>
                      <a:r>
                        <a:rPr lang="pt-BR" sz="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6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X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CEL GER,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Grupo</a:t>
                      </a:r>
                      <a:br>
                        <a:rPr lang="pt-BR" sz="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</a:br>
                      <a:r>
                        <a:rPr lang="pt-BR" sz="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6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XI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CARC,IN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Grupo</a:t>
                      </a:r>
                      <a:br>
                        <a:rPr lang="pt-BR" sz="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</a:br>
                      <a:r>
                        <a:rPr lang="pt-BR" sz="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6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XII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OUTRAS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Sem </a:t>
                      </a:r>
                      <a:r>
                        <a:rPr lang="pt-BR" sz="600" b="1" dirty="0" err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Info</a:t>
                      </a:r>
                      <a:r>
                        <a:rPr lang="pt-BR" sz="6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 do grupo</a:t>
                      </a:r>
                      <a:endParaRPr lang="pt-BR" sz="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Calibri"/>
                          <a:cs typeface="Times New Roman"/>
                        </a:rPr>
                        <a:t>TOTAL</a:t>
                      </a:r>
                      <a:r>
                        <a:rPr lang="pt-BR" sz="600" b="1" baseline="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Calibri"/>
                          <a:cs typeface="Times New Roman"/>
                        </a:rPr>
                        <a:t> GERAL</a:t>
                      </a:r>
                      <a:endParaRPr lang="pt-BR" sz="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2123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Total de casos</a:t>
                      </a:r>
                      <a:endParaRPr lang="pt-B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(N)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121</a:t>
                      </a:r>
                      <a:endParaRPr lang="pt-BR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94</a:t>
                      </a:r>
                      <a:endParaRPr lang="pt-BR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78</a:t>
                      </a:r>
                      <a:endParaRPr lang="pt-BR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9</a:t>
                      </a:r>
                      <a:endParaRPr lang="pt-BR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8</a:t>
                      </a:r>
                      <a:endParaRPr lang="pt-BR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22</a:t>
                      </a:r>
                      <a:endParaRPr lang="pt-BR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6</a:t>
                      </a:r>
                      <a:endParaRPr lang="pt-BR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48</a:t>
                      </a:r>
                      <a:endParaRPr lang="pt-BR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22</a:t>
                      </a:r>
                      <a:endParaRPr lang="pt-BR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35</a:t>
                      </a:r>
                      <a:endParaRPr lang="pt-BR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59</a:t>
                      </a:r>
                      <a:endParaRPr lang="pt-BR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16</a:t>
                      </a:r>
                      <a:endParaRPr lang="pt-BR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endParaRPr lang="pt-BR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520</a:t>
                      </a:r>
                      <a:endParaRPr lang="pt-BR" sz="105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</a:tr>
              <a:tr h="18100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(%)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100%</a:t>
                      </a:r>
                      <a:r>
                        <a:rPr lang="pt-BR" sz="1050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05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8100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Calibri"/>
                          <a:ea typeface="Calibri"/>
                          <a:cs typeface="Times New Roman"/>
                        </a:rPr>
                        <a:t>Estado</a:t>
                      </a:r>
                      <a:r>
                        <a:rPr lang="pt-BR" sz="12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da doença ao final do 1º tratamento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baseline="0" dirty="0" smtClean="0">
                          <a:latin typeface="Calibri"/>
                          <a:ea typeface="Calibri"/>
                          <a:cs typeface="Times New Roman"/>
                        </a:rPr>
                        <a:t>SEM EVIDÊNCIA DA DOENÇA</a:t>
                      </a:r>
                      <a:endParaRPr lang="pt-B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mbria"/>
                          <a:ea typeface="Times New Roman"/>
                          <a:cs typeface="Times New Roman"/>
                        </a:rPr>
                        <a:t>(N)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 smtClean="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pt-BR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 smtClean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pt-BR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pt-BR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t-BR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pt-BR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pt-BR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t-BR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pt-BR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t-BR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 smtClean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pt-BR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 smtClean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pt-BR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pt-BR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BR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62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</a:tr>
              <a:tr h="18100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mbria"/>
                          <a:ea typeface="Times New Roman"/>
                          <a:cs typeface="Times New Roman"/>
                        </a:rPr>
                        <a:t>(%)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12,4%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8,5%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6,4%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11,1%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37,5%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18,2%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16,7%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6,3%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4,5%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20,0%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20,3%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12,5%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0,0%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12,0%</a:t>
                      </a:r>
                      <a:endParaRPr lang="pt-BR" sz="105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8100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 smtClean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3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+mn-lt"/>
                          <a:ea typeface="Calibri"/>
                          <a:cs typeface="Times New Roman"/>
                        </a:rPr>
                        <a:t>Estado</a:t>
                      </a:r>
                      <a:r>
                        <a:rPr lang="pt-BR" sz="1200" b="1" baseline="0" dirty="0" smtClean="0">
                          <a:latin typeface="+mn-lt"/>
                          <a:ea typeface="Calibri"/>
                          <a:cs typeface="Times New Roman"/>
                        </a:rPr>
                        <a:t> da doença ao final do 1º tratamento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Calibri"/>
                          <a:ea typeface="Calibri"/>
                          <a:cs typeface="Times New Roman"/>
                        </a:rPr>
                        <a:t>ÓBITO</a:t>
                      </a:r>
                      <a:endParaRPr lang="pt-B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mbria"/>
                          <a:ea typeface="Times New Roman"/>
                          <a:cs typeface="Times New Roman"/>
                        </a:rPr>
                        <a:t>(N)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pt-BR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pt-BR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 smtClean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pt-BR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BR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BR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t-BR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t-BR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pt-BR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BR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BR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pt-BR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BR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t-BR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</a:tr>
              <a:tr h="36201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mbria"/>
                          <a:ea typeface="Times New Roman"/>
                          <a:cs typeface="Times New Roman"/>
                        </a:rPr>
                        <a:t>(%)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5,0%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4,3%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9,0%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0,0%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0,0%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4,5%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16,7%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6,3%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0,0%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0,0%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5,1%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0,0%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50,0%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pt-BR" sz="1000" dirty="0" smtClean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5,0%</a:t>
                      </a:r>
                      <a:endParaRPr lang="pt-BR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7814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pt-BR" sz="7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baseline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SEM INFORMAÇÃO DO ESTADO DA DOENÇA</a:t>
                      </a:r>
                    </a:p>
                  </a:txBody>
                  <a:tcPr marL="27545" marR="27545" marT="0" marB="0" anchor="ctr">
                    <a:lnL>
                      <a:noFill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0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(N)</a:t>
                      </a:r>
                      <a:endParaRPr lang="pt-BR" sz="9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45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43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183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</a:tr>
              <a:tr h="17814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0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(%)</a:t>
                      </a:r>
                      <a:endParaRPr lang="pt-BR" sz="9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37,2%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45,7%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42,3%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11,1%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37,5%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27,3%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0,0%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27,1%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T>
                      <a:noFill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27,3%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T>
                      <a:noFill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37,1%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28,8%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18,8%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0,0%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35,2%</a:t>
                      </a:r>
                      <a:r>
                        <a:rPr lang="pt-BR" sz="1100" b="1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</a:tr>
              <a:tr h="305400">
                <a:tc gridSpan="1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Fonte</a:t>
                      </a:r>
                      <a:r>
                        <a:rPr lang="pt-BR" sz="105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pt-BR" sz="105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PAV/DASS/SVEAST/SPVS/SES-MG</a:t>
                      </a:r>
                      <a:r>
                        <a:rPr lang="pt-BR" sz="105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, 2012) - Atualizado em </a:t>
                      </a:r>
                      <a:r>
                        <a:rPr lang="pt-BR" sz="105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15/07/2015 </a:t>
                      </a:r>
                      <a:endParaRPr lang="pt-B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545" marR="275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700">
                        <a:latin typeface="Calibri"/>
                        <a:ea typeface="Times New Roman"/>
                      </a:endParaRPr>
                    </a:p>
                  </a:txBody>
                  <a:tcPr marL="27545" marR="275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700">
                        <a:latin typeface="Calibri"/>
                        <a:ea typeface="Times New Roman"/>
                      </a:endParaRPr>
                    </a:p>
                  </a:txBody>
                  <a:tcPr marL="27545" marR="275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700">
                        <a:latin typeface="Calibri"/>
                        <a:ea typeface="Times New Roman"/>
                      </a:endParaRPr>
                    </a:p>
                  </a:txBody>
                  <a:tcPr marL="27545" marR="275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700" dirty="0">
                        <a:latin typeface="Calibri"/>
                        <a:ea typeface="Times New Roman"/>
                      </a:endParaRPr>
                    </a:p>
                  </a:txBody>
                  <a:tcPr marL="27545" marR="275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700" dirty="0">
                        <a:latin typeface="Calibri"/>
                        <a:ea typeface="Times New Roman"/>
                      </a:endParaRPr>
                    </a:p>
                  </a:txBody>
                  <a:tcPr marL="27545" marR="275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323528" y="4615968"/>
            <a:ext cx="8568952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NO FINAL DO 1º TRATAMENTO:</a:t>
            </a:r>
          </a:p>
          <a:p>
            <a:r>
              <a:rPr lang="pt-BR" b="1" dirty="0" smtClean="0"/>
              <a:t>- DOS 520 CASOS </a:t>
            </a:r>
            <a:r>
              <a:rPr lang="pt-BR" b="1" dirty="0" smtClean="0"/>
              <a:t>HOSPITALARES APENAS </a:t>
            </a:r>
            <a:r>
              <a:rPr lang="pt-BR" b="1" dirty="0" smtClean="0"/>
              <a:t>12% (62 CASOS) SEM EVIDÊNCIA DA DOENÇA </a:t>
            </a:r>
            <a:r>
              <a:rPr lang="pt-BR" b="1" dirty="0" smtClean="0"/>
              <a:t>ENQUANTO  </a:t>
            </a:r>
            <a:r>
              <a:rPr lang="pt-BR" b="1" dirty="0" smtClean="0"/>
              <a:t>5% (26 CASOS) FORAM A ÓBITO . </a:t>
            </a:r>
          </a:p>
          <a:p>
            <a:r>
              <a:rPr lang="pt-BR" b="1" dirty="0" smtClean="0"/>
              <a:t>- O GRUPO V (RETINOBLASTOMA) COM O MAIOR % SEM EVIDÊNCIA DA DOENÇA</a:t>
            </a:r>
          </a:p>
          <a:p>
            <a:r>
              <a:rPr lang="pt-BR" b="1" dirty="0" smtClean="0"/>
              <a:t>- O GRUPO VII (TUMORES HEPÁTICOS) COM O MAIOR % DE ÓBITOS</a:t>
            </a:r>
            <a:endParaRPr lang="pt-BR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2211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ASSISTÊNCIA PRÉVIA, TODAS AS NEOPLASIAS 0 A 19 ANOS, </a:t>
            </a:r>
            <a:br>
              <a:rPr lang="pt-BR" sz="2400" b="1" dirty="0" smtClean="0">
                <a:solidFill>
                  <a:schemeClr val="bg1"/>
                </a:solidFill>
              </a:rPr>
            </a:br>
            <a:r>
              <a:rPr lang="pt-BR" sz="2400" b="1" dirty="0" smtClean="0">
                <a:solidFill>
                  <a:schemeClr val="bg1"/>
                </a:solidFill>
              </a:rPr>
              <a:t>32 RHC-MG, 2013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333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254446"/>
            <a:ext cx="3960440" cy="237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89040"/>
            <a:ext cx="3825208" cy="20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4283968" y="4293096"/>
            <a:ext cx="4320480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Pior situação HEPÁTICOS (VII) </a:t>
            </a:r>
          </a:p>
          <a:p>
            <a:r>
              <a:rPr lang="pt-BR" sz="2000" b="1" dirty="0" smtClean="0">
                <a:solidFill>
                  <a:schemeClr val="bg1"/>
                </a:solidFill>
              </a:rPr>
              <a:t>83% DOS CASOS HOSPITALARES SEM DIAGNÓSTICO E SEM TRATAMENTO NA 1ª CONSULTA NO HOSPITAL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5496" y="1702549"/>
            <a:ext cx="2016578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SEM DIAGNÓSTICO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SEM TRATAMENTO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012160" y="1268761"/>
            <a:ext cx="2562496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TODAS AS NEOPLASIAS:</a:t>
            </a:r>
          </a:p>
          <a:p>
            <a:r>
              <a:rPr lang="pt-BR" sz="1600" b="1" dirty="0" smtClean="0"/>
              <a:t> </a:t>
            </a:r>
          </a:p>
          <a:p>
            <a:r>
              <a:rPr lang="pt-BR" sz="1600" b="1" dirty="0" smtClean="0">
                <a:solidFill>
                  <a:srgbClr val="FF0000"/>
                </a:solidFill>
              </a:rPr>
              <a:t>48,5%</a:t>
            </a:r>
            <a:r>
              <a:rPr lang="pt-BR" sz="1600" b="1" dirty="0" smtClean="0"/>
              <a:t> CHEGAM NA 1ª CONSULTA</a:t>
            </a:r>
          </a:p>
          <a:p>
            <a:r>
              <a:rPr lang="pt-BR" sz="1600" b="1" dirty="0" smtClean="0"/>
              <a:t>NA ALTA COMPLEXIDADE SEM O</a:t>
            </a:r>
          </a:p>
          <a:p>
            <a:r>
              <a:rPr lang="pt-BR" sz="1600" b="1" dirty="0" smtClean="0"/>
              <a:t>DIAGNÓSTICO PRÉVIO.</a:t>
            </a:r>
          </a:p>
          <a:p>
            <a:endParaRPr lang="pt-BR" sz="1600" b="1" dirty="0" smtClean="0"/>
          </a:p>
          <a:p>
            <a:endParaRPr lang="pt-BR" sz="1600" b="1" dirty="0" smtClean="0"/>
          </a:p>
        </p:txBody>
      </p:sp>
      <p:sp>
        <p:nvSpPr>
          <p:cNvPr id="9" name="Seta para baixo 8"/>
          <p:cNvSpPr/>
          <p:nvPr/>
        </p:nvSpPr>
        <p:spPr>
          <a:xfrm>
            <a:off x="4572000" y="1628800"/>
            <a:ext cx="360040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baixo 11"/>
          <p:cNvSpPr/>
          <p:nvPr/>
        </p:nvSpPr>
        <p:spPr>
          <a:xfrm>
            <a:off x="2411760" y="4005064"/>
            <a:ext cx="360040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7504" y="5157192"/>
            <a:ext cx="9186810" cy="101566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OS ELEVADOS PERCENTUAIS DE CASOS HOSPITALARES QUE CHEGAM NA ALTA</a:t>
            </a:r>
          </a:p>
          <a:p>
            <a:r>
              <a:rPr lang="pt-BR" sz="2000" b="1" dirty="0" smtClean="0">
                <a:solidFill>
                  <a:schemeClr val="bg1"/>
                </a:solidFill>
              </a:rPr>
              <a:t> COMPLEXIDADE SEM DIAGNÓSTICO </a:t>
            </a:r>
            <a:r>
              <a:rPr lang="pt-BR" sz="2000" b="1" dirty="0" smtClean="0">
                <a:solidFill>
                  <a:schemeClr val="bg1"/>
                </a:solidFill>
              </a:rPr>
              <a:t>PRÉVIO. ESSA DEMORA PODE COMPROMETER</a:t>
            </a:r>
          </a:p>
          <a:p>
            <a:r>
              <a:rPr lang="pt-BR" sz="2000" b="1" dirty="0" smtClean="0">
                <a:solidFill>
                  <a:schemeClr val="bg1"/>
                </a:solidFill>
              </a:rPr>
              <a:t> OS  RESULTADOS DO </a:t>
            </a:r>
            <a:r>
              <a:rPr lang="pt-BR" sz="2000" b="1" dirty="0" smtClean="0">
                <a:solidFill>
                  <a:schemeClr val="bg1"/>
                </a:solidFill>
              </a:rPr>
              <a:t>TRATAMENTO </a:t>
            </a:r>
            <a:r>
              <a:rPr lang="pt-BR" sz="2000" b="1" dirty="0" smtClean="0">
                <a:solidFill>
                  <a:schemeClr val="bg1"/>
                </a:solidFill>
              </a:rPr>
              <a:t>MÉDICO</a:t>
            </a:r>
            <a:r>
              <a:rPr lang="pt-BR" sz="2000" b="1" dirty="0" smtClean="0">
                <a:solidFill>
                  <a:schemeClr val="bg1"/>
                </a:solidFill>
              </a:rPr>
              <a:t>.</a:t>
            </a:r>
            <a:endParaRPr lang="pt-BR" sz="2000" b="1" dirty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064896" cy="495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576064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SITUAÇÃO DOS GRUPOS SEGUNDO</a:t>
            </a:r>
            <a:br>
              <a:rPr lang="pt-BR" sz="2400" b="1" dirty="0" smtClean="0">
                <a:solidFill>
                  <a:schemeClr val="bg1"/>
                </a:solidFill>
              </a:rPr>
            </a:br>
            <a:r>
              <a:rPr lang="pt-BR" sz="2400" b="1" dirty="0" smtClean="0">
                <a:solidFill>
                  <a:schemeClr val="bg1"/>
                </a:solidFill>
              </a:rPr>
              <a:t>SEM DIAGNÓSTICO NA ASSISTÊNCIA PRÉVIA, 32 RHC-MG, 2013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CONSIDERAÇÕES INICIAIS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24847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400" b="1" dirty="0" smtClean="0"/>
              <a:t>		O REGISTRO HOSPITALAR DE CÂNCER – RHC É O SISTEMA APROPRIADO PARA GERAR A INFORMAÇÃO SOBRE A QUALIDADE DO </a:t>
            </a:r>
            <a:r>
              <a:rPr lang="pt-BR" sz="2400" b="1" dirty="0" smtClean="0"/>
              <a:t>TRATAMENTO E </a:t>
            </a:r>
            <a:r>
              <a:rPr lang="pt-BR" sz="2400" b="1" dirty="0" smtClean="0"/>
              <a:t>EM CONJUNTO COM OS SISTEMAS DE MORTALIDADE E DE INCIDÊNCIA  </a:t>
            </a:r>
            <a:r>
              <a:rPr lang="pt-BR" sz="2400" b="1" dirty="0" smtClean="0"/>
              <a:t>UMA </a:t>
            </a:r>
            <a:r>
              <a:rPr lang="pt-BR" sz="2400" b="1" dirty="0" smtClean="0"/>
              <a:t>APROPRIADA ANÁLISE DE </a:t>
            </a:r>
            <a:r>
              <a:rPr lang="pt-BR" sz="2400" b="1" dirty="0" smtClean="0"/>
              <a:t>SITUAÇÃO PODE SER OBTIDA</a:t>
            </a:r>
            <a:endParaRPr lang="pt-BR" sz="2400" b="1" dirty="0" smtClean="0"/>
          </a:p>
          <a:p>
            <a:pPr algn="just">
              <a:buNone/>
            </a:pPr>
            <a:endParaRPr lang="pt-BR" sz="2400" b="1" dirty="0" smtClean="0"/>
          </a:p>
          <a:p>
            <a:pPr algn="just">
              <a:buNone/>
            </a:pPr>
            <a:r>
              <a:rPr lang="pt-BR" sz="2400" b="1" dirty="0" smtClean="0"/>
              <a:t>   		 NESTA APRESENTAÇÃO SERÃO COMENTADOS OS 3 SISTEMAS DE INFORMAÇÃO: </a:t>
            </a:r>
            <a:r>
              <a:rPr lang="pt-BR" sz="2400" b="1" dirty="0" smtClean="0">
                <a:solidFill>
                  <a:srgbClr val="C00000"/>
                </a:solidFill>
              </a:rPr>
              <a:t> SIM (MORTALIDADE), RCBP (INCIDÊNCIA) E RHC (PERFIL DA ASSISTÊNCIA</a:t>
            </a:r>
            <a:r>
              <a:rPr lang="pt-BR" sz="2400" b="1" dirty="0" smtClean="0">
                <a:solidFill>
                  <a:srgbClr val="C00000"/>
                </a:solidFill>
              </a:rPr>
              <a:t>) TENDO COMO FOCO O ESTADO DE MINAS GERAIS.</a:t>
            </a:r>
            <a:endParaRPr lang="pt-BR" sz="2400" b="1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endParaRPr lang="pt-BR" sz="2400" b="1" dirty="0" smtClean="0"/>
          </a:p>
          <a:p>
            <a:pPr algn="just"/>
            <a:endParaRPr lang="pt-BR" sz="2400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3168352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pt-BR" sz="2000" b="1" dirty="0" smtClean="0"/>
              <a:t>A DISTRIBUIÇÃO DOS CASOS HOSPITALARES VARIA ENTRE </a:t>
            </a:r>
            <a:r>
              <a:rPr lang="pt-BR" sz="2000" b="1" dirty="0" smtClean="0"/>
              <a:t>OS </a:t>
            </a:r>
            <a:r>
              <a:rPr lang="pt-BR" sz="2000" b="1" dirty="0" smtClean="0"/>
              <a:t>GRUPOS </a:t>
            </a:r>
            <a:r>
              <a:rPr lang="pt-BR" sz="2000" b="1" dirty="0" smtClean="0"/>
              <a:t>E OBSERVA-SE A COERÊNCIA COM OS GRUPOS MAIS INCIDENTES (I, II, III)</a:t>
            </a:r>
          </a:p>
          <a:p>
            <a:pPr algn="just">
              <a:buNone/>
            </a:pPr>
            <a:endParaRPr lang="pt-BR" sz="2000" b="1" dirty="0" smtClean="0"/>
          </a:p>
          <a:p>
            <a:pPr algn="just">
              <a:buNone/>
            </a:pPr>
            <a:r>
              <a:rPr lang="pt-BR" sz="2000" b="1" dirty="0" smtClean="0"/>
              <a:t>EM RELAÇÃO AO ENCAMINHAMENTO NEM </a:t>
            </a:r>
            <a:r>
              <a:rPr lang="pt-BR" sz="2000" b="1" dirty="0" smtClean="0"/>
              <a:t>TODOS OS HOSPITAIS HABILITADOS RECEBEM PACIENTES 0-19 </a:t>
            </a:r>
            <a:r>
              <a:rPr lang="pt-BR" sz="2000" b="1" dirty="0" smtClean="0"/>
              <a:t>ANOS, </a:t>
            </a:r>
            <a:r>
              <a:rPr lang="pt-BR" sz="2000" b="1" dirty="0" smtClean="0">
                <a:solidFill>
                  <a:srgbClr val="C00000"/>
                </a:solidFill>
              </a:rPr>
              <a:t>48</a:t>
            </a:r>
            <a:r>
              <a:rPr lang="pt-BR" sz="2000" b="1" dirty="0" smtClean="0">
                <a:solidFill>
                  <a:srgbClr val="C00000"/>
                </a:solidFill>
              </a:rPr>
              <a:t>% A 83</a:t>
            </a:r>
            <a:r>
              <a:rPr lang="pt-BR" sz="2000" b="1" dirty="0" smtClean="0">
                <a:solidFill>
                  <a:srgbClr val="C00000"/>
                </a:solidFill>
              </a:rPr>
              <a:t>% </a:t>
            </a:r>
            <a:r>
              <a:rPr lang="pt-BR" sz="2000" b="1" dirty="0" smtClean="0"/>
              <a:t>DOS GRUPOS CHEGAM NA ALTA COMPLEXIDADE</a:t>
            </a:r>
            <a:r>
              <a:rPr lang="pt-BR" sz="2000" b="1" dirty="0" smtClean="0">
                <a:solidFill>
                  <a:srgbClr val="FF0000"/>
                </a:solidFill>
              </a:rPr>
              <a:t>  </a:t>
            </a:r>
            <a:r>
              <a:rPr lang="pt-BR" sz="2000" b="1" dirty="0" smtClean="0">
                <a:solidFill>
                  <a:srgbClr val="C00000"/>
                </a:solidFill>
              </a:rPr>
              <a:t>SEM O DIAGNÓSTICO </a:t>
            </a:r>
            <a:r>
              <a:rPr lang="pt-BR" sz="2000" b="1" dirty="0" smtClean="0">
                <a:solidFill>
                  <a:srgbClr val="C00000"/>
                </a:solidFill>
              </a:rPr>
              <a:t>PRÉVIO PELA ATENÇÃO SECUNDÁRIA </a:t>
            </a:r>
            <a:r>
              <a:rPr lang="pt-BR" sz="2000" b="1" dirty="0" smtClean="0"/>
              <a:t>E QUANDO HÁ O DIAGNÓSTICO PRÉVIO VÁRIOS GRUPOS COM  INTERVALO MÁXIMO ATÉ O INÍCIO DO TRATAMENTO ACIMA DE 100 DIAS DESTACANDO-SE OS PRINCIPAIS (I e II) </a:t>
            </a:r>
            <a:r>
              <a:rPr lang="pt-BR" sz="2000" b="1" dirty="0" smtClean="0">
                <a:solidFill>
                  <a:srgbClr val="C00000"/>
                </a:solidFill>
              </a:rPr>
              <a:t>ACIMA </a:t>
            </a:r>
            <a:r>
              <a:rPr lang="pt-BR" sz="2000" b="1" dirty="0" smtClean="0">
                <a:solidFill>
                  <a:srgbClr val="C00000"/>
                </a:solidFill>
              </a:rPr>
              <a:t>DE 200 </a:t>
            </a:r>
            <a:r>
              <a:rPr lang="pt-BR" sz="2000" b="1" dirty="0" smtClean="0">
                <a:solidFill>
                  <a:srgbClr val="C00000"/>
                </a:solidFill>
              </a:rPr>
              <a:t>DIAS</a:t>
            </a:r>
            <a:r>
              <a:rPr lang="pt-BR" sz="2000" b="1" dirty="0" smtClean="0"/>
              <a:t>.</a:t>
            </a:r>
          </a:p>
          <a:p>
            <a:pPr algn="just">
              <a:buNone/>
            </a:pPr>
            <a:endParaRPr lang="pt-BR" sz="2000" b="1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pt-BR" sz="2000" b="1" dirty="0" smtClean="0">
                <a:solidFill>
                  <a:srgbClr val="C00000"/>
                </a:solidFill>
              </a:rPr>
              <a:t>EM RELAÇÃO À QUALIDADE DO TRATAMENTO</a:t>
            </a:r>
            <a:r>
              <a:rPr lang="pt-BR" sz="2000" b="1" dirty="0" smtClean="0"/>
              <a:t>, OS BAIXOS </a:t>
            </a:r>
            <a:r>
              <a:rPr lang="pt-BR" sz="2000" b="1" dirty="0" smtClean="0"/>
              <a:t>PERCENTUAIS SEM EVIDÊNCIA DA DOENÇA APÓS O 1ª TRATAMENTO </a:t>
            </a:r>
            <a:r>
              <a:rPr lang="pt-BR" sz="2000" b="1" dirty="0" smtClean="0"/>
              <a:t>SINALIZAM </a:t>
            </a:r>
            <a:r>
              <a:rPr lang="pt-BR" sz="2000" b="1" dirty="0" smtClean="0">
                <a:solidFill>
                  <a:srgbClr val="C00000"/>
                </a:solidFill>
              </a:rPr>
              <a:t>PROBLEMAS </a:t>
            </a:r>
            <a:r>
              <a:rPr lang="pt-BR" sz="2000" b="1" dirty="0" smtClean="0">
                <a:solidFill>
                  <a:srgbClr val="C00000"/>
                </a:solidFill>
              </a:rPr>
              <a:t>COM O </a:t>
            </a:r>
            <a:r>
              <a:rPr lang="pt-BR" sz="2000" b="1" dirty="0" smtClean="0">
                <a:solidFill>
                  <a:srgbClr val="C00000"/>
                </a:solidFill>
              </a:rPr>
              <a:t>PROGNÓSTICO </a:t>
            </a:r>
            <a:r>
              <a:rPr lang="pt-BR" sz="2000" b="1" dirty="0" smtClean="0">
                <a:solidFill>
                  <a:srgbClr val="C00000"/>
                </a:solidFill>
              </a:rPr>
              <a:t>FAVORÁVEL</a:t>
            </a:r>
            <a:r>
              <a:rPr lang="pt-BR" sz="2000" b="1" dirty="0" smtClean="0"/>
              <a:t>. </a:t>
            </a:r>
            <a:endParaRPr lang="pt-BR" sz="2000" b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23528" y="188640"/>
            <a:ext cx="8568952" cy="10105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EVIDÊNCIAS  (RHC)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PERFIL DA ASSISTÊNCIA CÂNCER INFANTO JUVENIL (0-19 ANOS)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23528" y="4320480"/>
            <a:ext cx="8424936" cy="15567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000" b="1" dirty="0" smtClean="0"/>
              <a:t>OS INDICADORES HOSPITALARES </a:t>
            </a:r>
            <a:r>
              <a:rPr lang="pt-BR" sz="2000" b="1" dirty="0" smtClean="0"/>
              <a:t>EVIDENCIAM</a:t>
            </a:r>
            <a:r>
              <a:rPr lang="pt-BR" sz="2000" b="1" dirty="0" smtClean="0"/>
              <a:t> PROBLEMAS RELEVANTES E PODE-SE SUPOR </a:t>
            </a:r>
            <a:r>
              <a:rPr kumimoji="0" lang="pt-BR" sz="20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QUE </a:t>
            </a:r>
            <a:r>
              <a:rPr kumimoji="0" lang="pt-BR" sz="20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AS CONDIÇÕES DA ASSISTÊNCIA PRÉVIA INFLUENCIAM SUBSTANCIALMENTE A QUALIDADE DO TRATAMENTO </a:t>
            </a:r>
            <a:r>
              <a:rPr kumimoji="0" lang="pt-BR" sz="20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MÉDICO NO ALCANCE DE UM MELHOR PROGNÓSTICO </a:t>
            </a:r>
            <a:endParaRPr kumimoji="0" lang="pt-BR" sz="2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0" y="72107"/>
            <a:ext cx="9144000" cy="8366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200" b="1" dirty="0" smtClean="0">
                <a:solidFill>
                  <a:srgbClr val="FFFFFF"/>
                </a:solidFill>
                <a:latin typeface="Calibri" pitchFamily="34" charset="0"/>
              </a:rPr>
              <a:t>CONSIDERAÇÕES FINAIS</a:t>
            </a:r>
            <a:endParaRPr lang="pt-BR" sz="3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4" name="Diagrama 3"/>
          <p:cNvGraphicFramePr/>
          <p:nvPr/>
        </p:nvGraphicFramePr>
        <p:xfrm>
          <a:off x="1000100" y="1217842"/>
          <a:ext cx="7072362" cy="516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494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CONSIDERAÇÕES FINAIS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512" y="1988840"/>
            <a:ext cx="8640960" cy="156966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/>
              <a:t>OS REGISTROS DE INCIDÊNCIA MOSTRAM A MAGNITUDE DO PROBLEMA NA POPULAÇÃO SINALIZANDO IMPORTANTES CARACTERÍSTICAS DOS GRUPOS DE RISCO PARA O PLANEJAMENTO ESTRATÉGICO DAS AÇÕES.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1520" y="3861048"/>
            <a:ext cx="864096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C00000"/>
                </a:solidFill>
              </a:rPr>
              <a:t>PORÉM, ESTUDOS DE SOBREVIDA DE 3 RCBP BRASILEIROS MOSTRAM </a:t>
            </a:r>
            <a:r>
              <a:rPr lang="pt-BR" sz="2400" b="1" dirty="0" smtClean="0">
                <a:solidFill>
                  <a:srgbClr val="C00000"/>
                </a:solidFill>
              </a:rPr>
              <a:t>BAIXOS VALORES APÓS 5 ANOS EVIDENCIANDO QUE HÁ FALHAS SEJA NO TRATAMENTO MÉDICO OU NA POLÍTICA DE PREVENÇÃO E CONTROLE</a:t>
            </a:r>
            <a:endParaRPr lang="pt-BR" sz="2400" b="1" dirty="0" smtClean="0">
              <a:solidFill>
                <a:srgbClr val="C00000"/>
              </a:solidFill>
            </a:endParaRPr>
          </a:p>
          <a:p>
            <a:pPr algn="just"/>
            <a:endParaRPr lang="pt-BR" sz="2400" b="1" dirty="0" smtClean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74848" y="1124744"/>
            <a:ext cx="8229600" cy="504056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400" b="1" dirty="0" smtClean="0">
                <a:solidFill>
                  <a:schemeClr val="bg1"/>
                </a:solidFill>
              </a:rPr>
              <a:t>O </a:t>
            </a:r>
            <a:r>
              <a:rPr lang="pt-BR" sz="2400" b="1" dirty="0" smtClean="0">
                <a:solidFill>
                  <a:schemeClr val="bg1"/>
                </a:solidFill>
              </a:rPr>
              <a:t>QUE É POSSÍVEL SABER </a:t>
            </a:r>
            <a:r>
              <a:rPr lang="pt-BR" sz="2400" b="1" dirty="0" smtClean="0">
                <a:solidFill>
                  <a:schemeClr val="bg1"/>
                </a:solidFill>
              </a:rPr>
              <a:t>DOS REGISTROS DE INFORMAÇÃO?</a:t>
            </a:r>
            <a:endParaRPr lang="pt-BR" sz="2400" b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endParaRPr lang="pt-BR" sz="2400" b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endParaRPr lang="pt-BR" sz="2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4848" y="1124744"/>
            <a:ext cx="8229600" cy="504056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400" b="1" dirty="0" smtClean="0">
                <a:solidFill>
                  <a:schemeClr val="bg1"/>
                </a:solidFill>
              </a:rPr>
              <a:t>O </a:t>
            </a:r>
            <a:r>
              <a:rPr lang="pt-BR" sz="2400" b="1" dirty="0" smtClean="0">
                <a:solidFill>
                  <a:schemeClr val="bg1"/>
                </a:solidFill>
              </a:rPr>
              <a:t>QUE É POSSÍVEL SABER </a:t>
            </a:r>
            <a:r>
              <a:rPr lang="pt-BR" sz="2400" b="1" dirty="0" smtClean="0">
                <a:solidFill>
                  <a:schemeClr val="bg1"/>
                </a:solidFill>
              </a:rPr>
              <a:t>DOS REGISTROS DE INFORMAÇÃO?</a:t>
            </a:r>
            <a:endParaRPr lang="pt-BR" sz="2400" b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endParaRPr lang="pt-BR" sz="2400" b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endParaRPr lang="pt-BR" sz="2400" b="1" dirty="0" smtClean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494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CONSIDERAÇÕES FINAIS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512" y="1988840"/>
            <a:ext cx="8640960" cy="193899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/>
              <a:t>OS REGISTROS HOSPITALARES DE CÂNCER GERAM IMPORTANTES INDICADORES DE AVALIAÇÃO. EM MINAS GERAIS FORAM ENCONTRADAS SÉRIAS </a:t>
            </a:r>
            <a:r>
              <a:rPr lang="pt-BR" sz="2000" b="1" dirty="0" smtClean="0"/>
              <a:t>DIFICULDADES NA REALIZAÇÃO DO DIAGNÓSTICO PRÉVIO (NA ATENÇÃO SECUNDÁRIA) E POR OUTRO LADO QUANDO O DIAGNÓSTICO PRÉVIO É REALIZADO DIVERSOS CASOS DOS GRUPOS COM INTERVALO MÁXIMO ACIMA DE 100 DIAS PARA O INÍCIO DO TRATAMENTO.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9512" y="4307612"/>
            <a:ext cx="864096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/>
              <a:t> </a:t>
            </a:r>
            <a:r>
              <a:rPr lang="pt-BR" sz="2400" b="1" dirty="0" smtClean="0">
                <a:solidFill>
                  <a:srgbClr val="C00000"/>
                </a:solidFill>
              </a:rPr>
              <a:t>A FRAGILIDADE DA REDE DE ATENÇÃO PODE INFLUENCIAR DE FORMA NEGATIVA A QUALIDADE DO TRATAMENTO PODENDO  EXPLICAR O BAIXO PROGNÓSTICO APÓS O 1º TRATAMENTO  E </a:t>
            </a:r>
            <a:r>
              <a:rPr lang="pt-BR" sz="2400" b="1" dirty="0" smtClean="0">
                <a:solidFill>
                  <a:srgbClr val="C00000"/>
                </a:solidFill>
              </a:rPr>
              <a:t>O AUMENTO DESTE TIPO DE </a:t>
            </a:r>
            <a:r>
              <a:rPr lang="pt-BR" sz="2400" b="1" dirty="0" smtClean="0">
                <a:solidFill>
                  <a:srgbClr val="C00000"/>
                </a:solidFill>
              </a:rPr>
              <a:t>MORTALIDADE EM MINAS GERAIS  </a:t>
            </a:r>
            <a:endParaRPr lang="pt-BR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4848" y="980728"/>
            <a:ext cx="8229600" cy="1008112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400" b="1" dirty="0" smtClean="0">
                <a:solidFill>
                  <a:schemeClr val="bg1"/>
                </a:solidFill>
              </a:rPr>
              <a:t>O </a:t>
            </a:r>
            <a:r>
              <a:rPr lang="pt-BR" sz="2400" b="1" dirty="0" smtClean="0">
                <a:solidFill>
                  <a:schemeClr val="bg1"/>
                </a:solidFill>
              </a:rPr>
              <a:t>QUE É POSSÍVEL SABER DA QUALIDADE DO TRATAMENTO PELOS REGISTROS DE </a:t>
            </a:r>
            <a:r>
              <a:rPr lang="pt-BR" sz="2400" b="1" dirty="0" smtClean="0">
                <a:solidFill>
                  <a:schemeClr val="bg1"/>
                </a:solidFill>
              </a:rPr>
              <a:t>INFORMAÇÃO?</a:t>
            </a:r>
            <a:endParaRPr lang="pt-BR" sz="2400" b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endParaRPr lang="pt-BR" sz="2400" b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endParaRPr lang="pt-BR" sz="2400" b="1" dirty="0" smtClean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494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CONSIDERAÇÕES FINAIS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512" y="2132856"/>
            <a:ext cx="8640960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/>
              <a:t>OS REGISTROS SÃO CAPAZES DE PRODUZIR INFORMAÇÕES RELEVANTES PARA O PLANEJAMENTO ESTRATÉGICO E AVALIAÇÃO DA ASSISTÊNCIA E SOBRETUDO QUE VÁRIAS OUTRAS COMBINAÇÕES DOS DADOS PODEM SER FEITAS NO SENTIDO DA MELHOR INFORMAÇÃO.</a:t>
            </a:r>
          </a:p>
        </p:txBody>
      </p:sp>
      <p:sp>
        <p:nvSpPr>
          <p:cNvPr id="7" name="Retângulo 6"/>
          <p:cNvSpPr/>
          <p:nvPr/>
        </p:nvSpPr>
        <p:spPr>
          <a:xfrm>
            <a:off x="107504" y="3645024"/>
            <a:ext cx="864096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reflection blurRad="6350" stA="50000" endA="295" endPos="92000" dist="101600" dir="5400000" sy="-100000" algn="bl" rotWithShape="0"/>
          </a:effectLst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RELAÇÃO AO TRATAMENTO FICA EVIDENTE QUE A SUA QUALIDADE ESTÁ DIRETAMENTE RELACIONADA COM A QUALIDADE DA POLÍTICA DE PREVENÇÃO E CONTROLE   </a:t>
            </a:r>
            <a:endParaRPr lang="pt-B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tx2"/>
          </a:solidFill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AGRADECIMENTO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332856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pt-BR" b="1" dirty="0" smtClean="0"/>
              <a:t>À COMISSÃO ORGANIZADORA  PELO HONROSO CONVITE  </a:t>
            </a:r>
          </a:p>
          <a:p>
            <a:pPr algn="just">
              <a:buNone/>
            </a:pPr>
            <a:endParaRPr lang="pt-BR" b="1" dirty="0" smtClean="0"/>
          </a:p>
          <a:p>
            <a:pPr algn="just">
              <a:buNone/>
            </a:pPr>
            <a:r>
              <a:rPr lang="pt-BR" b="1" dirty="0" smtClean="0"/>
              <a:t>ESPECIALMENTE A MARCELI OLIVEIRA SANTOS  PELA GENTILEZA DESTA APRESENTAÇÃO, PARCERIA E MONITORAMENTO DOS TRABALHOS DE MINAS GERAIS  </a:t>
            </a:r>
            <a:endParaRPr lang="pt-BR" b="1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09600" y="4077072"/>
            <a:ext cx="8229600" cy="11087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PARCERIA É FORTE,</a:t>
            </a:r>
            <a:r>
              <a:rPr kumimoji="0" lang="pt-BR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 TRABALHO É MUITO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A AMIZADE É ETERNA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BR" sz="3200" b="1" noProof="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8424" y="5272608"/>
            <a:ext cx="4170040" cy="6046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SUCESSO FOP RIO 2015</a:t>
            </a:r>
            <a:endParaRPr kumimoji="0" lang="pt-BR" sz="3200" b="1" i="1" u="none" strike="noStrike" kern="1200" cap="none" spc="0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31640" y="4725144"/>
            <a:ext cx="6480720" cy="6480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cs typeface="Arial" pitchFamily="34" charset="0"/>
                <a:hlinkClick r:id="rId2"/>
              </a:rPr>
              <a:t>pav.se@saude.mg.gov.br</a:t>
            </a:r>
            <a:endParaRPr lang="pt-BR" sz="40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endParaRPr lang="pt-BR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7" descr="P:\Temp\CIDADE ADMINISTRATIVA MINAS GERAI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340768"/>
            <a:ext cx="6408712" cy="312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3076233" y="5343599"/>
            <a:ext cx="4332789" cy="461665"/>
          </a:xfrm>
          <a:prstGeom prst="rect">
            <a:avLst/>
          </a:prstGeom>
          <a:solidFill>
            <a:srgbClr val="2D11FB"/>
          </a:solidFill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TELEFONES:</a:t>
            </a:r>
            <a:r>
              <a:rPr lang="pt-BR" sz="2400" b="1" dirty="0" smtClean="0">
                <a:solidFill>
                  <a:schemeClr val="bg1"/>
                </a:solidFill>
              </a:rPr>
              <a:t> 39160370 </a:t>
            </a:r>
            <a:r>
              <a:rPr lang="pt-BR" sz="2400" b="1" dirty="0" smtClean="0">
                <a:solidFill>
                  <a:schemeClr val="bg1"/>
                </a:solidFill>
              </a:rPr>
              <a:t>OU</a:t>
            </a:r>
            <a:r>
              <a:rPr lang="pt-BR" sz="2400" b="1" dirty="0" smtClean="0">
                <a:solidFill>
                  <a:schemeClr val="bg1"/>
                </a:solidFill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</a:rPr>
              <a:t>60372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03040" y="260648"/>
            <a:ext cx="8640960" cy="64807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cs typeface="Arial" pitchFamily="34" charset="0"/>
              </a:rPr>
              <a:t>MUITO OBRIGADA</a:t>
            </a:r>
            <a:endParaRPr lang="pt-BR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55776" y="1484784"/>
            <a:ext cx="4409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CIDADE ADMINISTRATIVA DE MINAS GERAIS</a:t>
            </a: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  <a:effectLst>
            <a:reflection blurRad="6350" stA="50000" endA="295" endPos="92000" dist="101600" dir="5400000" sy="-100000" algn="bl" rotWithShape="0"/>
          </a:effectLst>
        </p:spPr>
        <p:txBody>
          <a:bodyPr>
            <a:normAutofit/>
          </a:bodyPr>
          <a:lstStyle/>
          <a:p>
            <a:r>
              <a:rPr lang="pt-BR" b="1" dirty="0" smtClean="0"/>
              <a:t>QUEM SOMOS</a:t>
            </a:r>
            <a:endParaRPr lang="pt-BR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sz="4400" b="1">
              <a:solidFill>
                <a:srgbClr val="FFFFFF"/>
              </a:solidFill>
              <a:latin typeface="Copperplate Gothic Bold" pitchFamily="34" charset="0"/>
            </a:endParaRP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1053678"/>
            <a:ext cx="5400848" cy="482359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  <a:defRPr/>
            </a:pPr>
            <a:r>
              <a:rPr lang="pt-BR" sz="2400" dirty="0"/>
              <a:t>Área responsável pela vigilância estadual do câncer e seus fatores de </a:t>
            </a:r>
            <a:r>
              <a:rPr lang="pt-BR" sz="2400" dirty="0" smtClean="0"/>
              <a:t>risco, </a:t>
            </a:r>
            <a:r>
              <a:rPr lang="pt-BR" sz="2400" u="sng" dirty="0"/>
              <a:t>com base na informação epidemiológica</a:t>
            </a:r>
            <a:r>
              <a:rPr lang="pt-BR" sz="2400" dirty="0"/>
              <a:t>.</a:t>
            </a:r>
          </a:p>
          <a:p>
            <a:pPr algn="just">
              <a:lnSpc>
                <a:spcPct val="80000"/>
              </a:lnSpc>
              <a:defRPr/>
            </a:pPr>
            <a:endParaRPr lang="pt-BR" sz="2400" dirty="0"/>
          </a:p>
          <a:p>
            <a:pPr algn="just">
              <a:lnSpc>
                <a:spcPct val="80000"/>
              </a:lnSpc>
              <a:defRPr/>
            </a:pPr>
            <a:r>
              <a:rPr lang="pt-BR" sz="2400" dirty="0"/>
              <a:t>Programa Nacional </a:t>
            </a:r>
            <a:r>
              <a:rPr lang="pt-BR" sz="2400" dirty="0" smtClean="0"/>
              <a:t>criado em 1999 e implantado na SES em 2000.  </a:t>
            </a:r>
            <a:endParaRPr lang="pt-BR" sz="2400" dirty="0"/>
          </a:p>
          <a:p>
            <a:pPr algn="just">
              <a:lnSpc>
                <a:spcPct val="80000"/>
              </a:lnSpc>
              <a:defRPr/>
            </a:pPr>
            <a:endParaRPr lang="pt-BR" sz="2400" dirty="0"/>
          </a:p>
          <a:p>
            <a:pPr algn="just">
              <a:lnSpc>
                <a:spcPct val="80000"/>
              </a:lnSpc>
              <a:defRPr/>
            </a:pPr>
            <a:r>
              <a:rPr lang="pt-BR" sz="2400" dirty="0" smtClean="0"/>
              <a:t>MONITORAMENTO DO INSTITUTO NACIONAL DE CÂNCER –INCA do Ministério da Saúde </a:t>
            </a:r>
            <a:endParaRPr lang="pt-BR" sz="2400" dirty="0"/>
          </a:p>
          <a:p>
            <a:pPr algn="just">
              <a:lnSpc>
                <a:spcPct val="80000"/>
              </a:lnSpc>
              <a:defRPr/>
            </a:pPr>
            <a:endParaRPr lang="pt-BR" sz="2800" dirty="0"/>
          </a:p>
          <a:p>
            <a:pPr algn="just">
              <a:lnSpc>
                <a:spcPct val="80000"/>
              </a:lnSpc>
              <a:defRPr/>
            </a:pPr>
            <a:r>
              <a:rPr lang="pt-B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2015: PAV na rotina da Diretoria de Análise de Situação de Saúde da SES-MG</a:t>
            </a:r>
            <a:endParaRPr lang="pt-BR" sz="2800" b="1" dirty="0" smtClean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endParaRPr lang="pt-BR" sz="2800" b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endParaRPr lang="pt-BR" sz="1200" b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5825" y="1816100"/>
            <a:ext cx="2566988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44624"/>
            <a:ext cx="9144000" cy="792039"/>
          </a:xfrm>
          <a:prstGeom prst="rect">
            <a:avLst/>
          </a:prstGeom>
          <a:solidFill>
            <a:schemeClr val="tx2"/>
          </a:solidFill>
        </p:spPr>
        <p:txBody>
          <a:bodyPr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Copperplate Gothic Bold" pitchFamily="34" charset="0"/>
                <a:ea typeface="+mj-ea"/>
                <a:cs typeface="+mj-cs"/>
              </a:rPr>
              <a:t>PROGRAMA DE AVALIAÇÃO E VIGILÂNCIA DO CÂNCER E SEUS FATORES DE </a:t>
            </a:r>
            <a:r>
              <a:rPr lang="pt-BR" sz="2400" b="1" dirty="0" smtClean="0">
                <a:solidFill>
                  <a:schemeClr val="bg1"/>
                </a:solidFill>
                <a:latin typeface="Copperplate Gothic Bold" pitchFamily="34" charset="0"/>
                <a:ea typeface="+mj-ea"/>
                <a:cs typeface="+mj-cs"/>
              </a:rPr>
              <a:t>RISCO DE MINAS GERAIS</a:t>
            </a:r>
            <a:endParaRPr lang="pt-BR" sz="2400" b="1" dirty="0">
              <a:solidFill>
                <a:schemeClr val="bg1"/>
              </a:solidFill>
              <a:latin typeface="Copperplate Gothic Bold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087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85750" y="908720"/>
            <a:ext cx="8553450" cy="4968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marL="60960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FOCO</a:t>
            </a:r>
            <a:r>
              <a:rPr lang="pt-BR" sz="4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pt-BR" sz="4000" b="1" i="1" dirty="0">
                <a:solidFill>
                  <a:schemeClr val="accent1"/>
                </a:solidFill>
                <a:latin typeface="+mn-lt"/>
              </a:rPr>
              <a:t>                                      </a:t>
            </a:r>
            <a:r>
              <a:rPr lang="pt-BR" sz="4400" b="1" i="1" dirty="0">
                <a:solidFill>
                  <a:srgbClr val="FF9900"/>
                </a:solidFill>
                <a:latin typeface="+mn-lt"/>
              </a:rPr>
              <a:t> </a:t>
            </a:r>
            <a:r>
              <a:rPr lang="pt-BR" sz="44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PAV</a:t>
            </a:r>
          </a:p>
          <a:p>
            <a:pPr marL="2438400" lvl="4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200" b="1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INFORMAÇÃO EPIDEMIOLÓGICA </a:t>
            </a:r>
            <a:r>
              <a:rPr lang="pt-BR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</a:t>
            </a:r>
            <a:r>
              <a:rPr lang="pt-BR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pt-BR" sz="3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60960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800" i="1" dirty="0" smtClean="0"/>
              <a:t>ESTUDOS ESPECIAIS / </a:t>
            </a:r>
            <a:r>
              <a:rPr lang="pt-BR" sz="2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INVESTIGAÇÕES/ INQUÉRITOS</a:t>
            </a:r>
          </a:p>
          <a:p>
            <a:pPr marL="60960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800" i="1" dirty="0" smtClean="0"/>
              <a:t>MORTALIDADE </a:t>
            </a:r>
            <a:r>
              <a:rPr lang="pt-BR" sz="2800" i="1" dirty="0"/>
              <a:t>(</a:t>
            </a:r>
            <a:r>
              <a:rPr lang="pt-BR" sz="2800" i="1" dirty="0" err="1"/>
              <a:t>Datasus</a:t>
            </a:r>
            <a:r>
              <a:rPr lang="pt-BR" sz="2800" i="1" dirty="0"/>
              <a:t>/SIM) </a:t>
            </a:r>
          </a:p>
          <a:p>
            <a:pPr marL="60960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800" i="1" dirty="0" smtClean="0">
                <a:latin typeface="+mn-lt"/>
              </a:rPr>
              <a:t>INCIDÊNCIA </a:t>
            </a:r>
            <a:r>
              <a:rPr lang="pt-BR" sz="2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(RCBP)</a:t>
            </a:r>
          </a:p>
          <a:p>
            <a:pPr marL="60960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800" i="1" dirty="0">
                <a:latin typeface="+mn-lt"/>
              </a:rPr>
              <a:t>PERFIL DA ASSISTÊNCIA </a:t>
            </a:r>
            <a:r>
              <a:rPr lang="pt-BR" sz="2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(RHC)</a:t>
            </a:r>
          </a:p>
          <a:p>
            <a:pPr marL="60960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pt-BR" sz="3200" i="1" dirty="0">
              <a:latin typeface="+mn-lt"/>
            </a:endParaRPr>
          </a:p>
          <a:p>
            <a:pPr marL="60960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pt-BR" sz="2200" b="1" i="1" dirty="0">
              <a:latin typeface="+mn-lt"/>
            </a:endParaRPr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8200" y="1379736"/>
            <a:ext cx="13843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ta para baixo 7"/>
          <p:cNvSpPr/>
          <p:nvPr/>
        </p:nvSpPr>
        <p:spPr>
          <a:xfrm>
            <a:off x="2444750" y="1450975"/>
            <a:ext cx="484188" cy="977900"/>
          </a:xfrm>
          <a:prstGeom prst="downArrow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eta para cima 8"/>
          <p:cNvSpPr/>
          <p:nvPr/>
        </p:nvSpPr>
        <p:spPr>
          <a:xfrm>
            <a:off x="3786188" y="2165350"/>
            <a:ext cx="484187" cy="977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000125" y="2506663"/>
            <a:ext cx="198804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VIGIAR</a:t>
            </a:r>
            <a:endParaRPr lang="pt-BR" sz="4800" dirty="0">
              <a:solidFill>
                <a:srgbClr val="FFCC00"/>
              </a:solidFill>
              <a:latin typeface="+mn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421188" y="1714500"/>
            <a:ext cx="200818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AVALIAR</a:t>
            </a:r>
            <a:endParaRPr lang="pt-BR" sz="4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3560" name="Retângulo 9"/>
          <p:cNvSpPr>
            <a:spLocks noChangeArrowheads="1"/>
          </p:cNvSpPr>
          <p:nvPr/>
        </p:nvSpPr>
        <p:spPr bwMode="auto">
          <a:xfrm>
            <a:off x="0" y="44624"/>
            <a:ext cx="9144000" cy="76450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>
              <a:lnSpc>
                <a:spcPct val="80000"/>
              </a:lnSpc>
              <a:spcBef>
                <a:spcPct val="20000"/>
              </a:spcBef>
            </a:pPr>
            <a:r>
              <a:rPr lang="pt-BR" sz="2400" b="1" dirty="0">
                <a:solidFill>
                  <a:srgbClr val="FFFFFF"/>
                </a:solidFill>
                <a:latin typeface="Calibri" pitchFamily="34" charset="0"/>
              </a:rPr>
              <a:t>PROGRAMA DE AVALIAÇÃO E </a:t>
            </a:r>
            <a:r>
              <a:rPr lang="pt-BR" sz="2400" b="1" dirty="0" smtClean="0">
                <a:solidFill>
                  <a:srgbClr val="FFFFFF"/>
                </a:solidFill>
                <a:latin typeface="Calibri" pitchFamily="34" charset="0"/>
              </a:rPr>
              <a:t>VIGILÂNCIA DO CÂNCER</a:t>
            </a:r>
          </a:p>
          <a:p>
            <a:pPr marL="609600" indent="-609600" algn="ctr">
              <a:lnSpc>
                <a:spcPct val="80000"/>
              </a:lnSpc>
              <a:spcBef>
                <a:spcPct val="20000"/>
              </a:spcBef>
            </a:pPr>
            <a:r>
              <a:rPr lang="pt-BR" sz="2400" b="1" dirty="0" smtClean="0">
                <a:solidFill>
                  <a:srgbClr val="FFFFFF"/>
                </a:solidFill>
                <a:latin typeface="Calibri" pitchFamily="34" charset="0"/>
              </a:rPr>
              <a:t> E SEUS FATORES DE RISCO DE MINAS GERAIS (PAV-MG)  </a:t>
            </a:r>
            <a:endParaRPr lang="pt-BR" sz="24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074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052737"/>
            <a:ext cx="8229600" cy="936104"/>
          </a:xfrm>
        </p:spPr>
        <p:txBody>
          <a:bodyPr>
            <a:noAutofit/>
          </a:bodyPr>
          <a:lstStyle/>
          <a:p>
            <a:pPr>
              <a:buNone/>
            </a:pPr>
            <a:endParaRPr lang="pt-B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8893175" cy="338437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467544" y="260648"/>
            <a:ext cx="8496944" cy="92333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CAPACITAÇÃO DOS COORDENADORES ESTADUAIS  DO PROGRAMA NACIONAL DE AVALIAÇÃO E VIGILÂNCIA DO CANCER E SEUS FATORES DE RISCO – PAV,  TERESÓPOLIS – INSTITUTO NACIONAL DE CÂNCER,  ANO 2000.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63687" y="4886137"/>
            <a:ext cx="65471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ANO 2000 - INÍCIO DOS REGISTROS  DE CÂNCER EM MINAS GERAIS</a:t>
            </a:r>
          </a:p>
          <a:p>
            <a:pPr algn="ctr"/>
            <a:r>
              <a:rPr lang="pt-BR" b="1" dirty="0" smtClean="0">
                <a:solidFill>
                  <a:srgbClr val="C00000"/>
                </a:solidFill>
              </a:rPr>
              <a:t>NENHUM </a:t>
            </a:r>
            <a:r>
              <a:rPr lang="pt-BR" b="1" dirty="0" smtClean="0"/>
              <a:t>RCBP</a:t>
            </a:r>
          </a:p>
          <a:p>
            <a:pPr algn="ctr"/>
            <a:r>
              <a:rPr lang="pt-BR" b="1" dirty="0" smtClean="0">
                <a:solidFill>
                  <a:srgbClr val="C00000"/>
                </a:solidFill>
              </a:rPr>
              <a:t>NENHUM</a:t>
            </a:r>
            <a:r>
              <a:rPr lang="pt-BR" b="1" dirty="0" smtClean="0"/>
              <a:t> RHC</a:t>
            </a:r>
            <a:endParaRPr lang="pt-BR" b="1" dirty="0"/>
          </a:p>
        </p:txBody>
      </p:sp>
    </p:spTree>
    <p:extLst>
      <p:ext uri="{BB962C8B-B14F-4D97-AF65-F5344CB8AC3E}">
        <p14:creationId xmlns="" xmlns:p14="http://schemas.microsoft.com/office/powerpoint/2010/main" val="258754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 2015 – MINAS GERAIS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1520" y="974333"/>
            <a:ext cx="8640960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38</a:t>
            </a:r>
            <a:r>
              <a:rPr 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RHC EM ATIVIDADE</a:t>
            </a:r>
            <a:r>
              <a:rPr lang="pt-BR" sz="2400" dirty="0" smtClean="0"/>
              <a:t> </a:t>
            </a:r>
            <a:r>
              <a:rPr lang="pt-BR" sz="2400" b="1" dirty="0" smtClean="0"/>
              <a:t>EM HOSPITAIS PÚBLICOS E PRIVADOS QUE REALIZAM ASSISTÊNCIA DE CÂNCER EM MG SOMANDO MAIS DE 200.000 CASOS REGISTRADOS NOS RHC</a:t>
            </a:r>
          </a:p>
          <a:p>
            <a:pPr algn="just"/>
            <a:endParaRPr lang="pt-BR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RCBP BELO HORIZONTE E POÇOS DE CALDAS</a:t>
            </a:r>
            <a:r>
              <a:rPr 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IMPLANTADOS E COM SÉRIE HISTÓRICA DE INCIDÊNCIA SUPERIOR A 5 ANOS </a:t>
            </a:r>
          </a:p>
          <a:p>
            <a:pPr algn="just"/>
            <a:endParaRPr lang="pt-BR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r>
              <a:rPr 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DADOS DESTES REGISTROS DISPONÍVEIS AO PÚBLICO NO SISTEMA NACIONAL DE INFORMAÇÃO DO CÂNCER DO INCA /M. DA SAÚDE</a:t>
            </a:r>
          </a:p>
          <a:p>
            <a:pPr algn="just"/>
            <a:endParaRPr lang="pt-BR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r>
              <a:rPr 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DADOS DOS 2 RCBP ACEITOS PELA AGENCIA INTERNACIONAL DE PESQUISA EM CÂNCER (IARC) PARA PUBLICAÇÃO MUNDIAL</a:t>
            </a:r>
          </a:p>
          <a:p>
            <a:pPr algn="just"/>
            <a:r>
              <a:rPr 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just"/>
            <a:r>
              <a:rPr 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ESTUDOS E PESQUISAS REALIZADAS E PUBLICADAS</a:t>
            </a:r>
            <a:endParaRPr lang="pt-BR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88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en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Berenice</Template>
  <TotalTime>9435</TotalTime>
  <Words>3327</Words>
  <Application>Microsoft Office PowerPoint</Application>
  <PresentationFormat>Apresentação na tela (4:3)</PresentationFormat>
  <Paragraphs>712</Paragraphs>
  <Slides>46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47" baseType="lpstr">
      <vt:lpstr>Berenice</vt:lpstr>
      <vt:lpstr>Slide 1</vt:lpstr>
      <vt:lpstr>IMPORTÂNCIA DO TEMA</vt:lpstr>
      <vt:lpstr>OBJETIVO DO NOSSO TEMA</vt:lpstr>
      <vt:lpstr>CONSIDERAÇÕES INICIAIS</vt:lpstr>
      <vt:lpstr>QUEM SOMOS</vt:lpstr>
      <vt:lpstr>Slide 6</vt:lpstr>
      <vt:lpstr>Slide 7</vt:lpstr>
      <vt:lpstr>Slide 8</vt:lpstr>
      <vt:lpstr>ANO 2015 – MINAS GERAIS</vt:lpstr>
      <vt:lpstr>FORUM ESTADUAL INTEGRADO DO CÂNCER PARA GESTORES</vt:lpstr>
      <vt:lpstr>SITUAÇÃO DO CÂNCER INFANTO JUVENIL (0-19 ANOS DE IDADE) EM MINAS GERAIS</vt:lpstr>
      <vt:lpstr>Slide 12</vt:lpstr>
      <vt:lpstr>EVOLUÇÃO DA MORTALIDADE POR NEOPLASIAS 1-19 ANOS, BRASIL E MINAS GERAIS, SIM 2002-2012</vt:lpstr>
      <vt:lpstr>PRINCIPAIS CAUSAS DE MORTES EM MINAS GERAIS,  NA IDADE DE  1 A 19 ANOS, SIM MG, 2012</vt:lpstr>
      <vt:lpstr>PRINCIPAIS TAXAS DE MORTALIDADE 1-19 ANOS DE IDADE, AMBOS OS SEXOS, SIM MG 2012</vt:lpstr>
      <vt:lpstr>Slide 16</vt:lpstr>
      <vt:lpstr>Slide 17</vt:lpstr>
      <vt:lpstr>Slide 18</vt:lpstr>
      <vt:lpstr>FICHA DE REGISTRO DE TUMOR</vt:lpstr>
      <vt:lpstr>SÉRIE HISTÓRICA DO RCBP BH </vt:lpstr>
      <vt:lpstr> INCIDÊNCIA SEGUNDO TODAS AS LOCALIZAÇÕES DO CÂNCER PRIMÁRIO SEGUNDO SEXO, TODAS AS IDADES E 0-19 ANOS* POR Nº ABSOLUTO E TAXAS (100 MIL), BRUTA E PADRONIZADAS PELA POPULAÇÃO BRASIL** E MUNDIAL***. RCBP-BH 2002-2006 </vt:lpstr>
      <vt:lpstr>LEUCEMIAS (GRUPO I) E LINFOMAS E NEOPLASIAS RETÍCULO-ENDOTELIAIS (GRUPO II), RCBP-BH DE ACORDO A DISTRIBUIÇÃO PERCENTUAL DOS CASOS NOVOS EM AMBOS OS SEXOS E TAXAS AJUSTADAS DE INCIDÊNCIA PELA POPULAÇÃO MUNDIAL (100 MIL), POR SEXO, SEGUNDO A SÉRIE HISTÓRICA DE 7 ANOS RCBP-BH, 0-19 ANOS DE IDADE</vt:lpstr>
      <vt:lpstr>Slide 23</vt:lpstr>
      <vt:lpstr>Slide 24</vt:lpstr>
      <vt:lpstr>Slide 25</vt:lpstr>
      <vt:lpstr>Slide 26</vt:lpstr>
      <vt:lpstr>Slide 27</vt:lpstr>
      <vt:lpstr>FAIXAS ETÁRIAS COM % MAIS ELEVADOS DE CASOS NOVOS SEGUNDO O GRUPO DE NEOPLASIAS, RCBP BH 2002-2006, AMBOS OS SEXOS</vt:lpstr>
      <vt:lpstr>Slide 29</vt:lpstr>
      <vt:lpstr>SOBREVIDA CÂNCER INFANTO JUVENIL  SEGUNDO ESTUDOS DE RCBP BRASILEIROS</vt:lpstr>
      <vt:lpstr>Slide 31</vt:lpstr>
      <vt:lpstr>Slide 32</vt:lpstr>
      <vt:lpstr>FICHA DE REGISTRO DE TUMOR</vt:lpstr>
      <vt:lpstr>Slide 34</vt:lpstr>
      <vt:lpstr>Slide 35</vt:lpstr>
      <vt:lpstr>INDICADORES DA ASSISTÊNCIA NA ALTA COMPLEXIDADE DE MINAS GERAIS 32 RHC-MG, 2013</vt:lpstr>
      <vt:lpstr>INDICADOR HOSPITALAR 32 RHC-MG ESTADO DA DOENÇA AO FINAL DO 1º TRATAMENTO</vt:lpstr>
      <vt:lpstr>ASSISTÊNCIA PRÉVIA, TODAS AS NEOPLASIAS 0 A 19 ANOS,  32 RHC-MG, 2013</vt:lpstr>
      <vt:lpstr>SITUAÇÃO DOS GRUPOS SEGUNDO SEM DIAGNÓSTICO NA ASSISTÊNCIA PRÉVIA, 32 RHC-MG, 2013</vt:lpstr>
      <vt:lpstr>Slide 40</vt:lpstr>
      <vt:lpstr>Slide 41</vt:lpstr>
      <vt:lpstr>CONSIDERAÇÕES FINAIS</vt:lpstr>
      <vt:lpstr>CONSIDERAÇÕES FINAIS</vt:lpstr>
      <vt:lpstr>CONSIDERAÇÕES FINAIS</vt:lpstr>
      <vt:lpstr>AGRADECIMENTO</vt:lpstr>
      <vt:lpstr>Slide 46</vt:lpstr>
    </vt:vector>
  </TitlesOfParts>
  <Company>CAMG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Supervisão Claudina</dc:title>
  <dc:creator>m2871655</dc:creator>
  <cp:lastModifiedBy>Berenice</cp:lastModifiedBy>
  <cp:revision>919</cp:revision>
  <dcterms:created xsi:type="dcterms:W3CDTF">2015-03-02T16:28:56Z</dcterms:created>
  <dcterms:modified xsi:type="dcterms:W3CDTF">2015-08-20T19:00:41Z</dcterms:modified>
</cp:coreProperties>
</file>