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603" r:id="rId2"/>
    <p:sldId id="604" r:id="rId3"/>
    <p:sldId id="631" r:id="rId4"/>
    <p:sldId id="701" r:id="rId5"/>
    <p:sldId id="685" r:id="rId6"/>
    <p:sldId id="702" r:id="rId7"/>
    <p:sldId id="635" r:id="rId8"/>
    <p:sldId id="690" r:id="rId9"/>
    <p:sldId id="691" r:id="rId10"/>
    <p:sldId id="693" r:id="rId11"/>
    <p:sldId id="681" r:id="rId12"/>
    <p:sldId id="703" r:id="rId13"/>
    <p:sldId id="704" r:id="rId14"/>
    <p:sldId id="705" r:id="rId15"/>
    <p:sldId id="706" r:id="rId16"/>
    <p:sldId id="707" r:id="rId17"/>
    <p:sldId id="709" r:id="rId18"/>
    <p:sldId id="710" r:id="rId19"/>
    <p:sldId id="712" r:id="rId20"/>
    <p:sldId id="674" r:id="rId21"/>
    <p:sldId id="675" r:id="rId22"/>
    <p:sldId id="663" r:id="rId23"/>
    <p:sldId id="711" r:id="rId24"/>
    <p:sldId id="669" r:id="rId25"/>
  </p:sldIdLst>
  <p:sldSz cx="9144000" cy="6858000" type="screen4x3"/>
  <p:notesSz cx="6797675" cy="98742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C0"/>
    <a:srgbClr val="3F654E"/>
    <a:srgbClr val="00589A"/>
    <a:srgbClr val="0033CC"/>
    <a:srgbClr val="3A7DCE"/>
    <a:srgbClr val="4172AD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65" d="100"/>
          <a:sy n="65" d="100"/>
        </p:scale>
        <p:origin x="-1536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age2\storage\GRUPO_HUMANIZACAO\N&#250;cleo%20T&#233;cnico%20de%20Humaniza&#231;&#227;o\Projetos%20Especiais%20NTH\Acolhimento\Acolhimento%20PS-HC\Resultados%20acompanhamento%20Check%20Lis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age\storage\GRUPO_HUMANIZACAO\N&#250;cleo%20T&#233;cnico%20de%20Humaniza&#231;&#227;o\Programa%20-%20Gest&#227;o%20da%20Rede%20Humaniza\Relat&#243;rios%20-%20Rede%20Humaniza\2014\Gr&#225;fico%20comportamento%20hist&#243;rico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ICHC!$A$58:$A$63</c:f>
              <c:strCache>
                <c:ptCount val="6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Péssimo</c:v>
                </c:pt>
                <c:pt idx="5">
                  <c:v>NA / Em branco</c:v>
                </c:pt>
              </c:strCache>
            </c:strRef>
          </c:cat>
          <c:val>
            <c:numRef>
              <c:f>ICHC!$B$58:$B$63</c:f>
              <c:numCache>
                <c:formatCode>General</c:formatCode>
                <c:ptCount val="6"/>
                <c:pt idx="0">
                  <c:v>4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5365376"/>
        <c:axId val="34798912"/>
        <c:axId val="0"/>
      </c:bar3DChart>
      <c:catAx>
        <c:axId val="115365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798912"/>
        <c:crosses val="autoZero"/>
        <c:auto val="1"/>
        <c:lblAlgn val="ctr"/>
        <c:lblOffset val="100"/>
        <c:noMultiLvlLbl val="0"/>
      </c:catAx>
      <c:valAx>
        <c:axId val="34798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365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886591349994285E-2"/>
          <c:y val="5.1253768539028362E-2"/>
          <c:w val="0.96279459185248939"/>
          <c:h val="0.683451456304054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'Parte 2'!$F$3</c:f>
              <c:strCache>
                <c:ptCount val="1"/>
                <c:pt idx="0">
                  <c:v>Ótimo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'Parte 2'!$E$4:$E$7</c:f>
              <c:strCache>
                <c:ptCount val="4"/>
                <c:pt idx="0">
                  <c:v>Qual é a sua opinião sobre a utilidade das informações que o Senhor/a recebeu durante o acolhimento?</c:v>
                </c:pt>
                <c:pt idx="1">
                  <c:v>O que o Senhor/a achou da sala em que aconteceu o acolhimento?</c:v>
                </c:pt>
                <c:pt idx="2">
                  <c:v>O que o Senhor/a achou do tempo de duração do acolhimento?</c:v>
                </c:pt>
                <c:pt idx="3">
                  <c:v>Qual é a opinião do Senhor/a sobre este acolhimento?</c:v>
                </c:pt>
              </c:strCache>
            </c:strRef>
          </c:cat>
          <c:val>
            <c:numRef>
              <c:f>'Parte 2'!$F$4:$F$7</c:f>
              <c:numCache>
                <c:formatCode>0.00%</c:formatCode>
                <c:ptCount val="4"/>
                <c:pt idx="0">
                  <c:v>0.71470588235294152</c:v>
                </c:pt>
                <c:pt idx="1">
                  <c:v>0.44117647058823528</c:v>
                </c:pt>
                <c:pt idx="2">
                  <c:v>0.46764705882352914</c:v>
                </c:pt>
                <c:pt idx="3">
                  <c:v>0.6647058823529417</c:v>
                </c:pt>
              </c:numCache>
            </c:numRef>
          </c:val>
        </c:ser>
        <c:ser>
          <c:idx val="1"/>
          <c:order val="1"/>
          <c:tx>
            <c:strRef>
              <c:f>'Parte 2'!$G$3</c:f>
              <c:strCache>
                <c:ptCount val="1"/>
                <c:pt idx="0">
                  <c:v>Bom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673615798025256E-2"/>
                  <c:y val="-3.4668511868936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391304347826087E-2"/>
                  <c:y val="-6.9331564559560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2318840579710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10281214848145E-2"/>
                  <c:y val="6.355320000760746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'Parte 2'!$E$4:$E$7</c:f>
              <c:strCache>
                <c:ptCount val="4"/>
                <c:pt idx="0">
                  <c:v>Qual é a sua opinião sobre a utilidade das informações que o Senhor/a recebeu durante o acolhimento?</c:v>
                </c:pt>
                <c:pt idx="1">
                  <c:v>O que o Senhor/a achou da sala em que aconteceu o acolhimento?</c:v>
                </c:pt>
                <c:pt idx="2">
                  <c:v>O que o Senhor/a achou do tempo de duração do acolhimento?</c:v>
                </c:pt>
                <c:pt idx="3">
                  <c:v>Qual é a opinião do Senhor/a sobre este acolhimento?</c:v>
                </c:pt>
              </c:strCache>
            </c:strRef>
          </c:cat>
          <c:val>
            <c:numRef>
              <c:f>'Parte 2'!$G$4:$G$7</c:f>
              <c:numCache>
                <c:formatCode>0.00%</c:formatCode>
                <c:ptCount val="4"/>
                <c:pt idx="0">
                  <c:v>0.21764705882352944</c:v>
                </c:pt>
                <c:pt idx="1">
                  <c:v>0.36176470588235327</c:v>
                </c:pt>
                <c:pt idx="2">
                  <c:v>0.35882352941176482</c:v>
                </c:pt>
                <c:pt idx="3">
                  <c:v>0.22352941176470589</c:v>
                </c:pt>
              </c:numCache>
            </c:numRef>
          </c:val>
        </c:ser>
        <c:ser>
          <c:idx val="2"/>
          <c:order val="2"/>
          <c:tx>
            <c:strRef>
              <c:f>'Parte 2'!$H$3</c:f>
              <c:strCache>
                <c:ptCount val="1"/>
                <c:pt idx="0">
                  <c:v>Regular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3367579052618518E-3"/>
                  <c:y val="-1.3866312911912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91304347826087E-2"/>
                  <c:y val="-3.46657822797801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91304347826087E-2"/>
                  <c:y val="-3.46657822797801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8888888888888958E-3"/>
                  <c:y val="-6.9331564559560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'Parte 2'!$E$4:$E$7</c:f>
              <c:strCache>
                <c:ptCount val="4"/>
                <c:pt idx="0">
                  <c:v>Qual é a sua opinião sobre a utilidade das informações que o Senhor/a recebeu durante o acolhimento?</c:v>
                </c:pt>
                <c:pt idx="1">
                  <c:v>O que o Senhor/a achou da sala em que aconteceu o acolhimento?</c:v>
                </c:pt>
                <c:pt idx="2">
                  <c:v>O que o Senhor/a achou do tempo de duração do acolhimento?</c:v>
                </c:pt>
                <c:pt idx="3">
                  <c:v>Qual é a opinião do Senhor/a sobre este acolhimento?</c:v>
                </c:pt>
              </c:strCache>
            </c:strRef>
          </c:cat>
          <c:val>
            <c:numRef>
              <c:f>'Parte 2'!$H$4:$H$7</c:f>
              <c:numCache>
                <c:formatCode>0.00%</c:formatCode>
                <c:ptCount val="4"/>
                <c:pt idx="0">
                  <c:v>2.3529411764705879E-2</c:v>
                </c:pt>
                <c:pt idx="1">
                  <c:v>0.12941176470588239</c:v>
                </c:pt>
                <c:pt idx="2">
                  <c:v>9.7058823529411767E-2</c:v>
                </c:pt>
                <c:pt idx="3">
                  <c:v>3.5294117647058844E-2</c:v>
                </c:pt>
              </c:numCache>
            </c:numRef>
          </c:val>
        </c:ser>
        <c:ser>
          <c:idx val="3"/>
          <c:order val="3"/>
          <c:tx>
            <c:strRef>
              <c:f>'Parte 2'!$I$3</c:f>
              <c:strCache>
                <c:ptCount val="1"/>
                <c:pt idx="0">
                  <c:v>Ruim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797101449275362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8888888888888958E-3"/>
                  <c:y val="0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698412698412707E-3"/>
                  <c:y val="0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6189476315461514E-3"/>
                  <c:y val="0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'Parte 2'!$E$4:$E$7</c:f>
              <c:strCache>
                <c:ptCount val="4"/>
                <c:pt idx="0">
                  <c:v>Qual é a sua opinião sobre a utilidade das informações que o Senhor/a recebeu durante o acolhimento?</c:v>
                </c:pt>
                <c:pt idx="1">
                  <c:v>O que o Senhor/a achou da sala em que aconteceu o acolhimento?</c:v>
                </c:pt>
                <c:pt idx="2">
                  <c:v>O que o Senhor/a achou do tempo de duração do acolhimento?</c:v>
                </c:pt>
                <c:pt idx="3">
                  <c:v>Qual é a opinião do Senhor/a sobre este acolhimento?</c:v>
                </c:pt>
              </c:strCache>
            </c:strRef>
          </c:cat>
          <c:val>
            <c:numRef>
              <c:f>'Parte 2'!$I$4:$I$7</c:f>
              <c:numCache>
                <c:formatCode>0.00%</c:formatCode>
                <c:ptCount val="4"/>
                <c:pt idx="0" formatCode="0%">
                  <c:v>0</c:v>
                </c:pt>
                <c:pt idx="1">
                  <c:v>1.4705882352941176E-2</c:v>
                </c:pt>
                <c:pt idx="2">
                  <c:v>1.1764705882352948E-2</c:v>
                </c:pt>
                <c:pt idx="3">
                  <c:v>5.8823529411764714E-3</c:v>
                </c:pt>
              </c:numCache>
            </c:numRef>
          </c:val>
        </c:ser>
        <c:ser>
          <c:idx val="4"/>
          <c:order val="4"/>
          <c:tx>
            <c:strRef>
              <c:f>'Parte 2'!$J$3</c:f>
              <c:strCache>
                <c:ptCount val="1"/>
                <c:pt idx="0">
                  <c:v>Péssimo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6190476190476225E-3"/>
                  <c:y val="-3.1400240570347076E-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2753405824272071E-3"/>
                  <c:y val="-1.3866312911912065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396825396825401E-3"/>
                  <c:y val="0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158730158730159E-2"/>
                  <c:y val="9.4200721711041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'Parte 2'!$E$4:$E$7</c:f>
              <c:strCache>
                <c:ptCount val="4"/>
                <c:pt idx="0">
                  <c:v>Qual é a sua opinião sobre a utilidade das informações que o Senhor/a recebeu durante o acolhimento?</c:v>
                </c:pt>
                <c:pt idx="1">
                  <c:v>O que o Senhor/a achou da sala em que aconteceu o acolhimento?</c:v>
                </c:pt>
                <c:pt idx="2">
                  <c:v>O que o Senhor/a achou do tempo de duração do acolhimento?</c:v>
                </c:pt>
                <c:pt idx="3">
                  <c:v>Qual é a opinião do Senhor/a sobre este acolhimento?</c:v>
                </c:pt>
              </c:strCache>
            </c:strRef>
          </c:cat>
          <c:val>
            <c:numRef>
              <c:f>'Parte 2'!$J$4:$J$7</c:f>
              <c:numCache>
                <c:formatCode>0.00%</c:formatCode>
                <c:ptCount val="4"/>
                <c:pt idx="0">
                  <c:v>8.823529411764711E-3</c:v>
                </c:pt>
                <c:pt idx="1">
                  <c:v>5.8823529411764714E-3</c:v>
                </c:pt>
                <c:pt idx="2">
                  <c:v>1.1764705882352948E-2</c:v>
                </c:pt>
                <c:pt idx="3" formatCode="0%">
                  <c:v>0</c:v>
                </c:pt>
              </c:numCache>
            </c:numRef>
          </c:val>
        </c:ser>
        <c:ser>
          <c:idx val="5"/>
          <c:order val="5"/>
          <c:tx>
            <c:strRef>
              <c:f>'Parte 2'!$K$3</c:f>
              <c:strCache>
                <c:ptCount val="1"/>
                <c:pt idx="0">
                  <c:v>Em branco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698412698412705E-2"/>
                  <c:y val="-6.9332720163281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70463692038495E-2"/>
                  <c:y val="-1.7332891139890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9565217391304402E-3"/>
                  <c:y val="-3.46657822797801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6190476190476225E-3"/>
                  <c:y val="-3.46657822797801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'Parte 2'!$E$4:$E$7</c:f>
              <c:strCache>
                <c:ptCount val="4"/>
                <c:pt idx="0">
                  <c:v>Qual é a sua opinião sobre a utilidade das informações que o Senhor/a recebeu durante o acolhimento?</c:v>
                </c:pt>
                <c:pt idx="1">
                  <c:v>O que o Senhor/a achou da sala em que aconteceu o acolhimento?</c:v>
                </c:pt>
                <c:pt idx="2">
                  <c:v>O que o Senhor/a achou do tempo de duração do acolhimento?</c:v>
                </c:pt>
                <c:pt idx="3">
                  <c:v>Qual é a opinião do Senhor/a sobre este acolhimento?</c:v>
                </c:pt>
              </c:strCache>
            </c:strRef>
          </c:cat>
          <c:val>
            <c:numRef>
              <c:f>'Parte 2'!$K$4:$K$7</c:f>
              <c:numCache>
                <c:formatCode>0.00%</c:formatCode>
                <c:ptCount val="4"/>
                <c:pt idx="0">
                  <c:v>1.4705882352941176E-2</c:v>
                </c:pt>
                <c:pt idx="1">
                  <c:v>3.5294117647058844E-2</c:v>
                </c:pt>
                <c:pt idx="2">
                  <c:v>3.8235294117647062E-2</c:v>
                </c:pt>
                <c:pt idx="3">
                  <c:v>5.2941176470588214E-2</c:v>
                </c:pt>
              </c:numCache>
            </c:numRef>
          </c:val>
        </c:ser>
        <c:ser>
          <c:idx val="6"/>
          <c:order val="6"/>
          <c:tx>
            <c:strRef>
              <c:f>'Parte 2'!$L$3</c:f>
              <c:strCache>
                <c:ptCount val="1"/>
                <c:pt idx="0">
                  <c:v>Não sei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894388201474823E-2"/>
                  <c:y val="-1.3866296786667513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514160729908761E-2"/>
                  <c:y val="3.4665782279780176E-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594202898550725E-2"/>
                  <c:y val="0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968253968253968E-2"/>
                  <c:y val="0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'Parte 2'!$E$4:$E$7</c:f>
              <c:strCache>
                <c:ptCount val="4"/>
                <c:pt idx="0">
                  <c:v>Qual é a sua opinião sobre a utilidade das informações que o Senhor/a recebeu durante o acolhimento?</c:v>
                </c:pt>
                <c:pt idx="1">
                  <c:v>O que o Senhor/a achou da sala em que aconteceu o acolhimento?</c:v>
                </c:pt>
                <c:pt idx="2">
                  <c:v>O que o Senhor/a achou do tempo de duração do acolhimento?</c:v>
                </c:pt>
                <c:pt idx="3">
                  <c:v>Qual é a opinião do Senhor/a sobre este acolhimento?</c:v>
                </c:pt>
              </c:strCache>
            </c:strRef>
          </c:cat>
          <c:val>
            <c:numRef>
              <c:f>'Parte 2'!$L$4:$L$7</c:f>
              <c:numCache>
                <c:formatCode>0.00%</c:formatCode>
                <c:ptCount val="4"/>
                <c:pt idx="0">
                  <c:v>2.0588235294117647E-2</c:v>
                </c:pt>
                <c:pt idx="1">
                  <c:v>1.1764705882352948E-2</c:v>
                </c:pt>
                <c:pt idx="2">
                  <c:v>1.4705882352941176E-2</c:v>
                </c:pt>
                <c:pt idx="3">
                  <c:v>1.7647058823529412E-2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22973184"/>
        <c:axId val="113766336"/>
        <c:axId val="0"/>
      </c:bar3DChart>
      <c:catAx>
        <c:axId val="122973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13766336"/>
        <c:crosses val="autoZero"/>
        <c:auto val="1"/>
        <c:lblAlgn val="ctr"/>
        <c:lblOffset val="100"/>
        <c:noMultiLvlLbl val="0"/>
      </c:catAx>
      <c:valAx>
        <c:axId val="113766336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b="1"/>
            </a:pPr>
            <a:endParaRPr lang="pt-BR"/>
          </a:p>
        </c:txPr>
        <c:crossAx val="1229731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0577614883929346"/>
          <c:y val="0.93177054401362813"/>
          <c:w val="0.5884477023214133"/>
          <c:h val="6.2350479576343411E-2"/>
        </c:manualLayout>
      </c:layout>
      <c:overlay val="0"/>
      <c:txPr>
        <a:bodyPr/>
        <a:lstStyle/>
        <a:p>
          <a:pPr>
            <a:defRPr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Geral!$U$33:$AB$33</c:f>
              <c:strCache>
                <c:ptCount val="8"/>
                <c:pt idx="0">
                  <c:v>1° Tri 2013</c:v>
                </c:pt>
                <c:pt idx="1">
                  <c:v>2° Tri 2013</c:v>
                </c:pt>
                <c:pt idx="2">
                  <c:v>3° Tri 2013</c:v>
                </c:pt>
                <c:pt idx="3">
                  <c:v>4° Tri 2013</c:v>
                </c:pt>
                <c:pt idx="4">
                  <c:v>1° Quadri 2014</c:v>
                </c:pt>
                <c:pt idx="5">
                  <c:v>2° Quadri 2014</c:v>
                </c:pt>
                <c:pt idx="6">
                  <c:v>3° Quadri 2014</c:v>
                </c:pt>
                <c:pt idx="7">
                  <c:v>1º Quadri 2015</c:v>
                </c:pt>
              </c:strCache>
            </c:strRef>
          </c:cat>
          <c:val>
            <c:numRef>
              <c:f>Geral!$U$34:$AB$34</c:f>
              <c:numCache>
                <c:formatCode>General</c:formatCode>
                <c:ptCount val="8"/>
                <c:pt idx="0">
                  <c:v>420</c:v>
                </c:pt>
                <c:pt idx="1">
                  <c:v>475</c:v>
                </c:pt>
                <c:pt idx="2">
                  <c:v>603</c:v>
                </c:pt>
                <c:pt idx="3">
                  <c:v>702</c:v>
                </c:pt>
                <c:pt idx="4">
                  <c:v>776</c:v>
                </c:pt>
                <c:pt idx="5">
                  <c:v>1078</c:v>
                </c:pt>
                <c:pt idx="6">
                  <c:v>1299</c:v>
                </c:pt>
                <c:pt idx="7">
                  <c:v>1005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544000"/>
        <c:axId val="113756416"/>
      </c:barChart>
      <c:catAx>
        <c:axId val="8454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3756416"/>
        <c:crosses val="autoZero"/>
        <c:auto val="1"/>
        <c:lblAlgn val="ctr"/>
        <c:lblOffset val="100"/>
        <c:noMultiLvlLbl val="0"/>
      </c:catAx>
      <c:valAx>
        <c:axId val="11375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454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412CC-9908-463F-860F-ECA40ED1AE0B}" type="datetimeFigureOut">
              <a:rPr lang="pt-BR" smtClean="0"/>
              <a:pPr/>
              <a:t>08/09/2015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D9A00-BCAE-436A-92FA-A88D37FB042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123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D9A00-BCAE-436A-92FA-A88D37FB042F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51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B00C-02A5-4B8B-8B86-59ACFE253B7E}" type="datetimeFigureOut">
              <a:rPr lang="pt-BR" smtClean="0"/>
              <a:pPr/>
              <a:t>08/09/2015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C93B-FCEB-44FC-8226-BFEF869356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B00C-02A5-4B8B-8B86-59ACFE253B7E}" type="datetimeFigureOut">
              <a:rPr lang="pt-BR" smtClean="0"/>
              <a:pPr/>
              <a:t>08/09/2015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C93B-FCEB-44FC-8226-BFEF869356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B00C-02A5-4B8B-8B86-59ACFE253B7E}" type="datetimeFigureOut">
              <a:rPr lang="pt-BR" smtClean="0"/>
              <a:pPr/>
              <a:t>08/09/2015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C93B-FCEB-44FC-8226-BFEF869356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892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B00C-02A5-4B8B-8B86-59ACFE253B7E}" type="datetimeFigureOut">
              <a:rPr lang="pt-BR" smtClean="0"/>
              <a:pPr/>
              <a:t>08/09/2015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C93B-FCEB-44FC-8226-BFEF869356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B00C-02A5-4B8B-8B86-59ACFE253B7E}" type="datetimeFigureOut">
              <a:rPr lang="pt-BR" smtClean="0"/>
              <a:pPr/>
              <a:t>08/09/2015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C93B-FCEB-44FC-8226-BFEF869356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B00C-02A5-4B8B-8B86-59ACFE253B7E}" type="datetimeFigureOut">
              <a:rPr lang="pt-BR" smtClean="0"/>
              <a:pPr/>
              <a:t>08/09/2015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C93B-FCEB-44FC-8226-BFEF869356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B00C-02A5-4B8B-8B86-59ACFE253B7E}" type="datetimeFigureOut">
              <a:rPr lang="pt-BR" smtClean="0"/>
              <a:pPr/>
              <a:t>08/09/2015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C93B-FCEB-44FC-8226-BFEF869356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B00C-02A5-4B8B-8B86-59ACFE253B7E}" type="datetimeFigureOut">
              <a:rPr lang="pt-BR" smtClean="0"/>
              <a:pPr/>
              <a:t>08/09/2015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C93B-FCEB-44FC-8226-BFEF869356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B00C-02A5-4B8B-8B86-59ACFE253B7E}" type="datetimeFigureOut">
              <a:rPr lang="pt-BR" smtClean="0"/>
              <a:pPr/>
              <a:t>08/09/2015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C93B-FCEB-44FC-8226-BFEF869356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B00C-02A5-4B8B-8B86-59ACFE253B7E}" type="datetimeFigureOut">
              <a:rPr lang="pt-BR" smtClean="0"/>
              <a:pPr/>
              <a:t>08/09/2015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C93B-FCEB-44FC-8226-BFEF869356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B00C-02A5-4B8B-8B86-59ACFE253B7E}" type="datetimeFigureOut">
              <a:rPr lang="pt-BR" smtClean="0"/>
              <a:pPr/>
              <a:t>08/09/2015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C93B-FCEB-44FC-8226-BFEF869356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7B00C-02A5-4B8B-8B86-59ACFE253B7E}" type="datetimeFigureOut">
              <a:rPr lang="pt-BR" smtClean="0"/>
              <a:pPr/>
              <a:t>08/09/2015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BC93B-FCEB-44FC-8226-BFEF869356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3.jpeg"/><Relationship Id="rId10" Type="http://schemas.openxmlformats.org/officeDocument/2006/relationships/image" Target="../media/image1.jpeg"/><Relationship Id="rId4" Type="http://schemas.microsoft.com/office/2007/relationships/hdphoto" Target="../media/hdphoto8.wdp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6.jpeg"/><Relationship Id="rId7" Type="http://schemas.microsoft.com/office/2007/relationships/hdphoto" Target="../media/hdphoto12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microsoft.com/office/2007/relationships/hdphoto" Target="../media/hdphoto11.wdp"/><Relationship Id="rId4" Type="http://schemas.openxmlformats.org/officeDocument/2006/relationships/image" Target="../media/image27.jpeg"/><Relationship Id="rId9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4.wdp"/><Relationship Id="rId7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 txBox="1">
            <a:spLocks/>
          </p:cNvSpPr>
          <p:nvPr/>
        </p:nvSpPr>
        <p:spPr>
          <a:xfrm>
            <a:off x="7452320" y="2636912"/>
            <a:ext cx="4680520" cy="225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800" dirty="0" smtClean="0"/>
          </a:p>
          <a:p>
            <a:pPr algn="l"/>
            <a:endParaRPr lang="pt-BR" sz="2800" dirty="0" smtClean="0"/>
          </a:p>
          <a:p>
            <a:pPr algn="l"/>
            <a:endParaRPr lang="pt-BR" sz="2800" dirty="0" smtClean="0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2724" y="44625"/>
            <a:ext cx="868774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pic>
        <p:nvPicPr>
          <p:cNvPr id="19" name="Imagem 0" descr="logo_hc1_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8047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" descr="FMUSP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8640"/>
            <a:ext cx="1008112" cy="57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16" descr="_MG_9928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818" y="933061"/>
            <a:ext cx="7015574" cy="4792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CaixaDeTexto 17"/>
          <p:cNvSpPr txBox="1"/>
          <p:nvPr/>
        </p:nvSpPr>
        <p:spPr>
          <a:xfrm>
            <a:off x="1593696" y="5725705"/>
            <a:ext cx="5991000" cy="9694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1900" b="1" dirty="0" smtClean="0">
                <a:solidFill>
                  <a:srgbClr val="4172AD"/>
                </a:solidFill>
                <a:latin typeface="+mj-lt"/>
                <a:cs typeface="Miriam" pitchFamily="34" charset="-79"/>
              </a:rPr>
              <a:t>Dra. Izabel  Rios – Coordenadora</a:t>
            </a:r>
          </a:p>
          <a:p>
            <a:pPr algn="ctr"/>
            <a:r>
              <a:rPr lang="pt-BR" sz="1900" b="1" dirty="0" smtClean="0">
                <a:solidFill>
                  <a:srgbClr val="4172AD"/>
                </a:solidFill>
                <a:latin typeface="+mj-lt"/>
                <a:cs typeface="Miriam" pitchFamily="34" charset="-79"/>
              </a:rPr>
              <a:t>Núcleo Técnico e Científico de Humanização do HCFMUSP</a:t>
            </a:r>
          </a:p>
          <a:p>
            <a:pPr algn="ctr"/>
            <a:r>
              <a:rPr lang="pt-BR" sz="1900" b="1" dirty="0" smtClean="0">
                <a:solidFill>
                  <a:srgbClr val="4172AD"/>
                </a:solidFill>
                <a:latin typeface="+mj-lt"/>
                <a:cs typeface="Miriam" pitchFamily="34" charset="-79"/>
              </a:rPr>
              <a:t>izarios@usp.br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323528" y="1772816"/>
            <a:ext cx="8424936" cy="298543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pt-BR" sz="4700" b="1" dirty="0" smtClean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accent1"/>
              </a:solidFill>
              <a:latin typeface="+mj-lt"/>
              <a:cs typeface="Miriam" pitchFamily="34" charset="-79"/>
            </a:endParaRPr>
          </a:p>
          <a:p>
            <a:pPr algn="ctr"/>
            <a:r>
              <a:rPr lang="pt-BR" sz="47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6EC0"/>
                </a:solidFill>
                <a:latin typeface="+mj-lt"/>
                <a:cs typeface="Miriam" pitchFamily="34" charset="-79"/>
              </a:rPr>
              <a:t>Humanização no Hospital das Clínicas da Faculdade de Medicina da USP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1115616" y="5229200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Foto de Renato </a:t>
            </a:r>
            <a:r>
              <a:rPr lang="pt-BR" dirty="0" err="1" smtClean="0"/>
              <a:t>Stockler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401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 txBox="1">
            <a:spLocks/>
          </p:cNvSpPr>
          <p:nvPr/>
        </p:nvSpPr>
        <p:spPr>
          <a:xfrm>
            <a:off x="7452320" y="2636912"/>
            <a:ext cx="4680520" cy="225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800" dirty="0" smtClean="0"/>
          </a:p>
          <a:p>
            <a:pPr algn="l"/>
            <a:endParaRPr lang="pt-BR" sz="2800" dirty="0" smtClean="0"/>
          </a:p>
          <a:p>
            <a:pPr algn="l"/>
            <a:endParaRPr lang="pt-BR" sz="2800" dirty="0" smtClean="0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2724" y="44625"/>
            <a:ext cx="8687748" cy="77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115616" y="332656"/>
            <a:ext cx="6905464" cy="5400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Miriam" pitchFamily="34" charset="-79"/>
              </a:rPr>
              <a:t>Indicadores de Humanização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6796" y="2253065"/>
            <a:ext cx="7173468" cy="3984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CaixaDeTexto 14"/>
          <p:cNvSpPr txBox="1"/>
          <p:nvPr/>
        </p:nvSpPr>
        <p:spPr>
          <a:xfrm>
            <a:off x="1107034" y="1200358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Número de ações de humanização por categoria de classificação na </a:t>
            </a:r>
            <a:endParaRPr lang="pt-BR" b="1" dirty="0" smtClean="0"/>
          </a:p>
          <a:p>
            <a:pPr algn="ctr"/>
            <a:r>
              <a:rPr lang="pt-BR" b="1" dirty="0" smtClean="0"/>
              <a:t>Rede </a:t>
            </a:r>
            <a:r>
              <a:rPr lang="pt-BR" b="1" dirty="0"/>
              <a:t>Humaniza </a:t>
            </a:r>
            <a:r>
              <a:rPr lang="pt-BR" b="1" dirty="0" smtClean="0"/>
              <a:t>FMUSPHC </a:t>
            </a:r>
            <a:r>
              <a:rPr lang="pt-BR" b="1" dirty="0"/>
              <a:t>(n=1.004)</a:t>
            </a:r>
          </a:p>
          <a:p>
            <a:pPr algn="ctr"/>
            <a:r>
              <a:rPr lang="pt-BR" b="1" dirty="0"/>
              <a:t>Janeiro a abril de 2015</a:t>
            </a:r>
            <a:endParaRPr lang="pt-BR" dirty="0"/>
          </a:p>
          <a:p>
            <a:endParaRPr lang="pt-BR" dirty="0"/>
          </a:p>
        </p:txBody>
      </p:sp>
      <p:pic>
        <p:nvPicPr>
          <p:cNvPr id="17" name="Imagem 0" descr="logo_hc1_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8047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m 1" descr="FMUSP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88640"/>
            <a:ext cx="1008112" cy="57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941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 txBox="1">
            <a:spLocks/>
          </p:cNvSpPr>
          <p:nvPr/>
        </p:nvSpPr>
        <p:spPr>
          <a:xfrm>
            <a:off x="7452320" y="2636912"/>
            <a:ext cx="4680520" cy="225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800" dirty="0" smtClean="0"/>
          </a:p>
          <a:p>
            <a:pPr algn="l"/>
            <a:endParaRPr lang="pt-BR" sz="2800" dirty="0" smtClean="0"/>
          </a:p>
          <a:p>
            <a:pPr algn="l"/>
            <a:endParaRPr lang="pt-BR" sz="2800" dirty="0" smtClean="0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2724" y="44625"/>
            <a:ext cx="8687748" cy="77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971600" y="404664"/>
            <a:ext cx="6905464" cy="5400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Miriam" pitchFamily="34" charset="-79"/>
              </a:rPr>
              <a:t>Projeto Acolher </a:t>
            </a:r>
            <a:endParaRPr lang="pt-BR" sz="3600" b="1" dirty="0" smtClean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6EC0"/>
              </a:solidFill>
              <a:ea typeface="+mn-ea"/>
              <a:cs typeface="Miriam" pitchFamily="34" charset="-79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25" b="6203"/>
          <a:stretch/>
        </p:blipFill>
        <p:spPr>
          <a:xfrm>
            <a:off x="1259632" y="1412776"/>
            <a:ext cx="3744416" cy="4719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roup 10"/>
          <p:cNvGrpSpPr>
            <a:grpSpLocks/>
          </p:cNvGrpSpPr>
          <p:nvPr/>
        </p:nvGrpSpPr>
        <p:grpSpPr bwMode="auto">
          <a:xfrm>
            <a:off x="5331825" y="2011208"/>
            <a:ext cx="2318929" cy="3458706"/>
            <a:chOff x="1351" y="863"/>
            <a:chExt cx="3209" cy="3026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1351" y="863"/>
              <a:ext cx="3089" cy="576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sz="2800" b="1" u="none" dirty="0" smtClean="0">
                  <a:solidFill>
                    <a:schemeClr val="bg1"/>
                  </a:solidFill>
                  <a:latin typeface="+mj-lt"/>
                </a:rPr>
                <a:t>PS</a:t>
              </a:r>
              <a:endParaRPr lang="pt-BR" altLang="pt-BR" sz="2800" b="1" u="none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 rot="4773">
              <a:off x="1392" y="864"/>
              <a:ext cx="3168" cy="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/>
            <a:lstStyle>
              <a:lvl1pPr defTabSz="76200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pt-BR" altLang="pt-BR" sz="1800" b="1" u="none" dirty="0" smtClean="0">
                  <a:latin typeface="Arial" panose="020B0604020202020204" pitchFamily="34" charset="0"/>
                </a:rPr>
                <a:t> </a:t>
              </a:r>
              <a:endParaRPr lang="pt-BR" altLang="pt-BR" sz="1800" b="1" u="none" dirty="0">
                <a:latin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endParaRPr lang="pt-BR" altLang="pt-BR" sz="1800" b="1" u="none" dirty="0">
                <a:latin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endParaRPr lang="pt-BR" altLang="pt-BR" sz="1800" b="1" u="none" dirty="0">
                <a:latin typeface="Arial" panose="020B0604020202020204" pitchFamily="34" charset="0"/>
              </a:endParaRPr>
            </a:p>
            <a:p>
              <a:pPr>
                <a:lnSpc>
                  <a:spcPct val="130000"/>
                </a:lnSpc>
                <a:buFontTx/>
                <a:buChar char="•"/>
              </a:pPr>
              <a:endParaRPr lang="pt-BR" altLang="pt-BR" sz="1800" b="1" u="none" dirty="0">
                <a:latin typeface="Arial" panose="020B0604020202020204" pitchFamily="34" charset="0"/>
              </a:endParaRPr>
            </a:p>
            <a:p>
              <a:pPr>
                <a:lnSpc>
                  <a:spcPct val="130000"/>
                </a:lnSpc>
                <a:buFontTx/>
                <a:buChar char="•"/>
              </a:pPr>
              <a:endParaRPr lang="pt-BR" altLang="pt-BR" sz="1000" b="1" u="none" dirty="0">
                <a:latin typeface="Arial" panose="020B0604020202020204" pitchFamily="34" charset="0"/>
              </a:endParaRPr>
            </a:p>
            <a:p>
              <a:pPr>
                <a:lnSpc>
                  <a:spcPct val="130000"/>
                </a:lnSpc>
                <a:buFontTx/>
                <a:buChar char="•"/>
              </a:pPr>
              <a:endParaRPr lang="pt-BR" altLang="pt-BR" sz="1000" b="1" u="none" dirty="0">
                <a:latin typeface="Arial" panose="020B0604020202020204" pitchFamily="34" charset="0"/>
              </a:endParaRPr>
            </a:p>
          </p:txBody>
        </p:sp>
      </p:grp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5345588" y="2809892"/>
            <a:ext cx="2232213" cy="658366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>
            <a:lvl1pPr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2800" b="1" u="none" dirty="0" smtClean="0">
                <a:solidFill>
                  <a:schemeClr val="bg1"/>
                </a:solidFill>
                <a:latin typeface="+mj-lt"/>
              </a:rPr>
              <a:t>Enfermarias</a:t>
            </a:r>
            <a:endParaRPr lang="pt-BR" altLang="pt-BR" sz="2800" b="1" u="none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5359053" y="3649208"/>
            <a:ext cx="2232213" cy="658366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>
            <a:lvl1pPr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2800" b="1" u="none" dirty="0" smtClean="0">
                <a:solidFill>
                  <a:schemeClr val="bg1"/>
                </a:solidFill>
                <a:latin typeface="+mj-lt"/>
              </a:rPr>
              <a:t>Ambulatórios</a:t>
            </a:r>
            <a:endParaRPr lang="pt-BR" altLang="pt-BR" sz="2800" b="1" u="none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9" name="Imagem 0" descr="logo_hc1_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8047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m 1" descr="FMUSP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88640"/>
            <a:ext cx="1008112" cy="57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431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 txBox="1">
            <a:spLocks/>
          </p:cNvSpPr>
          <p:nvPr/>
        </p:nvSpPr>
        <p:spPr>
          <a:xfrm>
            <a:off x="6732240" y="2834934"/>
            <a:ext cx="3510390" cy="16927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100" dirty="0"/>
          </a:p>
          <a:p>
            <a:pPr algn="l"/>
            <a:endParaRPr lang="pt-BR" sz="2100" dirty="0"/>
          </a:p>
          <a:p>
            <a:pPr algn="l"/>
            <a:endParaRPr lang="pt-BR" sz="2100" dirty="0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242543" y="890720"/>
            <a:ext cx="6515811" cy="58013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3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51"/>
          <a:stretch/>
        </p:blipFill>
        <p:spPr bwMode="auto">
          <a:xfrm>
            <a:off x="755576" y="2132856"/>
            <a:ext cx="7595282" cy="4189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1126060" y="1220043"/>
            <a:ext cx="6765965" cy="83612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50"/>
              </a:lnSpc>
            </a:pPr>
            <a:r>
              <a:rPr lang="pt-BR" sz="2400" dirty="0">
                <a:latin typeface="+mn-lt"/>
                <a:ea typeface="+mn-ea"/>
                <a:cs typeface="+mn-cs"/>
              </a:rPr>
              <a:t>Mudança do perfil dos pacientes atendidos na UER ICHC segundo risco em 2013.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-275336"/>
            <a:ext cx="8229600" cy="1692974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Miriam" pitchFamily="34" charset="-79"/>
              </a:rPr>
              <a:t>Resultados do Acolhimento</a:t>
            </a:r>
          </a:p>
        </p:txBody>
      </p:sp>
      <p:pic>
        <p:nvPicPr>
          <p:cNvPr id="8" name="Imagem 1" descr="FMUSP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88640"/>
            <a:ext cx="1008112" cy="57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0" descr="logo_hc1_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8047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5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 txBox="1">
            <a:spLocks/>
          </p:cNvSpPr>
          <p:nvPr/>
        </p:nvSpPr>
        <p:spPr>
          <a:xfrm>
            <a:off x="6732240" y="2834934"/>
            <a:ext cx="3510390" cy="16927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100" dirty="0"/>
          </a:p>
          <a:p>
            <a:pPr algn="l"/>
            <a:endParaRPr lang="pt-BR" sz="2100" dirty="0"/>
          </a:p>
          <a:p>
            <a:pPr algn="l"/>
            <a:endParaRPr lang="pt-BR" sz="2100" dirty="0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242543" y="890720"/>
            <a:ext cx="6515811" cy="58013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3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-275336"/>
            <a:ext cx="8229600" cy="1692974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Miriam" pitchFamily="34" charset="-79"/>
              </a:rPr>
              <a:t>Resultados do Acolhimento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251087" y="1139963"/>
            <a:ext cx="6641825" cy="83612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50"/>
              </a:lnSpc>
            </a:pPr>
            <a:r>
              <a:rPr lang="pt-BR" sz="2400" dirty="0">
                <a:latin typeface="+mn-lt"/>
                <a:ea typeface="+mn-ea"/>
                <a:cs typeface="+mn-cs"/>
              </a:rPr>
              <a:t>Impacto do Acolhimento na taxa de mortalidade da UER-ICHC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17"/>
          <a:stretch/>
        </p:blipFill>
        <p:spPr bwMode="auto">
          <a:xfrm>
            <a:off x="1796982" y="2348880"/>
            <a:ext cx="5406932" cy="3751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Imagem 0" descr="logo_hc1_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8047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" descr="FMUSP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88640"/>
            <a:ext cx="1008112" cy="57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66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 txBox="1">
            <a:spLocks/>
          </p:cNvSpPr>
          <p:nvPr/>
        </p:nvSpPr>
        <p:spPr>
          <a:xfrm>
            <a:off x="6732240" y="2834934"/>
            <a:ext cx="3510390" cy="16927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100" dirty="0"/>
          </a:p>
          <a:p>
            <a:pPr algn="l"/>
            <a:endParaRPr lang="pt-BR" sz="2100" dirty="0"/>
          </a:p>
          <a:p>
            <a:pPr algn="l"/>
            <a:endParaRPr lang="pt-BR" sz="2100" dirty="0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242543" y="890720"/>
            <a:ext cx="6515811" cy="58013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3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39552" y="-264430"/>
            <a:ext cx="8229600" cy="1692974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Miriam" pitchFamily="34" charset="-79"/>
              </a:rPr>
              <a:t>Resultados do Acolhimento</a:t>
            </a:r>
          </a:p>
        </p:txBody>
      </p:sp>
      <p:pic>
        <p:nvPicPr>
          <p:cNvPr id="8" name="Imagem 7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4" t="2975" r="2618" b="10404"/>
          <a:stretch/>
        </p:blipFill>
        <p:spPr bwMode="auto">
          <a:xfrm>
            <a:off x="1475656" y="2060848"/>
            <a:ext cx="6552728" cy="4063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331640" y="980728"/>
            <a:ext cx="6706175" cy="83612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50"/>
              </a:lnSpc>
            </a:pPr>
            <a:r>
              <a:rPr lang="pt-BR" sz="2400" dirty="0">
                <a:latin typeface="+mn-lt"/>
                <a:ea typeface="+mn-ea"/>
                <a:cs typeface="+mn-cs"/>
              </a:rPr>
              <a:t>Desfecho dos encaminhamentos realizados no Acolhimento da UER-ICHC – Setembro 2013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940152" y="5805264"/>
            <a:ext cx="19959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b="1" dirty="0" smtClean="0"/>
              <a:t>n = </a:t>
            </a:r>
            <a:r>
              <a:rPr lang="pt-BR" sz="1350" b="1" dirty="0"/>
              <a:t>264 pacientes</a:t>
            </a:r>
          </a:p>
        </p:txBody>
      </p:sp>
      <p:pic>
        <p:nvPicPr>
          <p:cNvPr id="11" name="Imagem 0" descr="logo_hc1_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8047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" descr="FMUSP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88640"/>
            <a:ext cx="1008112" cy="57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109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39552" y="908720"/>
            <a:ext cx="828092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dirty="0" smtClean="0"/>
              <a:t>Equipe </a:t>
            </a:r>
            <a:r>
              <a:rPr lang="pt-BR" sz="2400" dirty="0"/>
              <a:t>de Acolhimento </a:t>
            </a:r>
            <a:r>
              <a:rPr lang="pt-BR" sz="2400" dirty="0" smtClean="0"/>
              <a:t> da UER ICHC: atenção dada </a:t>
            </a:r>
            <a:r>
              <a:rPr lang="pt-BR" sz="2400" dirty="0"/>
              <a:t>aos pacientes e acompanhantes </a:t>
            </a:r>
            <a:r>
              <a:rPr lang="pt-BR" sz="2400" dirty="0" smtClean="0"/>
              <a:t>e qualidade da interação.</a:t>
            </a:r>
          </a:p>
          <a:p>
            <a:pPr algn="ctr"/>
            <a:r>
              <a:rPr lang="pt-BR" sz="2400" dirty="0" smtClean="0"/>
              <a:t>Visitas técnicas realizadas n=8 </a:t>
            </a:r>
            <a:r>
              <a:rPr lang="pt-BR" sz="2400" dirty="0"/>
              <a:t>- Agosto a Outubro de 2014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Gráfico 7"/>
          <p:cNvGraphicFramePr/>
          <p:nvPr>
            <p:extLst/>
          </p:nvPr>
        </p:nvGraphicFramePr>
        <p:xfrm>
          <a:off x="1187624" y="2276872"/>
          <a:ext cx="6598745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95536" y="1302"/>
            <a:ext cx="8064896" cy="929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Miriam" pitchFamily="34" charset="-79"/>
              </a:rPr>
              <a:t>Avaliação do Acolhimento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Miriam" pitchFamily="34" charset="-79"/>
            </a:endParaRPr>
          </a:p>
        </p:txBody>
      </p:sp>
      <p:pic>
        <p:nvPicPr>
          <p:cNvPr id="6" name="Imagem 0" descr="logo_hc1_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8047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1" descr="FMUSP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88640"/>
            <a:ext cx="1008112" cy="57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183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95536" y="1124744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Ambulatório </a:t>
            </a:r>
            <a:r>
              <a:rPr lang="pt-BR" sz="2400" dirty="0"/>
              <a:t>de Otorrinolaringologia do </a:t>
            </a:r>
            <a:r>
              <a:rPr lang="pt-BR" sz="2400" dirty="0" smtClean="0"/>
              <a:t>HCFMUSP: </a:t>
            </a:r>
            <a:r>
              <a:rPr lang="pt-BR" sz="2400" dirty="0"/>
              <a:t>opinião de pacientes e acompanhantes, </a:t>
            </a:r>
            <a:r>
              <a:rPr lang="pt-BR" sz="2400" dirty="0" smtClean="0"/>
              <a:t> Janeiro </a:t>
            </a:r>
            <a:r>
              <a:rPr lang="pt-BR" sz="2400" dirty="0"/>
              <a:t>a Dezembro de 2014, </a:t>
            </a:r>
            <a:r>
              <a:rPr lang="pt-BR" sz="2400" dirty="0" smtClean="0"/>
              <a:t>n=340</a:t>
            </a:r>
            <a:r>
              <a:rPr lang="pt-BR" sz="2400" dirty="0"/>
              <a:t>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83568" y="141277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2132856"/>
          <a:ext cx="871296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Imagem 1" descr="FMUSP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8640"/>
            <a:ext cx="1008112" cy="57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0" descr="logo_hc1_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8047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95536" y="1302"/>
            <a:ext cx="8064896" cy="929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Miriam" pitchFamily="34" charset="-79"/>
              </a:rPr>
              <a:t>Avaliação do Acolhimento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Miria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6248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logo rede humaniza Atual 10 de out 2011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62000" contrast="-77000"/>
          </a:blip>
          <a:stretch>
            <a:fillRect/>
          </a:stretch>
        </p:blipFill>
        <p:spPr>
          <a:xfrm>
            <a:off x="542893" y="1196752"/>
            <a:ext cx="8172773" cy="5499611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611560" y="1052736"/>
            <a:ext cx="7704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/>
              <a:t>Comentários </a:t>
            </a:r>
            <a:r>
              <a:rPr lang="pt-BR" sz="2400" dirty="0"/>
              <a:t>de pacientes e acompanhantes sobre o acolhimento </a:t>
            </a:r>
            <a:r>
              <a:rPr lang="pt-BR" sz="2400" dirty="0" smtClean="0"/>
              <a:t>no ambulatório ORL do HCFMUSP, </a:t>
            </a:r>
            <a:r>
              <a:rPr lang="pt-BR" sz="2400" dirty="0"/>
              <a:t>nos meses de </a:t>
            </a:r>
            <a:r>
              <a:rPr lang="pt-BR" sz="2400" dirty="0" smtClean="0"/>
              <a:t>Maio </a:t>
            </a:r>
            <a:r>
              <a:rPr lang="pt-BR" sz="2400" dirty="0"/>
              <a:t>a </a:t>
            </a:r>
            <a:r>
              <a:rPr lang="pt-BR" sz="2400" dirty="0" smtClean="0"/>
              <a:t>Agosto </a:t>
            </a:r>
            <a:r>
              <a:rPr lang="pt-BR" sz="2400" dirty="0"/>
              <a:t>de </a:t>
            </a:r>
            <a:r>
              <a:rPr lang="pt-BR" sz="2400" dirty="0" smtClean="0"/>
              <a:t>2014 </a:t>
            </a:r>
            <a:endParaRPr lang="pt-BR" sz="2400" dirty="0"/>
          </a:p>
        </p:txBody>
      </p:sp>
      <p:sp>
        <p:nvSpPr>
          <p:cNvPr id="13" name="Retângulo 12"/>
          <p:cNvSpPr/>
          <p:nvPr/>
        </p:nvSpPr>
        <p:spPr>
          <a:xfrm>
            <a:off x="827584" y="2348880"/>
            <a:ext cx="7488832" cy="415498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pt-BR" sz="2400" dirty="0" smtClean="0"/>
              <a:t>“Gostei muito, fiquei muito a vontade, pela primeira vez no hospital um atendimento muito bom.” </a:t>
            </a: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pt-BR" sz="2400" dirty="0"/>
              <a:t>“Ótimo acolhimento. Estava nervosa, mas com as orientações me sinto segura. Muito bom mesmo.”</a:t>
            </a: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pt-BR" sz="2400" dirty="0">
                <a:cs typeface="Tahoma" charset="0"/>
              </a:rPr>
              <a:t>“Gostaria que todos os hospitais tratassem seus pacientes igual eu fui hoje</a:t>
            </a:r>
            <a:r>
              <a:rPr lang="pt-BR" sz="2400" dirty="0" smtClean="0">
                <a:cs typeface="Tahoma" charset="0"/>
              </a:rPr>
              <a:t>.”</a:t>
            </a:r>
          </a:p>
          <a:p>
            <a:pPr marL="342900" lvl="0" indent="-342900" algn="just"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pt-BR" sz="2400" dirty="0"/>
              <a:t>“Foi um encontro esclarecedor e muito aconchegante.”</a:t>
            </a:r>
          </a:p>
          <a:p>
            <a:pPr marL="342900" lvl="0" indent="-342900" algn="just"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pt-BR" sz="2400" dirty="0" smtClean="0"/>
              <a:t>“</a:t>
            </a:r>
            <a:r>
              <a:rPr lang="pt-BR" sz="2400" dirty="0"/>
              <a:t>A ideia é muito legal. Se todos os atendimentos fossem assim a saúde dos brasileiros seria bem melhor. Continuem assim. Parabéns.”</a:t>
            </a: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pt-BR" sz="2400" dirty="0"/>
              <a:t>“Faltou um cafezinho (estou com fome</a:t>
            </a:r>
            <a:r>
              <a:rPr lang="pt-BR" sz="2400" dirty="0" smtClean="0"/>
              <a:t>).”</a:t>
            </a:r>
          </a:p>
        </p:txBody>
      </p:sp>
      <p:pic>
        <p:nvPicPr>
          <p:cNvPr id="7" name="Imagem 1" descr="FMUSP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8640"/>
            <a:ext cx="1008112" cy="57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0" descr="logo_hc1_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8047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23528" y="188640"/>
            <a:ext cx="8064896" cy="929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Miriam" pitchFamily="34" charset="-79"/>
              </a:rPr>
              <a:t>Avaliação do Acolhimento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Miria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3600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logo rede humaniza Atual 10 de out 2011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62000" contrast="-77000"/>
          </a:blip>
          <a:stretch>
            <a:fillRect/>
          </a:stretch>
        </p:blipFill>
        <p:spPr>
          <a:xfrm>
            <a:off x="542893" y="1196752"/>
            <a:ext cx="8172773" cy="5499611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683568" y="1628800"/>
            <a:ext cx="7704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/>
              <a:t>Número total de ações de humanização nos quadrimestres de 2013 a 2015 na Rede Humaniza FMUSPHC </a:t>
            </a:r>
            <a:endParaRPr lang="pt-BR" sz="2400" dirty="0"/>
          </a:p>
        </p:txBody>
      </p:sp>
      <p:pic>
        <p:nvPicPr>
          <p:cNvPr id="7" name="Imagem 1" descr="FMUSP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8640"/>
            <a:ext cx="1008112" cy="57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0" descr="logo_hc1_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8047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67544" y="548680"/>
            <a:ext cx="8064896" cy="929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Miriam" pitchFamily="34" charset="-79"/>
              </a:rPr>
              <a:t>Ações de Humanização no HCFMUSP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Miriam" pitchFamily="34" charset="-79"/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1331640" y="2564904"/>
          <a:ext cx="640815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3600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67544" y="1364188"/>
            <a:ext cx="849694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b="1" i="1" dirty="0" smtClean="0"/>
              <a:t>Indicadores estratégicos </a:t>
            </a:r>
            <a:endParaRPr lang="pt-BR" b="1" dirty="0" smtClean="0"/>
          </a:p>
          <a:p>
            <a:pPr lvl="0"/>
            <a:r>
              <a:rPr lang="pt-BR" dirty="0" smtClean="0"/>
              <a:t>Indicador de </a:t>
            </a:r>
            <a:r>
              <a:rPr lang="pt-BR" dirty="0" err="1" smtClean="0"/>
              <a:t>favorabilidade</a:t>
            </a:r>
            <a:r>
              <a:rPr lang="pt-BR" dirty="0" smtClean="0"/>
              <a:t> de comunicação com o usuário</a:t>
            </a:r>
          </a:p>
          <a:p>
            <a:pPr lvl="0"/>
            <a:r>
              <a:rPr lang="pt-BR" dirty="0" smtClean="0"/>
              <a:t>Indicador de </a:t>
            </a:r>
            <a:r>
              <a:rPr lang="pt-BR" dirty="0" err="1" smtClean="0"/>
              <a:t>favorabilidade</a:t>
            </a:r>
            <a:r>
              <a:rPr lang="pt-BR" dirty="0" smtClean="0"/>
              <a:t> do ambiente de trabalho</a:t>
            </a:r>
          </a:p>
          <a:p>
            <a:pPr lvl="0"/>
            <a:r>
              <a:rPr lang="pt-BR" dirty="0" smtClean="0"/>
              <a:t>Índice de satisfação com humanização</a:t>
            </a:r>
          </a:p>
          <a:p>
            <a:pPr lvl="0"/>
            <a:r>
              <a:rPr lang="pt-BR" b="1" i="1" dirty="0" smtClean="0"/>
              <a:t>Indicadores táticos </a:t>
            </a:r>
            <a:endParaRPr lang="pt-BR" b="1" dirty="0" smtClean="0"/>
          </a:p>
          <a:p>
            <a:pPr lvl="0"/>
            <a:r>
              <a:rPr lang="pt-BR" dirty="0" smtClean="0"/>
              <a:t>N° ações educacionais com inserção de tema padrão de humanização/n° total de ações educacionais</a:t>
            </a:r>
          </a:p>
          <a:p>
            <a:pPr lvl="0"/>
            <a:r>
              <a:rPr lang="pt-BR" dirty="0" smtClean="0"/>
              <a:t>N° de manifestações recorrentes da ouvidoria/n° total de manifestações na categoria</a:t>
            </a:r>
          </a:p>
          <a:p>
            <a:pPr lvl="0"/>
            <a:r>
              <a:rPr lang="pt-BR" dirty="0" smtClean="0"/>
              <a:t>N° de pessoas atingidas pelo grupo de acolhimento/N° de pessoas previstas </a:t>
            </a:r>
          </a:p>
          <a:p>
            <a:pPr lvl="0"/>
            <a:r>
              <a:rPr lang="pt-BR" b="1" i="1" dirty="0" smtClean="0"/>
              <a:t>Indicadores operacionais </a:t>
            </a:r>
            <a:endParaRPr lang="pt-BR" b="1" dirty="0" smtClean="0"/>
          </a:p>
          <a:p>
            <a:pPr lvl="0"/>
            <a:r>
              <a:rPr lang="pt-BR" dirty="0" smtClean="0"/>
              <a:t>N° ações contínuas/n° total de ações</a:t>
            </a:r>
          </a:p>
          <a:p>
            <a:pPr lvl="0"/>
            <a:r>
              <a:rPr lang="pt-BR" dirty="0" smtClean="0"/>
              <a:t>N° ações de acolhimento/n° total de ações (meta de 20% do total)</a:t>
            </a:r>
          </a:p>
          <a:p>
            <a:pPr lvl="0"/>
            <a:r>
              <a:rPr lang="pt-BR" dirty="0" smtClean="0"/>
              <a:t>N° ações de ambiência/n° total de ações</a:t>
            </a:r>
          </a:p>
          <a:p>
            <a:pPr lvl="0"/>
            <a:r>
              <a:rPr lang="pt-BR" dirty="0" smtClean="0"/>
              <a:t>N° ações de práticas inclusivas de gestão/n° total de ações</a:t>
            </a:r>
          </a:p>
          <a:p>
            <a:pPr lvl="0"/>
            <a:r>
              <a:rPr lang="pt-BR" dirty="0" smtClean="0"/>
              <a:t>Nº ações de educativas e educação permanente/nº total de ações (meta de 20% do total)</a:t>
            </a:r>
          </a:p>
          <a:p>
            <a:pPr lvl="0"/>
            <a:r>
              <a:rPr lang="pt-BR" dirty="0" smtClean="0"/>
              <a:t>Nº ações de práticas de cuidado/nº total de ações (meta de 20% do total)</a:t>
            </a:r>
          </a:p>
          <a:p>
            <a:pPr lvl="0"/>
            <a:r>
              <a:rPr lang="pt-BR" dirty="0" smtClean="0"/>
              <a:t>N° de pessoas alcançadas pelas ações de humanização/nº de pessoas previstas</a:t>
            </a:r>
          </a:p>
          <a:p>
            <a:pPr lvl="0"/>
            <a:r>
              <a:rPr lang="pt-BR" dirty="0" smtClean="0"/>
              <a:t>Índice de satisfação com o Projeto Acolher HC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67544" y="188640"/>
            <a:ext cx="8064896" cy="929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Miriam" pitchFamily="34" charset="-79"/>
              </a:rPr>
              <a:t>Indicadores de Humanização</a:t>
            </a:r>
          </a:p>
          <a:p>
            <a:pPr>
              <a:defRPr/>
            </a:pP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Miriam" pitchFamily="34" charset="-79"/>
              </a:rPr>
              <a:t>Sistema MV  HCFMUSP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Miriam" pitchFamily="34" charset="-79"/>
            </a:endParaRPr>
          </a:p>
        </p:txBody>
      </p:sp>
      <p:pic>
        <p:nvPicPr>
          <p:cNvPr id="6" name="Imagem 1" descr="FMUSP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88640"/>
            <a:ext cx="1008112" cy="57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0" descr="logo_hc1_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8047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83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 txBox="1">
            <a:spLocks/>
          </p:cNvSpPr>
          <p:nvPr/>
        </p:nvSpPr>
        <p:spPr>
          <a:xfrm>
            <a:off x="7452320" y="2636912"/>
            <a:ext cx="4680520" cy="225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800" dirty="0" smtClean="0"/>
          </a:p>
          <a:p>
            <a:pPr algn="l"/>
            <a:endParaRPr lang="pt-BR" sz="2800" dirty="0" smtClean="0"/>
          </a:p>
          <a:p>
            <a:pPr algn="l"/>
            <a:endParaRPr lang="pt-BR" sz="2800" dirty="0" smtClean="0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2724" y="44625"/>
            <a:ext cx="8687748" cy="77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1115616" y="332656"/>
            <a:ext cx="6900529" cy="10081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Miriam" pitchFamily="34" charset="-79"/>
              </a:rPr>
              <a:t>O que vou agora compartilhar </a:t>
            </a:r>
          </a:p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Miriam" pitchFamily="34" charset="-79"/>
              </a:rPr>
              <a:t>com vocês: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95536" y="2060848"/>
            <a:ext cx="849694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pt-BR" sz="32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 concepção de Humanização adotada no HC  partir das políticas públicas (SUS, PNH, PEH).</a:t>
            </a:r>
          </a:p>
          <a:p>
            <a:pPr marL="342900" lvl="0" indent="-342900" algn="just"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endParaRPr lang="pt-BR" sz="3200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pt-BR" sz="32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Um resumo dos resultados do trabalho do HC referente à Humanização nos últimos três anos.</a:t>
            </a:r>
          </a:p>
          <a:p>
            <a:pPr lvl="0" algn="just">
              <a:buClr>
                <a:schemeClr val="accent1">
                  <a:lumMod val="75000"/>
                </a:schemeClr>
              </a:buClr>
              <a:defRPr/>
            </a:pPr>
            <a:endParaRPr lang="pt-BR" sz="2800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Imagem 1" descr="FMUSP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88640"/>
            <a:ext cx="1008112" cy="57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m 0" descr="logo_hc1_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8047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0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49856"/>
            <a:ext cx="3456384" cy="2304256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716016" y="3197015"/>
            <a:ext cx="378042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600" dirty="0"/>
              <a:t>Programa de Desenvolvimento Humano e Profissional em </a:t>
            </a:r>
            <a:r>
              <a:rPr lang="pt-BR" sz="1600" dirty="0" smtClean="0"/>
              <a:t>Humanização – PS-ICHC</a:t>
            </a:r>
            <a:endParaRPr lang="pt-BR" sz="1500" dirty="0"/>
          </a:p>
        </p:txBody>
      </p:sp>
      <p:sp>
        <p:nvSpPr>
          <p:cNvPr id="10" name="Retângulo 9"/>
          <p:cNvSpPr/>
          <p:nvPr/>
        </p:nvSpPr>
        <p:spPr>
          <a:xfrm>
            <a:off x="5125189" y="6425578"/>
            <a:ext cx="2903195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600" dirty="0" smtClean="0"/>
              <a:t>Biblioteca PA Cultural - PA</a:t>
            </a:r>
            <a:endParaRPr lang="pt-BR" sz="15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08245"/>
            <a:ext cx="3456384" cy="241676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89" y="3880279"/>
            <a:ext cx="3427979" cy="2438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tângulo 14"/>
          <p:cNvSpPr/>
          <p:nvPr/>
        </p:nvSpPr>
        <p:spPr>
          <a:xfrm>
            <a:off x="1230418" y="6387811"/>
            <a:ext cx="305435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600" dirty="0" smtClean="0"/>
              <a:t>Reiki para Colaboradores - HAS</a:t>
            </a:r>
            <a:endParaRPr lang="pt-BR" sz="1500" dirty="0"/>
          </a:p>
        </p:txBody>
      </p:sp>
      <p:pic>
        <p:nvPicPr>
          <p:cNvPr id="16" name="Picture 2" descr="X:\GRUPO_HUMANIZACAO\Núcleo Técnico de Humanização\Programa - Plano Comunicação Institucional de Humanização\Fotos\ICESP\2013\Exposição de artes\945065_575213252522824_1634649962_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804"/>
          <a:stretch/>
        </p:blipFill>
        <p:spPr bwMode="auto">
          <a:xfrm>
            <a:off x="1036320" y="949856"/>
            <a:ext cx="3415985" cy="2290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967955" y="3313508"/>
            <a:ext cx="355271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600" dirty="0" smtClean="0"/>
              <a:t>Oficina de Sensibilidade Artística - ICESP</a:t>
            </a:r>
            <a:endParaRPr lang="pt-BR" sz="1500" dirty="0"/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999573" y="50280"/>
            <a:ext cx="6905464" cy="5400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Miriam" pitchFamily="34" charset="-79"/>
              </a:rPr>
              <a:t>Ações para trabalhadores</a:t>
            </a:r>
            <a:endParaRPr lang="pt-BR" sz="3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Miriam" pitchFamily="34" charset="-79"/>
            </a:endParaRPr>
          </a:p>
        </p:txBody>
      </p:sp>
      <p:pic>
        <p:nvPicPr>
          <p:cNvPr id="21" name="Imagem 1" descr="FMUSP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56376" y="188640"/>
            <a:ext cx="1008112" cy="57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m 0" descr="logo_hc1_p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8047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26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381841" y="3497431"/>
            <a:ext cx="2733313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400" dirty="0" smtClean="0"/>
              <a:t>Conhecendo quem faz </a:t>
            </a:r>
            <a:r>
              <a:rPr lang="pt-BR" sz="1400" dirty="0" err="1" smtClean="0"/>
              <a:t>ICr</a:t>
            </a:r>
            <a:endParaRPr lang="pt-BR" sz="1400" dirty="0"/>
          </a:p>
        </p:txBody>
      </p:sp>
      <p:sp>
        <p:nvSpPr>
          <p:cNvPr id="8" name="Retângulo 7"/>
          <p:cNvSpPr/>
          <p:nvPr/>
        </p:nvSpPr>
        <p:spPr>
          <a:xfrm>
            <a:off x="4716016" y="3527431"/>
            <a:ext cx="3780420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400" dirty="0"/>
              <a:t>Contadores de História – Arte Despertar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88652" y="6414944"/>
            <a:ext cx="4320480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400" dirty="0" smtClean="0"/>
              <a:t>Polvos poéticos</a:t>
            </a:r>
            <a:endParaRPr lang="pt-BR" sz="14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49856"/>
            <a:ext cx="3456937" cy="2519466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5400092" y="6386396"/>
            <a:ext cx="2412268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400" dirty="0" smtClean="0"/>
              <a:t>Programa amigo da criança </a:t>
            </a:r>
            <a:r>
              <a:rPr lang="pt-BR" sz="1400" dirty="0" err="1" smtClean="0"/>
              <a:t>ICr</a:t>
            </a:r>
            <a:endParaRPr lang="pt-BR" sz="1400" dirty="0"/>
          </a:p>
        </p:txBody>
      </p:sp>
      <p:pic>
        <p:nvPicPr>
          <p:cNvPr id="18" name="Picture 2" descr="https://fbcdn-sphotos-b-a.akamaihd.net/hphotos-ak-xpf1/v/t1.0-9/10301524_727224117357299_1939503079229581135_n.jpg?oh=c5f13a1e4a5854fdc3455702a806b4bf&amp;oe=5551510B&amp;__gda__=1431917409_0421de909c349d447ccd66b5c46fb9e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9515" r="2593"/>
          <a:stretch/>
        </p:blipFill>
        <p:spPr bwMode="auto">
          <a:xfrm>
            <a:off x="4885251" y="949856"/>
            <a:ext cx="3427979" cy="2527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ítulo 1"/>
          <p:cNvSpPr txBox="1">
            <a:spLocks/>
          </p:cNvSpPr>
          <p:nvPr/>
        </p:nvSpPr>
        <p:spPr>
          <a:xfrm>
            <a:off x="1187624" y="188640"/>
            <a:ext cx="6905464" cy="5400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Miriam" pitchFamily="34" charset="-79"/>
              </a:rPr>
              <a:t>Ações para pacientes</a:t>
            </a:r>
            <a:endParaRPr lang="pt-BR" sz="3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Miriam" pitchFamily="34" charset="-79"/>
            </a:endParaRPr>
          </a:p>
        </p:txBody>
      </p:sp>
      <p:pic>
        <p:nvPicPr>
          <p:cNvPr id="22" name="Picture 6" descr="X:\GRUPO_HUMANIZACAO\Núcleo Técnico de Humanização\Programa - Plano Comunicação Institucional de Humanização\Fotos\InRad\2014\DSC041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99" y="3822241"/>
            <a:ext cx="3456937" cy="259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X:\GRUPO_HUMANIZACAO\Núcleo Técnico de Humanização\Programa - Plano Comunicação Institucional de Humanização\Fotos\ICr\Diagnóstico Amigo da Criança\abordagem comportamental para reduczir a necessidade de anestesia e sedaçã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4" t="2625" r="3749" b="8319"/>
          <a:stretch/>
        </p:blipFill>
        <p:spPr bwMode="auto">
          <a:xfrm>
            <a:off x="4831714" y="3843342"/>
            <a:ext cx="3535052" cy="2567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" descr="FMUSP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56376" y="188640"/>
            <a:ext cx="1008112" cy="57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m 0" descr="logo_hc1_p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8047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00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 txBox="1">
            <a:spLocks/>
          </p:cNvSpPr>
          <p:nvPr/>
        </p:nvSpPr>
        <p:spPr>
          <a:xfrm>
            <a:off x="7452320" y="2636912"/>
            <a:ext cx="4680520" cy="225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800" dirty="0" smtClean="0"/>
          </a:p>
          <a:p>
            <a:pPr algn="l"/>
            <a:endParaRPr lang="pt-BR" sz="2800" dirty="0" smtClean="0"/>
          </a:p>
          <a:p>
            <a:pPr algn="l"/>
            <a:endParaRPr lang="pt-BR" sz="2800" dirty="0" smtClean="0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2724" y="44625"/>
            <a:ext cx="8687748" cy="77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4" name="AutoShape 6" descr="data:image/jpeg;base64,/9j/4AAQSkZJRgABAQAAAQABAAD/2wCEAAkGBhQSEBUUExMUFRUUFBQVGBQYGBcVGBUYFxQVFBYWFRYXHSYeFxkjHRQUHy8gJCcpLSwsFR4xNTAqNSYrLCkBCQoKDgwOGA8PGiokHCQpLCwsLiwsLCksKSwpLCksLCwsKSksLCwsLCwsLCwpLCwsKSwsLCwsLCwsLCksLCwsLP/AABEIAK8BIQMBIgACEQEDEQH/xAAcAAABBQEBAQAAAAAAAAAAAAAAAwQFBgcCAQj/xABREAABAwICAwgNBg0CBgMAAAABAAIDBBEFIRIxQQYTUWFxgZHSBxUiMkJTVZOUobHB0RQWM1JzsxcjJUNEVGJygpKitPCy8SQmNIPC4TVjdP/EABoBAQADAQEBAAAAAAAAAAAAAAACAwQBBQb/xAApEQACAQIGAQQCAwEAAAAAAAAAAQIDEQQSITFBURMyM2GRFCJSofCB/9oADAMBAAIRAxEAPwDF0IQpHAQhCAEIV5wHsbxT0UVVNXtpxM6VrWGF8mcby09013EDq2rjaWrOpN6IoyFov4MKTyvH6LN10fgvpPK8fosvXUPLDss8NT+L+jOkLRfwX0nleP0WXrI/BhSeV4/RZuunkh2jnin/ABf0Z0haH+DOj8rx+izdZeHsbUXliP0WbrLvkj2PFPp/RnqFoB7HVF5Yj9Fm6y8/B5Q+WYvRZusmePZzxz6ZQEK/HsfUPlmL0WbrLw7gKDyzF6LN1kzx7GSXRQkK+HcFQeWYvRZusvPmJh/lqL0WbrLuZHMr6KIhXr5i4f5ai9Fm6yPmNh/lqH0WbrJdDKyioV6+Y2H+WovRZusj5iYf5ai9Fm6yZkMr6KKhXv5h4f5ai9Fn6yPmHh/lqL0WbrJmXYyS6KIhXv5h4f5ai9Fm6yPmJh/lqL0WfrJmj2dyS6KIhXr5iYf5ai9Fn6yPmNh/lqL0WfrJmRzLLooqFeDuIw7y1F6LP1l4dxeHeW4vRZ+su3RyzKQhXat3BU3yOoqabEmVPyZsbnxtgkjP4yQRt7p7stuw6lSV04CEIQAhCEAIQhACEIQAhCEALWsJjvgdB9tWfelZKthwBt8Doftaz70rNifaZqwnux/3A0bTLsU6eMjSzYl4bZ9ARxplw6lUlKWtF3EAcagcT3Txs73Xx/DWpQjKWxCUoxV2LPo0wqXsZ3zgFXsQ3UPf4WXAMh6lDyVDnLdTwsn6mYqmMitIq5Y6nGYhqufUo6bHuBoXGC4I2bfDLO2BscZeNIFxkcNTGgbeNIx0kfGeVaFSpx+TLKvVlrscyYw87bcgSBrXnaVJMhj8GyUZGrLxWyK3Gb3kRAbIdjvWvfksnAVNNbxpWlonTSNiZ3zrkn6rQLuKeX4HhvyVwxOBtY3Xmi5TzqZpcQw2YCRpeE+2RJOwcS9bStbqsuOulwFh2+SDbE7gXYpn8CmtAcSC1Q8/wTWGXZD708f7r3fJBsKlixc6K55e0S8D4bIwYgRr9YSzK6/AnboAdYBTp+5MPp31EXdMjtvjb90wHwrbWrueD3GSotbkeJgUEripwkxhpuQHC423CQu8cB5V3InsRc5L1IVe1IOalRUDwmkcYXe8B3euB4lJaHLplj3LD8k4x9lRf3JVHV83NwluE4xcfmqP+5Koa0R2Mk9wQhCkQBCEIAQhCAEIQgBCEIAWx7nf/g6H7Ws+9KxxbLuaH5Eoftav70rNifaZqwnvR/3AsxMcTxtkLb6QHH8BtXON4iIQRt1W4Twcg2rPMcqXyHSJJ/zYvMo0M71PWrV8i0JKfFZ6t5bC02vbSPx2cgUzhnY8Bs6dxceAaulW+fD4qanoxAzSaaZri4WGlIbF7nnhzUNiO6qOP6SZrf2I+6d07FbOUk8kEUwjGSz1P7HcO5mliH0UfK7P2pGakptjA62xjfgqpV7vWfm4S4591Ib89lE1O7GqkyD9AarMAHrRYeq9W/7DxFKOi/ou9RhsWf8Aw4HG92iq7ijKZut7AQe9Zd5VakfLIe7e48pJSfyHjWiGHtvIzzxN9oi9VVRX7gOI4TYepK0Ic9wDDcnYUydS8a8jaWuBa6xBuDqWhxVtDKpvNqiwtonhpdomw18XKnODYhvFQyW1wAWuHC1wsbcam8Ux4MZRzta0PlgtOzwXEO0Q4jhIv6k0xLB2vZv9Pmzw4/CjPvasl+zeordFXx/C9CRzonaUbiSCNl87EKIbc8KsL4uXmTZ1LfZfjGS0QqWVmZJ0m3dESGHh9aUa0/WKeOoW/WI5QuDQ/ttU86ZX45ITDnjwyu21L+G6DSEeE1e6Gy45lx2JrMhRuIEawpGh3RbzHNa/42Ix6PDfaeRRbaY8nHtSjKQNzOZ4T8FW4wLFOY6jqHfJGRu1hxLeENI1JqGpTfBrvdeGQLiDfbEnRpJ0SdB7frN6V2IQdT2dKlmtuRtfYsG5qQnCMXBN7RUf9yVQ1oeB0xbhGLk6OcVHqIP6QVni0Q2MtT1aghCFMgCEIQAhCEAIQhACEIQAtx3HhrNz0E7jbeX1Wj+++ctaebM8yw5ai6uLNzVGwan1FUT/AAvkt/q9SprK8Gi6g7TTKpjOKFzi457B/nDtUxg25y1Eaqcm736EUdhZ21zjxBV2mg3x4J1Nz59i0vdmzQhoom5NbT6XO4i59XrWOTyrKj0ILNLMyuT1b3RGK922tokm3MdiqU+BkE2uOI+47VaQ9KGxChCo4bF1Skqm5S24U4ZuaQvWtCuTG21FLxtG1rHcrAVZ+Q+Sj8RcMpZIH+aki96vzY2+IhP/AGyl46gt72GEckS5+R8HXhfkoFLhcsh7iN7r8AKnabccWDTqXNjbr0NbjzKwz19S4WD9EcDY9H2KKlwqRxu5znHjaVx1pS+CUaEY/JH17t+eA0WY3h4lI4dUuheHMyOojY4cBC6bQPAyaf5Su2wPGW9X4y12XIoXLEtbnWL4cx4MsI0Trkh2sPC39lV9zVZIaSYvuyMgWzs02HKTsTcVDjcubCzRJGmW5jInSy1jKyKRxwTIl8Q0eDh0suhNvk4OwW+tqHNwqZwqmFW7Rjma+Z2leFzHNJDWl2kMrWsNS9q8QbM/8awhzQGaLO5to5Wsp5mtyGVPYgnUrOC/qQIgNQUlDAHSHRs1oB0dKxudl+BNZadxI0yDfPJwI6BqUlIg4DCSQ6hmeJLVlGYYmPlzdILsbsDdWk7l4E5EIGoKW3S0IrKSKSL6SBmg+PaQNoUlJXSIuDs2tyiSVBO1Jkr3QN7bUvBANpHStuiR5+rY2XTXWT6OJodnYjg4l3JCy9suXiOq6jnRJQe9yy7k33wjGPsqL+5KpCvO5aPRwnGRkbR0eYzH/UlUZTRW9wQhC6cBCEIAQhCAEIQgBCEIAWmTw6W5uitrbPVu5t9LT/qCzNaUzERDg2GF3eumr2uB1EGQKqr6WW0bZ1cr+Cx9xyk/BXndDNvtLTyXzY3e3cmxVOWj3k2Bux13MPCDs5QuhVaQ0bkcBXnS/Z3PXgsqsz2aZjdZ4gNZJ4ANpT7DcKqJu9jDGjW+Q6IHKNiXxqlZhkMRf3dTPHvrnnwGHJkUf1Scy52vJUvHMZlnDdJ50bfRjJo5vipxpuTsiudZJXL2GYfB/wBTiOm4a46dml/UAfakZN22GM+jpqqXjfJo35rrMmrtpK0fjx5Mf5M2zRfwkUo72hcP+8fgnMPZSg1bxOz92QH2rNmwFdGFR8ECXnmapFu8p5BlVzwk6tNgc3nLQU6biVS5ulHVb6z60eg7pAFwsh0LJSkmkidpRPLXcLTolQeHXDLY4jtGrnH6gC5ndbhs34LjtxUOzFRJzaNuiyiNyWN/LJBBMAJ3X0JLWEhAJ0XjVfjSuIVO9OsO+OQbt4NSocWnZmuMoyV0d1+IVUzmQipeXPJ0rDJjALlzzqsmMkOibMc5wGQcQLu4TlqCkmRmJrmX7t/0h2gaxHf29CRlr4qYb7Ln9SMa5HcA4BwlFroHZasbVsU0MkMzm6UsgdovNw8AZaxsscrpxR0T2Ne0wECTNziAL2N7hxXWFYRX4g8zFuiHZAnuWsaNQbfOw4lJVG52hiP/ABmJF7xrjiu4jiyvb1KWVlfkSII4fEdekzocknYGw97Iw8R7kqZkxXB4x3FPUzW2udoj2+5R0+7Ogb3uHDnkz9i5llwPJHlDKXc88Z6LuUHSHqTVsD4zkbHjyUgN2tN+oFo/ZlI9y9O6yid30dSzkcJLdKWn0M1PhkPV07JD+Mjz+uzI842qOl3NX+jlaf2XdwVaW1NHL9HVNB+rK0xn+bUkK3DXsFyzSb9ZpDx0hSVSUSMqUJ/JUZsBnbrjJ4xYpu6jkGtjhzFWdtj3p6CRbm2Ic0/Wd0lXqu+UZ3ho8MX3KMIwjGLgj8VRaxb9IKo60vDW/kjFsyfxVJr/AP0lZotUJZlcx1I5ZWBCEKZWCEIQAhCEAIQhACEIQAtEqogcBw5xF9CWuOeofjBmVna0PEn/APLlA29tKoq780pKrqektpepEdud3SskaaepF2ON2u1aJ2EfVKXxPBnwm/fRnU8aufgKrbGtaNim9z+65zCY393DbUdY5L6xxLFODveJ6EKitab1JLdbUivihfe0sUQjLdrg3vXN4dvSqO6Kxts1c41haJJuagrGadHMGuGehe1jxbW86qmL4bNC7RqYSeCQZHlvqPOpUp2ViFaC3IBzU4h1Z5H2p02hjk7yZoJ8GTuD06l27c3UDUzTH7JDh6loc1yZVTkndK43Bt8F1pg/BdjCZ/FO5D8V03B5j+bPOQFG8eyxRl0IFACkIcCk8JzGjjN/YpWkwaFubg6Q8Het6Sq5VYosjQnI93D0T/lLJtTYTp3OQ0gDbPgGs8imqZwfVPqRmA3e4r7SD3Up5725eJN3VBe0MNmx+LZk0/vHW7kyCWEoGQ9Syym27m2FNRVjrEK4RRuec9EEnjJ+JTrDcGipo/luIDTk0WOEX1S8aUcTAcr2sSePiUTi8Jlhc1ozyIB2lpBtz5qT7KFT8qghqIrmN2i5zR4LgwMcCOEWHrU6drWK6t7/APCA3R7vKmru0v3qLUIYzotts0iM3eziVejbxn1JqDxJaNactjFmux9A8A7elLTwsObBbiTJoTqAnYQOj3qtqxbF30Gb4ykJIirFJQBzdLSBd9UAn15BREzQF2EyM6diKlhySmH4vLAbxyObxXu08rTkuqmUcqZlaksy1RkbcXoXTBsTirHBjwIpz3pGTXng/ZPFqUi7DyNIOGbO+G217Xty5ELOg6xuMiMweDjWs1VY9+9T2Glox76NWmHQsbKOUkA8oWOvTUHoejhqrmnfgRjh0cIxXjipP7hZUtiqqLQwXEnaQIdHTZbRaoGvp9Sx1aaHoRixPuMEIQrzOCEIQAhCEAIQhACEIQAr7ix/5fw0Dx9ceiRUJXzFh+QcN+2rvvFGWxOG5R5HG+a4T17QdfGf9klJRkas/aoqSJSg9zqjrHxuDo3uY4ai02KuuFdlJzQI6uITMtm4AX52nI81lQ2tzzXkzwdQUZU4y3JRqygtGapHgOF4gLwSNikPg6s+Nhz6FGV3Yrqou6hJkbwxuz/lNis7BU/g+7qspvo53EDwX92PXmOYqt0ZL0stjXi/Uh0+GpiOi9zhxPDm+1TjcSpjExrgYngDSkIMjXu2kkd6OKye0HZr0gG1dJHKNpFj6nfFSDcXwOr1g07j+8z4tVEoPlGmFVcMgWURdnE+OQfsOF+jWkpi9nfNcOUH2qwy9jGkm7qmrGE7L2/1MKav7HmJw/Qz6Y4BIHf0vUMq7Lc76IQVYXvytL1NHiUZ/G0rZOMxe9iYSYmW/S0Jb+6Xt9q5kHkQ9jqkuzEC3SFg9ju/jOp3GPqu41DjG6bbHOznB9yVZi1IfDlHM1ccH0SVRdiFZufbIS6mfntidk9vINvKLhRMlJIw2cNE8Ysp84jSgGxc82y0rC3HlndPIcXaW2JDxwPs72qaqTS2KnSpyejKoAeELsSAeGp+eKhf37Aw/slzfZcJlJg+HnVPK3ma/wBymqkXvf6KnSktrfZHjEmt8I34s0yqcRv3o5yp1mAUX6zKeLej7lI0m5uA/Rw1c2XgwH2uKmpwW1yDp1Ho2kUaznbClI8PedQN+Db0LTaTcJUvtveHyWta80rYxylrc1P4f2MK7bPS0o/+pm+PA4NN2frVnkk9kV+GC3kZzhe47ewJqtwijFiGu75+0AN1pbFN1TnnQhbZo1HWTyDhWiydjbDoDvldWvldtMkgYD7+hIydkDB6AWpIBI4eExntkk911U45neWpcpKKtHQrlDSTjBcTfMyRrXxUoYXgt0rVGdr8o6Vly2PEOyDJieFYppRtjZFHSloBLj3dRnc6vBGxY4tcFaNjFUd5XBCEKZWCEIQAhCEAIQhACEIQAtAxEfkHDftq77xZ+tGqacuwDD7axNWm20jfM7Kuo7RLKSvJIprmIafaD0Jay5dHZZ0zVaxw6MOsCOG59ibnD9Widd7A8WvUnIXTTYqSk1sRcU9yNko3DYkrKa3/AFXF7XXBa11r6755bFJVeyDorgh16CpCaibYnjtlnfjskHUJuQDq1q1TTKnTkhGOYtzBIPCCR6wpWk3W1UeTaiUDg0r+1RhpHLl0LhsKOMXuFKcdi1U/ZNrW65A795vvbZP2dlOoPfRRu5CR7bqh3XofxKt0YPgsjiKi5L0/shNd39K0/wAp9ybv3X0zu+pmj+FvuKp2mOD1ry6j4Ik/yZlt7f0h1wN/k/8AaUbjVF4n+k/FVELtpXHQj2ySxMukXSDG6Ia4L/w/+1JUu7GiZqpQf4Ge8rP4iE4jcOFUyor5LVWb6NOpuydE3vKUD+RvsBTp3ZXmt3ELBykn2ALNoHjYCVbGYE/eNMNaLi+kXXtzCwVMv1NEFmWo5rOyhXEZPYwcTfe66rOJ7squXJ1TK7iDi0dDbJrXRAHung84TSzdhCtiimb4QzneSbuJJ4Sbn1puWElOhBc5kHgHuVjp9ybt73x9rX70bOC6sdRQKo05TO9zEdsIxfjio/7kqiLU4KbQwjFcvzVJ/cLLFppyzRuZa0ck2gQhCsKgQhCAEIQgBCEIAQhCAFtW5fDmzYBSNcPztVYjWDvrswViq3jcAPyHSfa1X3zlRiPbZow/uIoG6Dc2+EkkXbfKQDL+IeCfUoF1xrW3SRA5EAg7DnflCqmNbgmPuYDoOPgHNh5NrVghV4Z6M6V9jONFep/ieCSwG0jHMzyOth5HBMXA21c60KSZlcWjhy4Xr1wrEVsC5eaR6V4Si67YXOxUkcBsLZrxtQLAEajcm+ZF7kJNy8su2OXO3vB0v6R8VwYWk2FtWvVnwLlzVypog7HnyfIHPNcGE/5klF7vp6V27I5UJCPiXYYlmTC+Y6ParRhWA0U4t2wEbjbuJIyy/I4ut61CU8u5ONO+xVm5bEoJTsatBZ2KrPJdM+SOw7uAMdlyOOfNdTmGdjDDnWBqJnOHglzY3D+HRuqvJFl3jZkjXyHbbO3AnsdPI9hOmXWNtG7nHmC2E7kcHps3tYbfXkc/1X9yZ1fZAoqZpbSQMvwtYGDptcqtzXBZGn2Za7c1OGl5heG5Wc8aA/q1phKwg8+xWbG90U9Y+7iXcDW3IHMk6LcjNIRpDQHC7X0J5LbnXTvpEhcMw50srWgXzBPEL5lae2PuNG+RFuhI4VgUdO3LN21x1lWXDsLM9NLoNLnNe1zOM6OYucsx67LPOTqvQ0QiqUdSq1WHb3hOKEvc7SjpddrACo2AcqyBbxunwWWDBcQdLogvZBZoNyLVDdZ1bVg69HDpqmrnmYlp1HYEIQrzOCEIQAhCEAIQhACEIQAt87HbfyJS/a1X3zlga+hOxhTPfglNotLrSVN7fbOVNZXg0XUHaaZIPiSRYpV2FzeKf0D4pvLg8+yJ/q+K8twl0eqqkeyOmY0ghwBBysRcHmKquLbiqd5vHeJ2vuc2/wAp9yuMmB1B/Mv9XxTZ+5ypP5l/QPiuJTXDO3pvdoynEdyE0eoNlGu7cndBUHLTaOTtJh4HA+1bY7cvU+Jk6B8U3n3IVDhZ1M8jgIafaVohUnymUyp03s0Yz8jJ1WdyH4rh1O4awRyghalU9it7v0WRp4W9z77Jt+CmsbnHvo4ntBHSD7lcpvopdNdr7MyLF4GrRKjsa4gBnSNkGu7dFrvWQUzPY7qz+gVLOTQcB0m5HOpKT6IuC7RRnBcK7v7F1f4NNKcvCaG58zimcvYzxIfoU3NoH/yU4yuVSViqudkuFZ3djTEv1Gfob1l5+DPE/wBRn6G9ZWFbaK21l1yrQ3sbYmP0Gfob1lyOxpif6jP0N6yC6IKjxGWL6OR7P3XEA8oGRUozdQ55G/t3ywtpXs4f5zKTpexpiF+6opgP3W9ZJTdjPEdI2op7Xyyb1lU4KT1RbGpKOzF8OZDMRvZbI4jOOS4d/Cf91acLwFju4FPov16D2gE8bScnDkKpzOxriYIIoqgEZggNBHH3yuOAtxZn4uroKiojyGkbCRltrXaXdc+fGs1ShLg1QxEeSzUe4+XVoxxjjcB6m3UtT7jGeHK954GNDR0m5S9AJ4wPxEro3HLSbaWMftgnuh68tqmtGT6jlGFNdCVZvkZU25yBhBEQJ+s8l55gclNRNAaPZqCZb1J9Ry6DJLW0XWWiP68GeX7bsrHZTd+Raz9yL7+NfMq+meyhG4YLWXBHcRffxr5mWin6TNU9QIQhWEAQhCAEIQgBCEIAQhCAE5gxOZjdFksrWjwWve0C+ZyBsmyEA97dVHj5vOydZHbqo8fN52TrJkhAPe3VR4+bzsnWR26qPHzedk6yZIQD3t1UePm87J1kduqjx83nZOsmSEA97dVHj5vOydZHbqo8fN52TrJkhAPe3dR4+bzsnWXnbqfx83nZPimaEA87dT+Pm87J1l726qPHzedk6yZIQD3t1P4+bzsnWXnbqfx83nZOsmaEA97dT+Pm87J1l526n8fN52TrJmhAPO3U/j5vOydZHbqfx83nZOsmaEA97dT+Pm87J1l526n8fN52TrJmhAPe3VR4+bzsnWR26qPHzedk6yZIQD3t1UfrE/nZOsjt3UfrE/nZOsmSEA6lxWZ7S100rmnW10j3A7cwTY6gmqEIAQhCAEIQgBCE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hQSEBUUExMUFRUUFBQVGBQYGBcVGBUYFxQVFBYWFRYXHSYeFxkjHRQUHy8gJCcpLSwsFR4xNTAqNSYrLCkBCQoKDgwOGA8PGiokHCQpLCwsLiwsLCksKSwpLCksLCwsKSksLCwsLCwsLCwpLCwsKSwsLCwsLCwsLCksLCwsLP/AABEIAK8BIQMBIgACEQEDEQH/xAAcAAABBQEBAQAAAAAAAAAAAAAAAwQFBgcCAQj/xABREAABAwICAwgNBg0CBgMAAAABAAIDBBEFIRIxQQYTUWFxgZHSBxUiMkJTVZOUobHB0RQWM1JzsxcjJUNEVGJygpKitPCy8SQmNIPC4TVjdP/EABoBAQADAQEBAAAAAAAAAAAAAAACAwQBBQb/xAApEQACAQIGAQQCAwEAAAAAAAAAAQIDEQQSITFBURMyM2GRFCJSofCB/9oADAMBAAIRAxEAPwDF0IQpHAQhCAEIV5wHsbxT0UVVNXtpxM6VrWGF8mcby09013EDq2rjaWrOpN6IoyFov4MKTyvH6LN10fgvpPK8fosvXUPLDss8NT+L+jOkLRfwX0nleP0WXrI/BhSeV4/RZuunkh2jnin/ABf0Z0haH+DOj8rx+izdZeHsbUXliP0WbrLvkj2PFPp/RnqFoB7HVF5Yj9Fm6y8/B5Q+WYvRZusmePZzxz6ZQEK/HsfUPlmL0WbrLw7gKDyzF6LN1kzx7GSXRQkK+HcFQeWYvRZusvPmJh/lqL0WbrLuZHMr6KIhXr5i4f5ai9Fm6yPmNh/lqH0WbrJdDKyioV6+Y2H+WovRZusj5iYf5ai9Fm6yZkMr6KKhXv5h4f5ai9Fn6yPmHh/lqL0WbrJmXYyS6KIhXv5h4f5ai9Fm6yPmJh/lqL0WfrJmj2dyS6KIhXr5iYf5ai9Fn6yPmNh/lqL0WfrJmRzLLooqFeDuIw7y1F6LP1l4dxeHeW4vRZ+su3RyzKQhXat3BU3yOoqabEmVPyZsbnxtgkjP4yQRt7p7stuw6lSV04CEIQAhCEAIQhACEIQAhCEALWsJjvgdB9tWfelZKthwBt8Doftaz70rNifaZqwnux/3A0bTLsU6eMjSzYl4bZ9ARxplw6lUlKWtF3EAcagcT3Txs73Xx/DWpQjKWxCUoxV2LPo0wqXsZ3zgFXsQ3UPf4WXAMh6lDyVDnLdTwsn6mYqmMitIq5Y6nGYhqufUo6bHuBoXGC4I2bfDLO2BscZeNIFxkcNTGgbeNIx0kfGeVaFSpx+TLKvVlrscyYw87bcgSBrXnaVJMhj8GyUZGrLxWyK3Gb3kRAbIdjvWvfksnAVNNbxpWlonTSNiZ3zrkn6rQLuKeX4HhvyVwxOBtY3Xmi5TzqZpcQw2YCRpeE+2RJOwcS9bStbqsuOulwFh2+SDbE7gXYpn8CmtAcSC1Q8/wTWGXZD708f7r3fJBsKlixc6K55e0S8D4bIwYgRr9YSzK6/AnboAdYBTp+5MPp31EXdMjtvjb90wHwrbWrueD3GSotbkeJgUEripwkxhpuQHC423CQu8cB5V3InsRc5L1IVe1IOalRUDwmkcYXe8B3euB4lJaHLplj3LD8k4x9lRf3JVHV83NwluE4xcfmqP+5Koa0R2Mk9wQhCkQBCEIAQhCAEIQgBCEIAWx7nf/g6H7Ws+9KxxbLuaH5Eoftav70rNifaZqwnvR/3AsxMcTxtkLb6QHH8BtXON4iIQRt1W4Twcg2rPMcqXyHSJJ/zYvMo0M71PWrV8i0JKfFZ6t5bC02vbSPx2cgUzhnY8Bs6dxceAaulW+fD4qanoxAzSaaZri4WGlIbF7nnhzUNiO6qOP6SZrf2I+6d07FbOUk8kEUwjGSz1P7HcO5mliH0UfK7P2pGakptjA62xjfgqpV7vWfm4S4591Ib89lE1O7GqkyD9AarMAHrRYeq9W/7DxFKOi/ou9RhsWf8Aw4HG92iq7ijKZut7AQe9Zd5VakfLIe7e48pJSfyHjWiGHtvIzzxN9oi9VVRX7gOI4TYepK0Ic9wDDcnYUydS8a8jaWuBa6xBuDqWhxVtDKpvNqiwtonhpdomw18XKnODYhvFQyW1wAWuHC1wsbcam8Ux4MZRzta0PlgtOzwXEO0Q4jhIv6k0xLB2vZv9Pmzw4/CjPvasl+zeordFXx/C9CRzonaUbiSCNl87EKIbc8KsL4uXmTZ1LfZfjGS0QqWVmZJ0m3dESGHh9aUa0/WKeOoW/WI5QuDQ/ttU86ZX45ITDnjwyu21L+G6DSEeE1e6Gy45lx2JrMhRuIEawpGh3RbzHNa/42Ix6PDfaeRRbaY8nHtSjKQNzOZ4T8FW4wLFOY6jqHfJGRu1hxLeENI1JqGpTfBrvdeGQLiDfbEnRpJ0SdB7frN6V2IQdT2dKlmtuRtfYsG5qQnCMXBN7RUf9yVQ1oeB0xbhGLk6OcVHqIP6QVni0Q2MtT1aghCFMgCEIQAhCEAIQhACEIQAtx3HhrNz0E7jbeX1Wj+++ctaebM8yw5ai6uLNzVGwan1FUT/AAvkt/q9SprK8Gi6g7TTKpjOKFzi457B/nDtUxg25y1Eaqcm736EUdhZ21zjxBV2mg3x4J1Nz59i0vdmzQhoom5NbT6XO4i59XrWOTyrKj0ILNLMyuT1b3RGK922tokm3MdiqU+BkE2uOI+47VaQ9KGxChCo4bF1Skqm5S24U4ZuaQvWtCuTG21FLxtG1rHcrAVZ+Q+Sj8RcMpZIH+aki96vzY2+IhP/AGyl46gt72GEckS5+R8HXhfkoFLhcsh7iN7r8AKnabccWDTqXNjbr0NbjzKwz19S4WD9EcDY9H2KKlwqRxu5znHjaVx1pS+CUaEY/JH17t+eA0WY3h4lI4dUuheHMyOojY4cBC6bQPAyaf5Su2wPGW9X4y12XIoXLEtbnWL4cx4MsI0Trkh2sPC39lV9zVZIaSYvuyMgWzs02HKTsTcVDjcubCzRJGmW5jInSy1jKyKRxwTIl8Q0eDh0suhNvk4OwW+tqHNwqZwqmFW7Rjma+Z2leFzHNJDWl2kMrWsNS9q8QbM/8awhzQGaLO5to5Wsp5mtyGVPYgnUrOC/qQIgNQUlDAHSHRs1oB0dKxudl+BNZadxI0yDfPJwI6BqUlIg4DCSQ6hmeJLVlGYYmPlzdILsbsDdWk7l4E5EIGoKW3S0IrKSKSL6SBmg+PaQNoUlJXSIuDs2tyiSVBO1Jkr3QN7bUvBANpHStuiR5+rY2XTXWT6OJodnYjg4l3JCy9suXiOq6jnRJQe9yy7k33wjGPsqL+5KpCvO5aPRwnGRkbR0eYzH/UlUZTRW9wQhC6cBCEIAQhCAEIQgBCEIAWmTw6W5uitrbPVu5t9LT/qCzNaUzERDg2GF3eumr2uB1EGQKqr6WW0bZ1cr+Cx9xyk/BXndDNvtLTyXzY3e3cmxVOWj3k2Bux13MPCDs5QuhVaQ0bkcBXnS/Z3PXgsqsz2aZjdZ4gNZJ4ANpT7DcKqJu9jDGjW+Q6IHKNiXxqlZhkMRf3dTPHvrnnwGHJkUf1Scy52vJUvHMZlnDdJ50bfRjJo5vipxpuTsiudZJXL2GYfB/wBTiOm4a46dml/UAfakZN22GM+jpqqXjfJo35rrMmrtpK0fjx5Mf5M2zRfwkUo72hcP+8fgnMPZSg1bxOz92QH2rNmwFdGFR8ECXnmapFu8p5BlVzwk6tNgc3nLQU6biVS5ulHVb6z60eg7pAFwsh0LJSkmkidpRPLXcLTolQeHXDLY4jtGrnH6gC5ndbhs34LjtxUOzFRJzaNuiyiNyWN/LJBBMAJ3X0JLWEhAJ0XjVfjSuIVO9OsO+OQbt4NSocWnZmuMoyV0d1+IVUzmQipeXPJ0rDJjALlzzqsmMkOibMc5wGQcQLu4TlqCkmRmJrmX7t/0h2gaxHf29CRlr4qYb7Ln9SMa5HcA4BwlFroHZasbVsU0MkMzm6UsgdovNw8AZaxsscrpxR0T2Ne0wECTNziAL2N7hxXWFYRX4g8zFuiHZAnuWsaNQbfOw4lJVG52hiP/ABmJF7xrjiu4jiyvb1KWVlfkSII4fEdekzocknYGw97Iw8R7kqZkxXB4x3FPUzW2udoj2+5R0+7Ogb3uHDnkz9i5llwPJHlDKXc88Z6LuUHSHqTVsD4zkbHjyUgN2tN+oFo/ZlI9y9O6yid30dSzkcJLdKWn0M1PhkPV07JD+Mjz+uzI842qOl3NX+jlaf2XdwVaW1NHL9HVNB+rK0xn+bUkK3DXsFyzSb9ZpDx0hSVSUSMqUJ/JUZsBnbrjJ4xYpu6jkGtjhzFWdtj3p6CRbm2Ic0/Wd0lXqu+UZ3ho8MX3KMIwjGLgj8VRaxb9IKo60vDW/kjFsyfxVJr/AP0lZotUJZlcx1I5ZWBCEKZWCEIQAhCEAIQhACEIQAtEqogcBw5xF9CWuOeofjBmVna0PEn/APLlA29tKoq780pKrqektpepEdud3SskaaepF2ON2u1aJ2EfVKXxPBnwm/fRnU8aufgKrbGtaNim9z+65zCY393DbUdY5L6xxLFODveJ6EKitab1JLdbUivihfe0sUQjLdrg3vXN4dvSqO6Kxts1c41haJJuagrGadHMGuGehe1jxbW86qmL4bNC7RqYSeCQZHlvqPOpUp2ViFaC3IBzU4h1Z5H2p02hjk7yZoJ8GTuD06l27c3UDUzTH7JDh6loc1yZVTkndK43Bt8F1pg/BdjCZ/FO5D8V03B5j+bPOQFG8eyxRl0IFACkIcCk8JzGjjN/YpWkwaFubg6Q8Het6Sq5VYosjQnI93D0T/lLJtTYTp3OQ0gDbPgGs8imqZwfVPqRmA3e4r7SD3Up5725eJN3VBe0MNmx+LZk0/vHW7kyCWEoGQ9Syym27m2FNRVjrEK4RRuec9EEnjJ+JTrDcGipo/luIDTk0WOEX1S8aUcTAcr2sSePiUTi8Jlhc1ozyIB2lpBtz5qT7KFT8qghqIrmN2i5zR4LgwMcCOEWHrU6drWK6t7/APCA3R7vKmru0v3qLUIYzotts0iM3eziVejbxn1JqDxJaNactjFmux9A8A7elLTwsObBbiTJoTqAnYQOj3qtqxbF30Gb4ykJIirFJQBzdLSBd9UAn15BREzQF2EyM6diKlhySmH4vLAbxyObxXu08rTkuqmUcqZlaksy1RkbcXoXTBsTirHBjwIpz3pGTXng/ZPFqUi7DyNIOGbO+G217Xty5ELOg6xuMiMweDjWs1VY9+9T2Glox76NWmHQsbKOUkA8oWOvTUHoejhqrmnfgRjh0cIxXjipP7hZUtiqqLQwXEnaQIdHTZbRaoGvp9Sx1aaHoRixPuMEIQrzOCEIQAhCEAIQhACEIQAr7ix/5fw0Dx9ceiRUJXzFh+QcN+2rvvFGWxOG5R5HG+a4T17QdfGf9klJRkas/aoqSJSg9zqjrHxuDo3uY4ai02KuuFdlJzQI6uITMtm4AX52nI81lQ2tzzXkzwdQUZU4y3JRqygtGapHgOF4gLwSNikPg6s+Nhz6FGV3Yrqou6hJkbwxuz/lNis7BU/g+7qspvo53EDwX92PXmOYqt0ZL0stjXi/Uh0+GpiOi9zhxPDm+1TjcSpjExrgYngDSkIMjXu2kkd6OKye0HZr0gG1dJHKNpFj6nfFSDcXwOr1g07j+8z4tVEoPlGmFVcMgWURdnE+OQfsOF+jWkpi9nfNcOUH2qwy9jGkm7qmrGE7L2/1MKav7HmJw/Qz6Y4BIHf0vUMq7Lc76IQVYXvytL1NHiUZ/G0rZOMxe9iYSYmW/S0Jb+6Xt9q5kHkQ9jqkuzEC3SFg9ju/jOp3GPqu41DjG6bbHOznB9yVZi1IfDlHM1ccH0SVRdiFZufbIS6mfntidk9vINvKLhRMlJIw2cNE8Ysp84jSgGxc82y0rC3HlndPIcXaW2JDxwPs72qaqTS2KnSpyejKoAeELsSAeGp+eKhf37Aw/slzfZcJlJg+HnVPK3ma/wBymqkXvf6KnSktrfZHjEmt8I34s0yqcRv3o5yp1mAUX6zKeLej7lI0m5uA/Rw1c2XgwH2uKmpwW1yDp1Ho2kUaznbClI8PedQN+Db0LTaTcJUvtveHyWta80rYxylrc1P4f2MK7bPS0o/+pm+PA4NN2frVnkk9kV+GC3kZzhe47ewJqtwijFiGu75+0AN1pbFN1TnnQhbZo1HWTyDhWiydjbDoDvldWvldtMkgYD7+hIydkDB6AWpIBI4eExntkk911U45neWpcpKKtHQrlDSTjBcTfMyRrXxUoYXgt0rVGdr8o6Vly2PEOyDJieFYppRtjZFHSloBLj3dRnc6vBGxY4tcFaNjFUd5XBCEKZWCEIQAhCEAIQhACEIQAtAxEfkHDftq77xZ+tGqacuwDD7axNWm20jfM7Kuo7RLKSvJIprmIafaD0Jay5dHZZ0zVaxw6MOsCOG59ibnD9Widd7A8WvUnIXTTYqSk1sRcU9yNko3DYkrKa3/AFXF7XXBa11r6755bFJVeyDorgh16CpCaibYnjtlnfjskHUJuQDq1q1TTKnTkhGOYtzBIPCCR6wpWk3W1UeTaiUDg0r+1RhpHLl0LhsKOMXuFKcdi1U/ZNrW65A795vvbZP2dlOoPfRRu5CR7bqh3XofxKt0YPgsjiKi5L0/shNd39K0/wAp9ybv3X0zu+pmj+FvuKp2mOD1ry6j4Ik/yZlt7f0h1wN/k/8AaUbjVF4n+k/FVELtpXHQj2ySxMukXSDG6Ia4L/w/+1JUu7GiZqpQf4Ge8rP4iE4jcOFUyor5LVWb6NOpuydE3vKUD+RvsBTp3ZXmt3ELBykn2ALNoHjYCVbGYE/eNMNaLi+kXXtzCwVMv1NEFmWo5rOyhXEZPYwcTfe66rOJ7squXJ1TK7iDi0dDbJrXRAHung84TSzdhCtiimb4QzneSbuJJ4Sbn1puWElOhBc5kHgHuVjp9ybt73x9rX70bOC6sdRQKo05TO9zEdsIxfjio/7kqiLU4KbQwjFcvzVJ/cLLFppyzRuZa0ck2gQhCsKgQhCAEIQgBCEIAQhCAFtW5fDmzYBSNcPztVYjWDvrswViq3jcAPyHSfa1X3zlRiPbZow/uIoG6Dc2+EkkXbfKQDL+IeCfUoF1xrW3SRA5EAg7DnflCqmNbgmPuYDoOPgHNh5NrVghV4Z6M6V9jONFep/ieCSwG0jHMzyOth5HBMXA21c60KSZlcWjhy4Xr1wrEVsC5eaR6V4Si67YXOxUkcBsLZrxtQLAEajcm+ZF7kJNy8su2OXO3vB0v6R8VwYWk2FtWvVnwLlzVypog7HnyfIHPNcGE/5klF7vp6V27I5UJCPiXYYlmTC+Y6ParRhWA0U4t2wEbjbuJIyy/I4ut61CU8u5ONO+xVm5bEoJTsatBZ2KrPJdM+SOw7uAMdlyOOfNdTmGdjDDnWBqJnOHglzY3D+HRuqvJFl3jZkjXyHbbO3AnsdPI9hOmXWNtG7nHmC2E7kcHps3tYbfXkc/1X9yZ1fZAoqZpbSQMvwtYGDptcqtzXBZGn2Za7c1OGl5heG5Wc8aA/q1phKwg8+xWbG90U9Y+7iXcDW3IHMk6LcjNIRpDQHC7X0J5LbnXTvpEhcMw50srWgXzBPEL5lae2PuNG+RFuhI4VgUdO3LN21x1lWXDsLM9NLoNLnNe1zOM6OYucsx67LPOTqvQ0QiqUdSq1WHb3hOKEvc7SjpddrACo2AcqyBbxunwWWDBcQdLogvZBZoNyLVDdZ1bVg69HDpqmrnmYlp1HYEIQrzOCEIQAhCEAIQhACEIQAt87HbfyJS/a1X3zlga+hOxhTPfglNotLrSVN7fbOVNZXg0XUHaaZIPiSRYpV2FzeKf0D4pvLg8+yJ/q+K8twl0eqqkeyOmY0ghwBBysRcHmKquLbiqd5vHeJ2vuc2/wAp9yuMmB1B/Mv9XxTZ+5ypP5l/QPiuJTXDO3pvdoynEdyE0eoNlGu7cndBUHLTaOTtJh4HA+1bY7cvU+Jk6B8U3n3IVDhZ1M8jgIafaVohUnymUyp03s0Yz8jJ1WdyH4rh1O4awRyghalU9it7v0WRp4W9z77Jt+CmsbnHvo4ntBHSD7lcpvopdNdr7MyLF4GrRKjsa4gBnSNkGu7dFrvWQUzPY7qz+gVLOTQcB0m5HOpKT6IuC7RRnBcK7v7F1f4NNKcvCaG58zimcvYzxIfoU3NoH/yU4yuVSViqudkuFZ3djTEv1Gfob1l5+DPE/wBRn6G9ZWFbaK21l1yrQ3sbYmP0Gfob1lyOxpif6jP0N6yC6IKjxGWL6OR7P3XEA8oGRUozdQ55G/t3ywtpXs4f5zKTpexpiF+6opgP3W9ZJTdjPEdI2op7Xyyb1lU4KT1RbGpKOzF8OZDMRvZbI4jOOS4d/Cf91acLwFju4FPov16D2gE8bScnDkKpzOxriYIIoqgEZggNBHH3yuOAtxZn4uroKiojyGkbCRltrXaXdc+fGs1ShLg1QxEeSzUe4+XVoxxjjcB6m3UtT7jGeHK954GNDR0m5S9AJ4wPxEro3HLSbaWMftgnuh68tqmtGT6jlGFNdCVZvkZU25yBhBEQJ+s8l55gclNRNAaPZqCZb1J9Ry6DJLW0XWWiP68GeX7bsrHZTd+Raz9yL7+NfMq+meyhG4YLWXBHcRffxr5mWin6TNU9QIQhWEAQhCAEIQgBCEIAQhCAE5gxOZjdFksrWjwWve0C+ZyBsmyEA97dVHj5vOydZHbqo8fN52TrJkhAPe3VR4+bzsnWR26qPHzedk6yZIQD3t1UePm87J1kduqjx83nZOsmSEA97dVHj5vOydZHbqo8fN52TrJkhAPe3dR4+bzsnWXnbqfx83nZPimaEA87dT+Pm87J1l726qPHzedk6yZIQD3t1P4+bzsnWXnbqfx83nZOsmaEA97dT+Pm87J1l526n8fN52TrJmhAPO3U/j5vOydZHbqfx83nZOsmaEA97dT+Pm87J1l526n8fN52TrJmhAPe3VR4+bzsnWR26qPHzedk6yZIQD3t1UfrE/nZOsjt3UfrE/nZOsmSEA6lxWZ7S100rmnW10j3A7cwTY6gmqEIAQhCAEIQgBCE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0" descr="data:image/jpeg;base64,/9j/4AAQSkZJRgABAQAAAQABAAD/2wCEAAkGBhQSEBUUExMUFRUUFBQVGBQYGBcVGBUYFxQVFBYWFRYXHSYeFxkjHRQUHy8gJCcpLSwsFR4xNTAqNSYrLCkBCQoKDgwOGA8PGiokHCQpLCwsLiwsLCksKSwpLCksLCwsKSksLCwsLCwsLCwpLCwsKSwsLCwsLCwsLCksLCwsLP/AABEIAK8BIQMBIgACEQEDEQH/xAAcAAABBQEBAQAAAAAAAAAAAAAAAwQFBgcCAQj/xABREAABAwICAwgNBg0CBgMAAAABAAIDBBEFIRIxQQYTUWFxgZHSBxUiMkJTVZOUobHB0RQWM1JzsxcjJUNEVGJygpKitPCy8SQmNIPC4TVjdP/EABoBAQADAQEBAAAAAAAAAAAAAAACAwQBBQb/xAApEQACAQIGAQQCAwEAAAAAAAAAAQIDEQQSITFBURMyM2GRFCJSofCB/9oADAMBAAIRAxEAPwDF0IQpHAQhCAEIV5wHsbxT0UVVNXtpxM6VrWGF8mcby09013EDq2rjaWrOpN6IoyFov4MKTyvH6LN10fgvpPK8fosvXUPLDss8NT+L+jOkLRfwX0nleP0WXrI/BhSeV4/RZuunkh2jnin/ABf0Z0haH+DOj8rx+izdZeHsbUXliP0WbrLvkj2PFPp/RnqFoB7HVF5Yj9Fm6y8/B5Q+WYvRZusmePZzxz6ZQEK/HsfUPlmL0WbrLw7gKDyzF6LN1kzx7GSXRQkK+HcFQeWYvRZusvPmJh/lqL0WbrLuZHMr6KIhXr5i4f5ai9Fm6yPmNh/lqH0WbrJdDKyioV6+Y2H+WovRZusj5iYf5ai9Fm6yZkMr6KKhXv5h4f5ai9Fn6yPmHh/lqL0WbrJmXYyS6KIhXv5h4f5ai9Fm6yPmJh/lqL0WfrJmj2dyS6KIhXr5iYf5ai9Fn6yPmNh/lqL0WfrJmRzLLooqFeDuIw7y1F6LP1l4dxeHeW4vRZ+su3RyzKQhXat3BU3yOoqabEmVPyZsbnxtgkjP4yQRt7p7stuw6lSV04CEIQAhCEAIQhACEIQAhCEALWsJjvgdB9tWfelZKthwBt8Doftaz70rNifaZqwnux/3A0bTLsU6eMjSzYl4bZ9ARxplw6lUlKWtF3EAcagcT3Txs73Xx/DWpQjKWxCUoxV2LPo0wqXsZ3zgFXsQ3UPf4WXAMh6lDyVDnLdTwsn6mYqmMitIq5Y6nGYhqufUo6bHuBoXGC4I2bfDLO2BscZeNIFxkcNTGgbeNIx0kfGeVaFSpx+TLKvVlrscyYw87bcgSBrXnaVJMhj8GyUZGrLxWyK3Gb3kRAbIdjvWvfksnAVNNbxpWlonTSNiZ3zrkn6rQLuKeX4HhvyVwxOBtY3Xmi5TzqZpcQw2YCRpeE+2RJOwcS9bStbqsuOulwFh2+SDbE7gXYpn8CmtAcSC1Q8/wTWGXZD708f7r3fJBsKlixc6K55e0S8D4bIwYgRr9YSzK6/AnboAdYBTp+5MPp31EXdMjtvjb90wHwrbWrueD3GSotbkeJgUEripwkxhpuQHC423CQu8cB5V3InsRc5L1IVe1IOalRUDwmkcYXe8B3euB4lJaHLplj3LD8k4x9lRf3JVHV83NwluE4xcfmqP+5Koa0R2Mk9wQhCkQBCEIAQhCAEIQgBCEIAWx7nf/g6H7Ws+9KxxbLuaH5Eoftav70rNifaZqwnvR/3AsxMcTxtkLb6QHH8BtXON4iIQRt1W4Twcg2rPMcqXyHSJJ/zYvMo0M71PWrV8i0JKfFZ6t5bC02vbSPx2cgUzhnY8Bs6dxceAaulW+fD4qanoxAzSaaZri4WGlIbF7nnhzUNiO6qOP6SZrf2I+6d07FbOUk8kEUwjGSz1P7HcO5mliH0UfK7P2pGakptjA62xjfgqpV7vWfm4S4591Ib89lE1O7GqkyD9AarMAHrRYeq9W/7DxFKOi/ou9RhsWf8Aw4HG92iq7ijKZut7AQe9Zd5VakfLIe7e48pJSfyHjWiGHtvIzzxN9oi9VVRX7gOI4TYepK0Ic9wDDcnYUydS8a8jaWuBa6xBuDqWhxVtDKpvNqiwtonhpdomw18XKnODYhvFQyW1wAWuHC1wsbcam8Ux4MZRzta0PlgtOzwXEO0Q4jhIv6k0xLB2vZv9Pmzw4/CjPvasl+zeordFXx/C9CRzonaUbiSCNl87EKIbc8KsL4uXmTZ1LfZfjGS0QqWVmZJ0m3dESGHh9aUa0/WKeOoW/WI5QuDQ/ttU86ZX45ITDnjwyu21L+G6DSEeE1e6Gy45lx2JrMhRuIEawpGh3RbzHNa/42Ix6PDfaeRRbaY8nHtSjKQNzOZ4T8FW4wLFOY6jqHfJGRu1hxLeENI1JqGpTfBrvdeGQLiDfbEnRpJ0SdB7frN6V2IQdT2dKlmtuRtfYsG5qQnCMXBN7RUf9yVQ1oeB0xbhGLk6OcVHqIP6QVni0Q2MtT1aghCFMgCEIQAhCEAIQhACEIQAtx3HhrNz0E7jbeX1Wj+++ctaebM8yw5ai6uLNzVGwan1FUT/AAvkt/q9SprK8Gi6g7TTKpjOKFzi457B/nDtUxg25y1Eaqcm736EUdhZ21zjxBV2mg3x4J1Nz59i0vdmzQhoom5NbT6XO4i59XrWOTyrKj0ILNLMyuT1b3RGK922tokm3MdiqU+BkE2uOI+47VaQ9KGxChCo4bF1Skqm5S24U4ZuaQvWtCuTG21FLxtG1rHcrAVZ+Q+Sj8RcMpZIH+aki96vzY2+IhP/AGyl46gt72GEckS5+R8HXhfkoFLhcsh7iN7r8AKnabccWDTqXNjbr0NbjzKwz19S4WD9EcDY9H2KKlwqRxu5znHjaVx1pS+CUaEY/JH17t+eA0WY3h4lI4dUuheHMyOojY4cBC6bQPAyaf5Su2wPGW9X4y12XIoXLEtbnWL4cx4MsI0Trkh2sPC39lV9zVZIaSYvuyMgWzs02HKTsTcVDjcubCzRJGmW5jInSy1jKyKRxwTIl8Q0eDh0suhNvk4OwW+tqHNwqZwqmFW7Rjma+Z2leFzHNJDWl2kMrWsNS9q8QbM/8awhzQGaLO5to5Wsp5mtyGVPYgnUrOC/qQIgNQUlDAHSHRs1oB0dKxudl+BNZadxI0yDfPJwI6BqUlIg4DCSQ6hmeJLVlGYYmPlzdILsbsDdWk7l4E5EIGoKW3S0IrKSKSL6SBmg+PaQNoUlJXSIuDs2tyiSVBO1Jkr3QN7bUvBANpHStuiR5+rY2XTXWT6OJodnYjg4l3JCy9suXiOq6jnRJQe9yy7k33wjGPsqL+5KpCvO5aPRwnGRkbR0eYzH/UlUZTRW9wQhC6cBCEIAQhCAEIQgBCEIAWmTw6W5uitrbPVu5t9LT/qCzNaUzERDg2GF3eumr2uB1EGQKqr6WW0bZ1cr+Cx9xyk/BXndDNvtLTyXzY3e3cmxVOWj3k2Bux13MPCDs5QuhVaQ0bkcBXnS/Z3PXgsqsz2aZjdZ4gNZJ4ANpT7DcKqJu9jDGjW+Q6IHKNiXxqlZhkMRf3dTPHvrnnwGHJkUf1Scy52vJUvHMZlnDdJ50bfRjJo5vipxpuTsiudZJXL2GYfB/wBTiOm4a46dml/UAfakZN22GM+jpqqXjfJo35rrMmrtpK0fjx5Mf5M2zRfwkUo72hcP+8fgnMPZSg1bxOz92QH2rNmwFdGFR8ECXnmapFu8p5BlVzwk6tNgc3nLQU6biVS5ulHVb6z60eg7pAFwsh0LJSkmkidpRPLXcLTolQeHXDLY4jtGrnH6gC5ndbhs34LjtxUOzFRJzaNuiyiNyWN/LJBBMAJ3X0JLWEhAJ0XjVfjSuIVO9OsO+OQbt4NSocWnZmuMoyV0d1+IVUzmQipeXPJ0rDJjALlzzqsmMkOibMc5wGQcQLu4TlqCkmRmJrmX7t/0h2gaxHf29CRlr4qYb7Ln9SMa5HcA4BwlFroHZasbVsU0MkMzm6UsgdovNw8AZaxsscrpxR0T2Ne0wECTNziAL2N7hxXWFYRX4g8zFuiHZAnuWsaNQbfOw4lJVG52hiP/ABmJF7xrjiu4jiyvb1KWVlfkSII4fEdekzocknYGw97Iw8R7kqZkxXB4x3FPUzW2udoj2+5R0+7Ogb3uHDnkz9i5llwPJHlDKXc88Z6LuUHSHqTVsD4zkbHjyUgN2tN+oFo/ZlI9y9O6yid30dSzkcJLdKWn0M1PhkPV07JD+Mjz+uzI842qOl3NX+jlaf2XdwVaW1NHL9HVNB+rK0xn+bUkK3DXsFyzSb9ZpDx0hSVSUSMqUJ/JUZsBnbrjJ4xYpu6jkGtjhzFWdtj3p6CRbm2Ic0/Wd0lXqu+UZ3ho8MX3KMIwjGLgj8VRaxb9IKo60vDW/kjFsyfxVJr/AP0lZotUJZlcx1I5ZWBCEKZWCEIQAhCEAIQhACEIQAtEqogcBw5xF9CWuOeofjBmVna0PEn/APLlA29tKoq780pKrqektpepEdud3SskaaepF2ON2u1aJ2EfVKXxPBnwm/fRnU8aufgKrbGtaNim9z+65zCY393DbUdY5L6xxLFODveJ6EKitab1JLdbUivihfe0sUQjLdrg3vXN4dvSqO6Kxts1c41haJJuagrGadHMGuGehe1jxbW86qmL4bNC7RqYSeCQZHlvqPOpUp2ViFaC3IBzU4h1Z5H2p02hjk7yZoJ8GTuD06l27c3UDUzTH7JDh6loc1yZVTkndK43Bt8F1pg/BdjCZ/FO5D8V03B5j+bPOQFG8eyxRl0IFACkIcCk8JzGjjN/YpWkwaFubg6Q8Het6Sq5VYosjQnI93D0T/lLJtTYTp3OQ0gDbPgGs8imqZwfVPqRmA3e4r7SD3Up5725eJN3VBe0MNmx+LZk0/vHW7kyCWEoGQ9Syym27m2FNRVjrEK4RRuec9EEnjJ+JTrDcGipo/luIDTk0WOEX1S8aUcTAcr2sSePiUTi8Jlhc1ozyIB2lpBtz5qT7KFT8qghqIrmN2i5zR4LgwMcCOEWHrU6drWK6t7/APCA3R7vKmru0v3qLUIYzotts0iM3eziVejbxn1JqDxJaNactjFmux9A8A7elLTwsObBbiTJoTqAnYQOj3qtqxbF30Gb4ykJIirFJQBzdLSBd9UAn15BREzQF2EyM6diKlhySmH4vLAbxyObxXu08rTkuqmUcqZlaksy1RkbcXoXTBsTirHBjwIpz3pGTXng/ZPFqUi7DyNIOGbO+G217Xty5ELOg6xuMiMweDjWs1VY9+9T2Glox76NWmHQsbKOUkA8oWOvTUHoejhqrmnfgRjh0cIxXjipP7hZUtiqqLQwXEnaQIdHTZbRaoGvp9Sx1aaHoRixPuMEIQrzOCEIQAhCEAIQhACEIQAr7ix/5fw0Dx9ceiRUJXzFh+QcN+2rvvFGWxOG5R5HG+a4T17QdfGf9klJRkas/aoqSJSg9zqjrHxuDo3uY4ai02KuuFdlJzQI6uITMtm4AX52nI81lQ2tzzXkzwdQUZU4y3JRqygtGapHgOF4gLwSNikPg6s+Nhz6FGV3Yrqou6hJkbwxuz/lNis7BU/g+7qspvo53EDwX92PXmOYqt0ZL0stjXi/Uh0+GpiOi9zhxPDm+1TjcSpjExrgYngDSkIMjXu2kkd6OKye0HZr0gG1dJHKNpFj6nfFSDcXwOr1g07j+8z4tVEoPlGmFVcMgWURdnE+OQfsOF+jWkpi9nfNcOUH2qwy9jGkm7qmrGE7L2/1MKav7HmJw/Qz6Y4BIHf0vUMq7Lc76IQVYXvytL1NHiUZ/G0rZOMxe9iYSYmW/S0Jb+6Xt9q5kHkQ9jqkuzEC3SFg9ju/jOp3GPqu41DjG6bbHOznB9yVZi1IfDlHM1ccH0SVRdiFZufbIS6mfntidk9vINvKLhRMlJIw2cNE8Ysp84jSgGxc82y0rC3HlndPIcXaW2JDxwPs72qaqTS2KnSpyejKoAeELsSAeGp+eKhf37Aw/slzfZcJlJg+HnVPK3ma/wBymqkXvf6KnSktrfZHjEmt8I34s0yqcRv3o5yp1mAUX6zKeLej7lI0m5uA/Rw1c2XgwH2uKmpwW1yDp1Ho2kUaznbClI8PedQN+Db0LTaTcJUvtveHyWta80rYxylrc1P4f2MK7bPS0o/+pm+PA4NN2frVnkk9kV+GC3kZzhe47ewJqtwijFiGu75+0AN1pbFN1TnnQhbZo1HWTyDhWiydjbDoDvldWvldtMkgYD7+hIydkDB6AWpIBI4eExntkk911U45neWpcpKKtHQrlDSTjBcTfMyRrXxUoYXgt0rVGdr8o6Vly2PEOyDJieFYppRtjZFHSloBLj3dRnc6vBGxY4tcFaNjFUd5XBCEKZWCEIQAhCEAIQhACEIQAtAxEfkHDftq77xZ+tGqacuwDD7axNWm20jfM7Kuo7RLKSvJIprmIafaD0Jay5dHZZ0zVaxw6MOsCOG59ibnD9Widd7A8WvUnIXTTYqSk1sRcU9yNko3DYkrKa3/AFXF7XXBa11r6755bFJVeyDorgh16CpCaibYnjtlnfjskHUJuQDq1q1TTKnTkhGOYtzBIPCCR6wpWk3W1UeTaiUDg0r+1RhpHLl0LhsKOMXuFKcdi1U/ZNrW65A795vvbZP2dlOoPfRRu5CR7bqh3XofxKt0YPgsjiKi5L0/shNd39K0/wAp9ybv3X0zu+pmj+FvuKp2mOD1ry6j4Ik/yZlt7f0h1wN/k/8AaUbjVF4n+k/FVELtpXHQj2ySxMukXSDG6Ia4L/w/+1JUu7GiZqpQf4Ge8rP4iE4jcOFUyor5LVWb6NOpuydE3vKUD+RvsBTp3ZXmt3ELBykn2ALNoHjYCVbGYE/eNMNaLi+kXXtzCwVMv1NEFmWo5rOyhXEZPYwcTfe66rOJ7squXJ1TK7iDi0dDbJrXRAHung84TSzdhCtiimb4QzneSbuJJ4Sbn1puWElOhBc5kHgHuVjp9ybt73x9rX70bOC6sdRQKo05TO9zEdsIxfjio/7kqiLU4KbQwjFcvzVJ/cLLFppyzRuZa0ck2gQhCsKgQhCAEIQgBCEIAQhCAFtW5fDmzYBSNcPztVYjWDvrswViq3jcAPyHSfa1X3zlRiPbZow/uIoG6Dc2+EkkXbfKQDL+IeCfUoF1xrW3SRA5EAg7DnflCqmNbgmPuYDoOPgHNh5NrVghV4Z6M6V9jONFep/ieCSwG0jHMzyOth5HBMXA21c60KSZlcWjhy4Xr1wrEVsC5eaR6V4Si67YXOxUkcBsLZrxtQLAEajcm+ZF7kJNy8su2OXO3vB0v6R8VwYWk2FtWvVnwLlzVypog7HnyfIHPNcGE/5klF7vp6V27I5UJCPiXYYlmTC+Y6ParRhWA0U4t2wEbjbuJIyy/I4ut61CU8u5ONO+xVm5bEoJTsatBZ2KrPJdM+SOw7uAMdlyOOfNdTmGdjDDnWBqJnOHglzY3D+HRuqvJFl3jZkjXyHbbO3AnsdPI9hOmXWNtG7nHmC2E7kcHps3tYbfXkc/1X9yZ1fZAoqZpbSQMvwtYGDptcqtzXBZGn2Za7c1OGl5heG5Wc8aA/q1phKwg8+xWbG90U9Y+7iXcDW3IHMk6LcjNIRpDQHC7X0J5LbnXTvpEhcMw50srWgXzBPEL5lae2PuNG+RFuhI4VgUdO3LN21x1lWXDsLM9NLoNLnNe1zOM6OYucsx67LPOTqvQ0QiqUdSq1WHb3hOKEvc7SjpddrACo2AcqyBbxunwWWDBcQdLogvZBZoNyLVDdZ1bVg69HDpqmrnmYlp1HYEIQrzOCEIQAhCEAIQhACEIQAt87HbfyJS/a1X3zlga+hOxhTPfglNotLrSVN7fbOVNZXg0XUHaaZIPiSRYpV2FzeKf0D4pvLg8+yJ/q+K8twl0eqqkeyOmY0ghwBBysRcHmKquLbiqd5vHeJ2vuc2/wAp9yuMmB1B/Mv9XxTZ+5ypP5l/QPiuJTXDO3pvdoynEdyE0eoNlGu7cndBUHLTaOTtJh4HA+1bY7cvU+Jk6B8U3n3IVDhZ1M8jgIafaVohUnymUyp03s0Yz8jJ1WdyH4rh1O4awRyghalU9it7v0WRp4W9z77Jt+CmsbnHvo4ntBHSD7lcpvopdNdr7MyLF4GrRKjsa4gBnSNkGu7dFrvWQUzPY7qz+gVLOTQcB0m5HOpKT6IuC7RRnBcK7v7F1f4NNKcvCaG58zimcvYzxIfoU3NoH/yU4yuVSViqudkuFZ3djTEv1Gfob1l5+DPE/wBRn6G9ZWFbaK21l1yrQ3sbYmP0Gfob1lyOxpif6jP0N6yC6IKjxGWL6OR7P3XEA8oGRUozdQ55G/t3ywtpXs4f5zKTpexpiF+6opgP3W9ZJTdjPEdI2op7Xyyb1lU4KT1RbGpKOzF8OZDMRvZbI4jOOS4d/Cf91acLwFju4FPov16D2gE8bScnDkKpzOxriYIIoqgEZggNBHH3yuOAtxZn4uroKiojyGkbCRltrXaXdc+fGs1ShLg1QxEeSzUe4+XVoxxjjcB6m3UtT7jGeHK954GNDR0m5S9AJ4wPxEro3HLSbaWMftgnuh68tqmtGT6jlGFNdCVZvkZU25yBhBEQJ+s8l55gclNRNAaPZqCZb1J9Ry6DJLW0XWWiP68GeX7bsrHZTd+Raz9yL7+NfMq+meyhG4YLWXBHcRffxr5mWin6TNU9QIQhWEAQhCAEIQgBCEIAQhCAE5gxOZjdFksrWjwWve0C+ZyBsmyEA97dVHj5vOydZHbqo8fN52TrJkhAPe3VR4+bzsnWR26qPHzedk6yZIQD3t1UePm87J1kduqjx83nZOsmSEA97dVHj5vOydZHbqo8fN52TrJkhAPe3dR4+bzsnWXnbqfx83nZPimaEA87dT+Pm87J1l726qPHzedk6yZIQD3t1P4+bzsnWXnbqfx83nZOsmaEA97dT+Pm87J1l526n8fN52TrJmhAPO3U/j5vOydZHbqfx83nZOsmaEA97dT+Pm87J1l526n8fN52TrJmhAPe3VR4+bzsnWR26qPHzedk6yZIQD3t1UfrE/nZOsjt3UfrE/nZOsmSEA6lxWZ7S100rmnW10j3A7cwTY6gmqEIAQhCAEIQgBCE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1" name="Picture 2" descr="http://image.slidesharecdn.com/revistascientficas2-140313163424-phpapp01/95/revistas-cientficas-1-638.jpg?cb=139474655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21"/>
          <a:stretch/>
        </p:blipFill>
        <p:spPr bwMode="auto">
          <a:xfrm>
            <a:off x="1256091" y="1340767"/>
            <a:ext cx="6631817" cy="103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image.slidesharecdn.com/revistascientficas2-140313163424-phpapp01/95/revistas-cientficas-1-638.jpg?cb=139474655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05"/>
          <a:stretch/>
        </p:blipFill>
        <p:spPr bwMode="auto">
          <a:xfrm>
            <a:off x="1228490" y="4789714"/>
            <a:ext cx="6631817" cy="1632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ítulo 1"/>
          <p:cNvSpPr txBox="1">
            <a:spLocks/>
          </p:cNvSpPr>
          <p:nvPr/>
        </p:nvSpPr>
        <p:spPr>
          <a:xfrm>
            <a:off x="1043608" y="188640"/>
            <a:ext cx="6905464" cy="1015663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600"/>
              </a:lnSpc>
            </a:pPr>
            <a:r>
              <a:rPr lang="pt-BR" sz="35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Miriam" pitchFamily="34" charset="-79"/>
              </a:rPr>
              <a:t>Grupo de Pesquisas em Humanidades e Humanização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1187624" y="2754794"/>
            <a:ext cx="67892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700" dirty="0" smtClean="0"/>
              <a:t>- Humanidades Médicas</a:t>
            </a:r>
          </a:p>
          <a:p>
            <a:pPr>
              <a:buFontTx/>
              <a:buChar char="-"/>
            </a:pPr>
            <a:r>
              <a:rPr lang="pt-BR" sz="2700" dirty="0" smtClean="0"/>
              <a:t> Humanização na  área da saúde</a:t>
            </a:r>
          </a:p>
          <a:p>
            <a:pPr>
              <a:buFontTx/>
              <a:buChar char="-"/>
            </a:pPr>
            <a:r>
              <a:rPr lang="pt-BR" sz="2700" dirty="0" smtClean="0"/>
              <a:t> Formação humanística na Educação Médica </a:t>
            </a:r>
          </a:p>
          <a:p>
            <a:pPr>
              <a:buFontTx/>
              <a:buChar char="-"/>
            </a:pPr>
            <a:r>
              <a:rPr lang="pt-BR" sz="2700" dirty="0" smtClean="0"/>
              <a:t> Estudo da subjetividade nas práticas de saúde</a:t>
            </a:r>
          </a:p>
        </p:txBody>
      </p:sp>
      <p:pic>
        <p:nvPicPr>
          <p:cNvPr id="17" name="Imagem 1" descr="FMUSP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8640"/>
            <a:ext cx="1008112" cy="57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m 0" descr="logo_hc1_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8047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99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2" cstate="print"/>
          <a:srcRect l="17713" t="26901" r="51181" b="38100"/>
          <a:stretch/>
        </p:blipFill>
        <p:spPr>
          <a:xfrm>
            <a:off x="1619672" y="1772816"/>
            <a:ext cx="5688632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CaixaDeTexto 22"/>
          <p:cNvSpPr txBox="1"/>
          <p:nvPr/>
        </p:nvSpPr>
        <p:spPr>
          <a:xfrm>
            <a:off x="2483768" y="5085184"/>
            <a:ext cx="47083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" dirty="0"/>
              <a:t>http://www1.folha.uol.com.br/seminariosfolha/2015/05/1628580-buscando-humanizacao-medicina-da-usp-reduz-tempo-em-sala-de-aula.shtml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23528" y="260648"/>
            <a:ext cx="8424936" cy="116955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riam" pitchFamily="34" charset="-79"/>
              </a:rPr>
              <a:t>Grupo de Trabalho de Humanização</a:t>
            </a:r>
          </a:p>
          <a:p>
            <a:pPr algn="ctr"/>
            <a:r>
              <a:rPr lang="pt-BR" sz="35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riam" pitchFamily="34" charset="-79"/>
              </a:rPr>
              <a:t>da Faculdade de Medicina</a:t>
            </a:r>
          </a:p>
        </p:txBody>
      </p:sp>
      <p:pic>
        <p:nvPicPr>
          <p:cNvPr id="7" name="Imagem 1" descr="FMUSP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8640"/>
            <a:ext cx="1008112" cy="57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0" descr="logo_hc1_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8047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555776" y="558924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6666"/>
                </a:solidFill>
                <a:latin typeface="Lucida Handwriting" pitchFamily="66" charset="0"/>
                <a:cs typeface="Miriam" pitchFamily="34" charset="-79"/>
              </a:rPr>
              <a:t>GTHFMUSP</a:t>
            </a:r>
            <a:endParaRPr lang="pt-BR" sz="4000" b="1" dirty="0"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8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 txBox="1">
            <a:spLocks/>
          </p:cNvSpPr>
          <p:nvPr/>
        </p:nvSpPr>
        <p:spPr>
          <a:xfrm>
            <a:off x="7452320" y="2636912"/>
            <a:ext cx="4680520" cy="225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800" dirty="0" smtClean="0"/>
          </a:p>
          <a:p>
            <a:pPr algn="l"/>
            <a:endParaRPr lang="pt-BR" sz="2800" dirty="0" smtClean="0"/>
          </a:p>
          <a:p>
            <a:pPr algn="l"/>
            <a:endParaRPr lang="pt-BR" sz="2800" dirty="0" smtClean="0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2724" y="44625"/>
            <a:ext cx="8687748" cy="77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pic>
        <p:nvPicPr>
          <p:cNvPr id="19" name="Imagem 0" descr="logo_hc1_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757"/>
            <a:ext cx="945322" cy="78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" descr="FMUSP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0307" y="130518"/>
            <a:ext cx="1248197" cy="70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6" descr="data:image/jpeg;base64,/9j/4AAQSkZJRgABAQAAAQABAAD/2wCEAAkGBhQSEBUUExMUFRUUFBQVGBQYGBcVGBUYFxQVFBYWFRYXHSYeFxkjHRQUHy8gJCcpLSwsFR4xNTAqNSYrLCkBCQoKDgwOGA8PGiokHCQpLCwsLiwsLCksKSwpLCksLCwsKSksLCwsLCwsLCwpLCwsKSwsLCwsLCwsLCksLCwsLP/AABEIAK8BIQMBIgACEQEDEQH/xAAcAAABBQEBAQAAAAAAAAAAAAAAAwQFBgcCAQj/xABREAABAwICAwgNBg0CBgMAAAABAAIDBBEFIRIxQQYTUWFxgZHSBxUiMkJTVZOUobHB0RQWM1JzsxcjJUNEVGJygpKitPCy8SQmNIPC4TVjdP/EABoBAQADAQEBAAAAAAAAAAAAAAACAwQBBQb/xAApEQACAQIGAQQCAwEAAAAAAAAAAQIDEQQSITFBURMyM2GRFCJSofCB/9oADAMBAAIRAxEAPwDF0IQpHAQhCAEIV5wHsbxT0UVVNXtpxM6VrWGF8mcby09013EDq2rjaWrOpN6IoyFov4MKTyvH6LN10fgvpPK8fosvXUPLDss8NT+L+jOkLRfwX0nleP0WXrI/BhSeV4/RZuunkh2jnin/ABf0Z0haH+DOj8rx+izdZeHsbUXliP0WbrLvkj2PFPp/RnqFoB7HVF5Yj9Fm6y8/B5Q+WYvRZusmePZzxz6ZQEK/HsfUPlmL0WbrLw7gKDyzF6LN1kzx7GSXRQkK+HcFQeWYvRZusvPmJh/lqL0WbrLuZHMr6KIhXr5i4f5ai9Fm6yPmNh/lqH0WbrJdDKyioV6+Y2H+WovRZusj5iYf5ai9Fm6yZkMr6KKhXv5h4f5ai9Fn6yPmHh/lqL0WbrJmXYyS6KIhXv5h4f5ai9Fm6yPmJh/lqL0WfrJmj2dyS6KIhXr5iYf5ai9Fn6yPmNh/lqL0WfrJmRzLLooqFeDuIw7y1F6LP1l4dxeHeW4vRZ+su3RyzKQhXat3BU3yOoqabEmVPyZsbnxtgkjP4yQRt7p7stuw6lSV04CEIQAhCEAIQhACEIQAhCEALWsJjvgdB9tWfelZKthwBt8Doftaz70rNifaZqwnux/3A0bTLsU6eMjSzYl4bZ9ARxplw6lUlKWtF3EAcagcT3Txs73Xx/DWpQjKWxCUoxV2LPo0wqXsZ3zgFXsQ3UPf4WXAMh6lDyVDnLdTwsn6mYqmMitIq5Y6nGYhqufUo6bHuBoXGC4I2bfDLO2BscZeNIFxkcNTGgbeNIx0kfGeVaFSpx+TLKvVlrscyYw87bcgSBrXnaVJMhj8GyUZGrLxWyK3Gb3kRAbIdjvWvfksnAVNNbxpWlonTSNiZ3zrkn6rQLuKeX4HhvyVwxOBtY3Xmi5TzqZpcQw2YCRpeE+2RJOwcS9bStbqsuOulwFh2+SDbE7gXYpn8CmtAcSC1Q8/wTWGXZD708f7r3fJBsKlixc6K55e0S8D4bIwYgRr9YSzK6/AnboAdYBTp+5MPp31EXdMjtvjb90wHwrbWrueD3GSotbkeJgUEripwkxhpuQHC423CQu8cB5V3InsRc5L1IVe1IOalRUDwmkcYXe8B3euB4lJaHLplj3LD8k4x9lRf3JVHV83NwluE4xcfmqP+5Koa0R2Mk9wQhCkQBCEIAQhCAEIQgBCEIAWx7nf/g6H7Ws+9KxxbLuaH5Eoftav70rNifaZqwnvR/3AsxMcTxtkLb6QHH8BtXON4iIQRt1W4Twcg2rPMcqXyHSJJ/zYvMo0M71PWrV8i0JKfFZ6t5bC02vbSPx2cgUzhnY8Bs6dxceAaulW+fD4qanoxAzSaaZri4WGlIbF7nnhzUNiO6qOP6SZrf2I+6d07FbOUk8kEUwjGSz1P7HcO5mliH0UfK7P2pGakptjA62xjfgqpV7vWfm4S4591Ib89lE1O7GqkyD9AarMAHrRYeq9W/7DxFKOi/ou9RhsWf8Aw4HG92iq7ijKZut7AQe9Zd5VakfLIe7e48pJSfyHjWiGHtvIzzxN9oi9VVRX7gOI4TYepK0Ic9wDDcnYUydS8a8jaWuBa6xBuDqWhxVtDKpvNqiwtonhpdomw18XKnODYhvFQyW1wAWuHC1wsbcam8Ux4MZRzta0PlgtOzwXEO0Q4jhIv6k0xLB2vZv9Pmzw4/CjPvasl+zeordFXx/C9CRzonaUbiSCNl87EKIbc8KsL4uXmTZ1LfZfjGS0QqWVmZJ0m3dESGHh9aUa0/WKeOoW/WI5QuDQ/ttU86ZX45ITDnjwyu21L+G6DSEeE1e6Gy45lx2JrMhRuIEawpGh3RbzHNa/42Ix6PDfaeRRbaY8nHtSjKQNzOZ4T8FW4wLFOY6jqHfJGRu1hxLeENI1JqGpTfBrvdeGQLiDfbEnRpJ0SdB7frN6V2IQdT2dKlmtuRtfYsG5qQnCMXBN7RUf9yVQ1oeB0xbhGLk6OcVHqIP6QVni0Q2MtT1aghCFMgCEIQAhCEAIQhACEIQAtx3HhrNz0E7jbeX1Wj+++ctaebM8yw5ai6uLNzVGwan1FUT/AAvkt/q9SprK8Gi6g7TTKpjOKFzi457B/nDtUxg25y1Eaqcm736EUdhZ21zjxBV2mg3x4J1Nz59i0vdmzQhoom5NbT6XO4i59XrWOTyrKj0ILNLMyuT1b3RGK922tokm3MdiqU+BkE2uOI+47VaQ9KGxChCo4bF1Skqm5S24U4ZuaQvWtCuTG21FLxtG1rHcrAVZ+Q+Sj8RcMpZIH+aki96vzY2+IhP/AGyl46gt72GEckS5+R8HXhfkoFLhcsh7iN7r8AKnabccWDTqXNjbr0NbjzKwz19S4WD9EcDY9H2KKlwqRxu5znHjaVx1pS+CUaEY/JH17t+eA0WY3h4lI4dUuheHMyOojY4cBC6bQPAyaf5Su2wPGW9X4y12XIoXLEtbnWL4cx4MsI0Trkh2sPC39lV9zVZIaSYvuyMgWzs02HKTsTcVDjcubCzRJGmW5jInSy1jKyKRxwTIl8Q0eDh0suhNvk4OwW+tqHNwqZwqmFW7Rjma+Z2leFzHNJDWl2kMrWsNS9q8QbM/8awhzQGaLO5to5Wsp5mtyGVPYgnUrOC/qQIgNQUlDAHSHRs1oB0dKxudl+BNZadxI0yDfPJwI6BqUlIg4DCSQ6hmeJLVlGYYmPlzdILsbsDdWk7l4E5EIGoKW3S0IrKSKSL6SBmg+PaQNoUlJXSIuDs2tyiSVBO1Jkr3QN7bUvBANpHStuiR5+rY2XTXWT6OJodnYjg4l3JCy9suXiOq6jnRJQe9yy7k33wjGPsqL+5KpCvO5aPRwnGRkbR0eYzH/UlUZTRW9wQhC6cBCEIAQhCAEIQgBCEIAWmTw6W5uitrbPVu5t9LT/qCzNaUzERDg2GF3eumr2uB1EGQKqr6WW0bZ1cr+Cx9xyk/BXndDNvtLTyXzY3e3cmxVOWj3k2Bux13MPCDs5QuhVaQ0bkcBXnS/Z3PXgsqsz2aZjdZ4gNZJ4ANpT7DcKqJu9jDGjW+Q6IHKNiXxqlZhkMRf3dTPHvrnnwGHJkUf1Scy52vJUvHMZlnDdJ50bfRjJo5vipxpuTsiudZJXL2GYfB/wBTiOm4a46dml/UAfakZN22GM+jpqqXjfJo35rrMmrtpK0fjx5Mf5M2zRfwkUo72hcP+8fgnMPZSg1bxOz92QH2rNmwFdGFR8ECXnmapFu8p5BlVzwk6tNgc3nLQU6biVS5ulHVb6z60eg7pAFwsh0LJSkmkidpRPLXcLTolQeHXDLY4jtGrnH6gC5ndbhs34LjtxUOzFRJzaNuiyiNyWN/LJBBMAJ3X0JLWEhAJ0XjVfjSuIVO9OsO+OQbt4NSocWnZmuMoyV0d1+IVUzmQipeXPJ0rDJjALlzzqsmMkOibMc5wGQcQLu4TlqCkmRmJrmX7t/0h2gaxHf29CRlr4qYb7Ln9SMa5HcA4BwlFroHZasbVsU0MkMzm6UsgdovNw8AZaxsscrpxR0T2Ne0wECTNziAL2N7hxXWFYRX4g8zFuiHZAnuWsaNQbfOw4lJVG52hiP/ABmJF7xrjiu4jiyvb1KWVlfkSII4fEdekzocknYGw97Iw8R7kqZkxXB4x3FPUzW2udoj2+5R0+7Ogb3uHDnkz9i5llwPJHlDKXc88Z6LuUHSHqTVsD4zkbHjyUgN2tN+oFo/ZlI9y9O6yid30dSzkcJLdKWn0M1PhkPV07JD+Mjz+uzI842qOl3NX+jlaf2XdwVaW1NHL9HVNB+rK0xn+bUkK3DXsFyzSb9ZpDx0hSVSUSMqUJ/JUZsBnbrjJ4xYpu6jkGtjhzFWdtj3p6CRbm2Ic0/Wd0lXqu+UZ3ho8MX3KMIwjGLgj8VRaxb9IKo60vDW/kjFsyfxVJr/AP0lZotUJZlcx1I5ZWBCEKZWCEIQAhCEAIQhACEIQAtEqogcBw5xF9CWuOeofjBmVna0PEn/APLlA29tKoq780pKrqektpepEdud3SskaaepF2ON2u1aJ2EfVKXxPBnwm/fRnU8aufgKrbGtaNim9z+65zCY393DbUdY5L6xxLFODveJ6EKitab1JLdbUivihfe0sUQjLdrg3vXN4dvSqO6Kxts1c41haJJuagrGadHMGuGehe1jxbW86qmL4bNC7RqYSeCQZHlvqPOpUp2ViFaC3IBzU4h1Z5H2p02hjk7yZoJ8GTuD06l27c3UDUzTH7JDh6loc1yZVTkndK43Bt8F1pg/BdjCZ/FO5D8V03B5j+bPOQFG8eyxRl0IFACkIcCk8JzGjjN/YpWkwaFubg6Q8Het6Sq5VYosjQnI93D0T/lLJtTYTp3OQ0gDbPgGs8imqZwfVPqRmA3e4r7SD3Up5725eJN3VBe0MNmx+LZk0/vHW7kyCWEoGQ9Syym27m2FNRVjrEK4RRuec9EEnjJ+JTrDcGipo/luIDTk0WOEX1S8aUcTAcr2sSePiUTi8Jlhc1ozyIB2lpBtz5qT7KFT8qghqIrmN2i5zR4LgwMcCOEWHrU6drWK6t7/APCA3R7vKmru0v3qLUIYzotts0iM3eziVejbxn1JqDxJaNactjFmux9A8A7elLTwsObBbiTJoTqAnYQOj3qtqxbF30Gb4ykJIirFJQBzdLSBd9UAn15BREzQF2EyM6diKlhySmH4vLAbxyObxXu08rTkuqmUcqZlaksy1RkbcXoXTBsTirHBjwIpz3pGTXng/ZPFqUi7DyNIOGbO+G217Xty5ELOg6xuMiMweDjWs1VY9+9T2Glox76NWmHQsbKOUkA8oWOvTUHoejhqrmnfgRjh0cIxXjipP7hZUtiqqLQwXEnaQIdHTZbRaoGvp9Sx1aaHoRixPuMEIQrzOCEIQAhCEAIQhACEIQAr7ix/5fw0Dx9ceiRUJXzFh+QcN+2rvvFGWxOG5R5HG+a4T17QdfGf9klJRkas/aoqSJSg9zqjrHxuDo3uY4ai02KuuFdlJzQI6uITMtm4AX52nI81lQ2tzzXkzwdQUZU4y3JRqygtGapHgOF4gLwSNikPg6s+Nhz6FGV3Yrqou6hJkbwxuz/lNis7BU/g+7qspvo53EDwX92PXmOYqt0ZL0stjXi/Uh0+GpiOi9zhxPDm+1TjcSpjExrgYngDSkIMjXu2kkd6OKye0HZr0gG1dJHKNpFj6nfFSDcXwOr1g07j+8z4tVEoPlGmFVcMgWURdnE+OQfsOF+jWkpi9nfNcOUH2qwy9jGkm7qmrGE7L2/1MKav7HmJw/Qz6Y4BIHf0vUMq7Lc76IQVYXvytL1NHiUZ/G0rZOMxe9iYSYmW/S0Jb+6Xt9q5kHkQ9jqkuzEC3SFg9ju/jOp3GPqu41DjG6bbHOznB9yVZi1IfDlHM1ccH0SVRdiFZufbIS6mfntidk9vINvKLhRMlJIw2cNE8Ysp84jSgGxc82y0rC3HlndPIcXaW2JDxwPs72qaqTS2KnSpyejKoAeELsSAeGp+eKhf37Aw/slzfZcJlJg+HnVPK3ma/wBymqkXvf6KnSktrfZHjEmt8I34s0yqcRv3o5yp1mAUX6zKeLej7lI0m5uA/Rw1c2XgwH2uKmpwW1yDp1Ho2kUaznbClI8PedQN+Db0LTaTcJUvtveHyWta80rYxylrc1P4f2MK7bPS0o/+pm+PA4NN2frVnkk9kV+GC3kZzhe47ewJqtwijFiGu75+0AN1pbFN1TnnQhbZo1HWTyDhWiydjbDoDvldWvldtMkgYD7+hIydkDB6AWpIBI4eExntkk911U45neWpcpKKtHQrlDSTjBcTfMyRrXxUoYXgt0rVGdr8o6Vly2PEOyDJieFYppRtjZFHSloBLj3dRnc6vBGxY4tcFaNjFUd5XBCEKZWCEIQAhCEAIQhACEIQAtAxEfkHDftq77xZ+tGqacuwDD7axNWm20jfM7Kuo7RLKSvJIprmIafaD0Jay5dHZZ0zVaxw6MOsCOG59ibnD9Widd7A8WvUnIXTTYqSk1sRcU9yNko3DYkrKa3/AFXF7XXBa11r6755bFJVeyDorgh16CpCaibYnjtlnfjskHUJuQDq1q1TTKnTkhGOYtzBIPCCR6wpWk3W1UeTaiUDg0r+1RhpHLl0LhsKOMXuFKcdi1U/ZNrW65A795vvbZP2dlOoPfRRu5CR7bqh3XofxKt0YPgsjiKi5L0/shNd39K0/wAp9ybv3X0zu+pmj+FvuKp2mOD1ry6j4Ik/yZlt7f0h1wN/k/8AaUbjVF4n+k/FVELtpXHQj2ySxMukXSDG6Ia4L/w/+1JUu7GiZqpQf4Ge8rP4iE4jcOFUyor5LVWb6NOpuydE3vKUD+RvsBTp3ZXmt3ELBykn2ALNoHjYCVbGYE/eNMNaLi+kXXtzCwVMv1NEFmWo5rOyhXEZPYwcTfe66rOJ7squXJ1TK7iDi0dDbJrXRAHung84TSzdhCtiimb4QzneSbuJJ4Sbn1puWElOhBc5kHgHuVjp9ybt73x9rX70bOC6sdRQKo05TO9zEdsIxfjio/7kqiLU4KbQwjFcvzVJ/cLLFppyzRuZa0ck2gQhCsKgQhCAEIQgBCEIAQhCAFtW5fDmzYBSNcPztVYjWDvrswViq3jcAPyHSfa1X3zlRiPbZow/uIoG6Dc2+EkkXbfKQDL+IeCfUoF1xrW3SRA5EAg7DnflCqmNbgmPuYDoOPgHNh5NrVghV4Z6M6V9jONFep/ieCSwG0jHMzyOth5HBMXA21c60KSZlcWjhy4Xr1wrEVsC5eaR6V4Si67YXOxUkcBsLZrxtQLAEajcm+ZF7kJNy8su2OXO3vB0v6R8VwYWk2FtWvVnwLlzVypog7HnyfIHPNcGE/5klF7vp6V27I5UJCPiXYYlmTC+Y6ParRhWA0U4t2wEbjbuJIyy/I4ut61CU8u5ONO+xVm5bEoJTsatBZ2KrPJdM+SOw7uAMdlyOOfNdTmGdjDDnWBqJnOHglzY3D+HRuqvJFl3jZkjXyHbbO3AnsdPI9hOmXWNtG7nHmC2E7kcHps3tYbfXkc/1X9yZ1fZAoqZpbSQMvwtYGDptcqtzXBZGn2Za7c1OGl5heG5Wc8aA/q1phKwg8+xWbG90U9Y+7iXcDW3IHMk6LcjNIRpDQHC7X0J5LbnXTvpEhcMw50srWgXzBPEL5lae2PuNG+RFuhI4VgUdO3LN21x1lWXDsLM9NLoNLnNe1zOM6OYucsx67LPOTqvQ0QiqUdSq1WHb3hOKEvc7SjpddrACo2AcqyBbxunwWWDBcQdLogvZBZoNyLVDdZ1bVg69HDpqmrnmYlp1HYEIQrzOCEIQAhCEAIQhACEIQAt87HbfyJS/a1X3zlga+hOxhTPfglNotLrSVN7fbOVNZXg0XUHaaZIPiSRYpV2FzeKf0D4pvLg8+yJ/q+K8twl0eqqkeyOmY0ghwBBysRcHmKquLbiqd5vHeJ2vuc2/wAp9yuMmB1B/Mv9XxTZ+5ypP5l/QPiuJTXDO3pvdoynEdyE0eoNlGu7cndBUHLTaOTtJh4HA+1bY7cvU+Jk6B8U3n3IVDhZ1M8jgIafaVohUnymUyp03s0Yz8jJ1WdyH4rh1O4awRyghalU9it7v0WRp4W9z77Jt+CmsbnHvo4ntBHSD7lcpvopdNdr7MyLF4GrRKjsa4gBnSNkGu7dFrvWQUzPY7qz+gVLOTQcB0m5HOpKT6IuC7RRnBcK7v7F1f4NNKcvCaG58zimcvYzxIfoU3NoH/yU4yuVSViqudkuFZ3djTEv1Gfob1l5+DPE/wBRn6G9ZWFbaK21l1yrQ3sbYmP0Gfob1lyOxpif6jP0N6yC6IKjxGWL6OR7P3XEA8oGRUozdQ55G/t3ywtpXs4f5zKTpexpiF+6opgP3W9ZJTdjPEdI2op7Xyyb1lU4KT1RbGpKOzF8OZDMRvZbI4jOOS4d/Cf91acLwFju4FPov16D2gE8bScnDkKpzOxriYIIoqgEZggNBHH3yuOAtxZn4uroKiojyGkbCRltrXaXdc+fGs1ShLg1QxEeSzUe4+XVoxxjjcB6m3UtT7jGeHK954GNDR0m5S9AJ4wPxEro3HLSbaWMftgnuh68tqmtGT6jlGFNdCVZvkZU25yBhBEQJ+s8l55gclNRNAaPZqCZb1J9Ry6DJLW0XWWiP68GeX7bsrHZTd+Raz9yL7+NfMq+meyhG4YLWXBHcRffxr5mWin6TNU9QIQhWEAQhCAEIQgBCEIAQhCAE5gxOZjdFksrWjwWve0C+ZyBsmyEA97dVHj5vOydZHbqo8fN52TrJkhAPe3VR4+bzsnWR26qPHzedk6yZIQD3t1UePm87J1kduqjx83nZOsmSEA97dVHj5vOydZHbqo8fN52TrJkhAPe3dR4+bzsnWXnbqfx83nZPimaEA87dT+Pm87J1l726qPHzedk6yZIQD3t1P4+bzsnWXnbqfx83nZOsmaEA97dT+Pm87J1l526n8fN52TrJmhAPO3U/j5vOydZHbqfx83nZOsmaEA97dT+Pm87J1l526n8fN52TrJmhAPe3VR4+bzsnWR26qPHzedk6yZIQD3t1UfrE/nZOsjt3UfrE/nZOsmSEA6lxWZ7S100rmnW10j3A7cwTY6gmqEIAQhCAEIQgBCE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hQSEBUUExMUFRUUFBQVGBQYGBcVGBUYFxQVFBYWFRYXHSYeFxkjHRQUHy8gJCcpLSwsFR4xNTAqNSYrLCkBCQoKDgwOGA8PGiokHCQpLCwsLiwsLCksKSwpLCksLCwsKSksLCwsLCwsLCwpLCwsKSwsLCwsLCwsLCksLCwsLP/AABEIAK8BIQMBIgACEQEDEQH/xAAcAAABBQEBAQAAAAAAAAAAAAAAAwQFBgcCAQj/xABREAABAwICAwgNBg0CBgMAAAABAAIDBBEFIRIxQQYTUWFxgZHSBxUiMkJTVZOUobHB0RQWM1JzsxcjJUNEVGJygpKitPCy8SQmNIPC4TVjdP/EABoBAQADAQEBAAAAAAAAAAAAAAACAwQBBQb/xAApEQACAQIGAQQCAwEAAAAAAAAAAQIDEQQSITFBURMyM2GRFCJSofCB/9oADAMBAAIRAxEAPwDF0IQpHAQhCAEIV5wHsbxT0UVVNXtpxM6VrWGF8mcby09013EDq2rjaWrOpN6IoyFov4MKTyvH6LN10fgvpPK8fosvXUPLDss8NT+L+jOkLRfwX0nleP0WXrI/BhSeV4/RZuunkh2jnin/ABf0Z0haH+DOj8rx+izdZeHsbUXliP0WbrLvkj2PFPp/RnqFoB7HVF5Yj9Fm6y8/B5Q+WYvRZusmePZzxz6ZQEK/HsfUPlmL0WbrLw7gKDyzF6LN1kzx7GSXRQkK+HcFQeWYvRZusvPmJh/lqL0WbrLuZHMr6KIhXr5i4f5ai9Fm6yPmNh/lqH0WbrJdDKyioV6+Y2H+WovRZusj5iYf5ai9Fm6yZkMr6KKhXv5h4f5ai9Fn6yPmHh/lqL0WbrJmXYyS6KIhXv5h4f5ai9Fm6yPmJh/lqL0WfrJmj2dyS6KIhXr5iYf5ai9Fn6yPmNh/lqL0WfrJmRzLLooqFeDuIw7y1F6LP1l4dxeHeW4vRZ+su3RyzKQhXat3BU3yOoqabEmVPyZsbnxtgkjP4yQRt7p7stuw6lSV04CEIQAhCEAIQhACEIQAhCEALWsJjvgdB9tWfelZKthwBt8Doftaz70rNifaZqwnux/3A0bTLsU6eMjSzYl4bZ9ARxplw6lUlKWtF3EAcagcT3Txs73Xx/DWpQjKWxCUoxV2LPo0wqXsZ3zgFXsQ3UPf4WXAMh6lDyVDnLdTwsn6mYqmMitIq5Y6nGYhqufUo6bHuBoXGC4I2bfDLO2BscZeNIFxkcNTGgbeNIx0kfGeVaFSpx+TLKvVlrscyYw87bcgSBrXnaVJMhj8GyUZGrLxWyK3Gb3kRAbIdjvWvfksnAVNNbxpWlonTSNiZ3zrkn6rQLuKeX4HhvyVwxOBtY3Xmi5TzqZpcQw2YCRpeE+2RJOwcS9bStbqsuOulwFh2+SDbE7gXYpn8CmtAcSC1Q8/wTWGXZD708f7r3fJBsKlixc6K55e0S8D4bIwYgRr9YSzK6/AnboAdYBTp+5MPp31EXdMjtvjb90wHwrbWrueD3GSotbkeJgUEripwkxhpuQHC423CQu8cB5V3InsRc5L1IVe1IOalRUDwmkcYXe8B3euB4lJaHLplj3LD8k4x9lRf3JVHV83NwluE4xcfmqP+5Koa0R2Mk9wQhCkQBCEIAQhCAEIQgBCEIAWx7nf/g6H7Ws+9KxxbLuaH5Eoftav70rNifaZqwnvR/3AsxMcTxtkLb6QHH8BtXON4iIQRt1W4Twcg2rPMcqXyHSJJ/zYvMo0M71PWrV8i0JKfFZ6t5bC02vbSPx2cgUzhnY8Bs6dxceAaulW+fD4qanoxAzSaaZri4WGlIbF7nnhzUNiO6qOP6SZrf2I+6d07FbOUk8kEUwjGSz1P7HcO5mliH0UfK7P2pGakptjA62xjfgqpV7vWfm4S4591Ib89lE1O7GqkyD9AarMAHrRYeq9W/7DxFKOi/ou9RhsWf8Aw4HG92iq7ijKZut7AQe9Zd5VakfLIe7e48pJSfyHjWiGHtvIzzxN9oi9VVRX7gOI4TYepK0Ic9wDDcnYUydS8a8jaWuBa6xBuDqWhxVtDKpvNqiwtonhpdomw18XKnODYhvFQyW1wAWuHC1wsbcam8Ux4MZRzta0PlgtOzwXEO0Q4jhIv6k0xLB2vZv9Pmzw4/CjPvasl+zeordFXx/C9CRzonaUbiSCNl87EKIbc8KsL4uXmTZ1LfZfjGS0QqWVmZJ0m3dESGHh9aUa0/WKeOoW/WI5QuDQ/ttU86ZX45ITDnjwyu21L+G6DSEeE1e6Gy45lx2JrMhRuIEawpGh3RbzHNa/42Ix6PDfaeRRbaY8nHtSjKQNzOZ4T8FW4wLFOY6jqHfJGRu1hxLeENI1JqGpTfBrvdeGQLiDfbEnRpJ0SdB7frN6V2IQdT2dKlmtuRtfYsG5qQnCMXBN7RUf9yVQ1oeB0xbhGLk6OcVHqIP6QVni0Q2MtT1aghCFMgCEIQAhCEAIQhACEIQAtx3HhrNz0E7jbeX1Wj+++ctaebM8yw5ai6uLNzVGwan1FUT/AAvkt/q9SprK8Gi6g7TTKpjOKFzi457B/nDtUxg25y1Eaqcm736EUdhZ21zjxBV2mg3x4J1Nz59i0vdmzQhoom5NbT6XO4i59XrWOTyrKj0ILNLMyuT1b3RGK922tokm3MdiqU+BkE2uOI+47VaQ9KGxChCo4bF1Skqm5S24U4ZuaQvWtCuTG21FLxtG1rHcrAVZ+Q+Sj8RcMpZIH+aki96vzY2+IhP/AGyl46gt72GEckS5+R8HXhfkoFLhcsh7iN7r8AKnabccWDTqXNjbr0NbjzKwz19S4WD9EcDY9H2KKlwqRxu5znHjaVx1pS+CUaEY/JH17t+eA0WY3h4lI4dUuheHMyOojY4cBC6bQPAyaf5Su2wPGW9X4y12XIoXLEtbnWL4cx4MsI0Trkh2sPC39lV9zVZIaSYvuyMgWzs02HKTsTcVDjcubCzRJGmW5jInSy1jKyKRxwTIl8Q0eDh0suhNvk4OwW+tqHNwqZwqmFW7Rjma+Z2leFzHNJDWl2kMrWsNS9q8QbM/8awhzQGaLO5to5Wsp5mtyGVPYgnUrOC/qQIgNQUlDAHSHRs1oB0dKxudl+BNZadxI0yDfPJwI6BqUlIg4DCSQ6hmeJLVlGYYmPlzdILsbsDdWk7l4E5EIGoKW3S0IrKSKSL6SBmg+PaQNoUlJXSIuDs2tyiSVBO1Jkr3QN7bUvBANpHStuiR5+rY2XTXWT6OJodnYjg4l3JCy9suXiOq6jnRJQe9yy7k33wjGPsqL+5KpCvO5aPRwnGRkbR0eYzH/UlUZTRW9wQhC6cBCEIAQhCAEIQgBCEIAWmTw6W5uitrbPVu5t9LT/qCzNaUzERDg2GF3eumr2uB1EGQKqr6WW0bZ1cr+Cx9xyk/BXndDNvtLTyXzY3e3cmxVOWj3k2Bux13MPCDs5QuhVaQ0bkcBXnS/Z3PXgsqsz2aZjdZ4gNZJ4ANpT7DcKqJu9jDGjW+Q6IHKNiXxqlZhkMRf3dTPHvrnnwGHJkUf1Scy52vJUvHMZlnDdJ50bfRjJo5vipxpuTsiudZJXL2GYfB/wBTiOm4a46dml/UAfakZN22GM+jpqqXjfJo35rrMmrtpK0fjx5Mf5M2zRfwkUo72hcP+8fgnMPZSg1bxOz92QH2rNmwFdGFR8ECXnmapFu8p5BlVzwk6tNgc3nLQU6biVS5ulHVb6z60eg7pAFwsh0LJSkmkidpRPLXcLTolQeHXDLY4jtGrnH6gC5ndbhs34LjtxUOzFRJzaNuiyiNyWN/LJBBMAJ3X0JLWEhAJ0XjVfjSuIVO9OsO+OQbt4NSocWnZmuMoyV0d1+IVUzmQipeXPJ0rDJjALlzzqsmMkOibMc5wGQcQLu4TlqCkmRmJrmX7t/0h2gaxHf29CRlr4qYb7Ln9SMa5HcA4BwlFroHZasbVsU0MkMzm6UsgdovNw8AZaxsscrpxR0T2Ne0wECTNziAL2N7hxXWFYRX4g8zFuiHZAnuWsaNQbfOw4lJVG52hiP/ABmJF7xrjiu4jiyvb1KWVlfkSII4fEdekzocknYGw97Iw8R7kqZkxXB4x3FPUzW2udoj2+5R0+7Ogb3uHDnkz9i5llwPJHlDKXc88Z6LuUHSHqTVsD4zkbHjyUgN2tN+oFo/ZlI9y9O6yid30dSzkcJLdKWn0M1PhkPV07JD+Mjz+uzI842qOl3NX+jlaf2XdwVaW1NHL9HVNB+rK0xn+bUkK3DXsFyzSb9ZpDx0hSVSUSMqUJ/JUZsBnbrjJ4xYpu6jkGtjhzFWdtj3p6CRbm2Ic0/Wd0lXqu+UZ3ho8MX3KMIwjGLgj8VRaxb9IKo60vDW/kjFsyfxVJr/AP0lZotUJZlcx1I5ZWBCEKZWCEIQAhCEAIQhACEIQAtEqogcBw5xF9CWuOeofjBmVna0PEn/APLlA29tKoq780pKrqektpepEdud3SskaaepF2ON2u1aJ2EfVKXxPBnwm/fRnU8aufgKrbGtaNim9z+65zCY393DbUdY5L6xxLFODveJ6EKitab1JLdbUivihfe0sUQjLdrg3vXN4dvSqO6Kxts1c41haJJuagrGadHMGuGehe1jxbW86qmL4bNC7RqYSeCQZHlvqPOpUp2ViFaC3IBzU4h1Z5H2p02hjk7yZoJ8GTuD06l27c3UDUzTH7JDh6loc1yZVTkndK43Bt8F1pg/BdjCZ/FO5D8V03B5j+bPOQFG8eyxRl0IFACkIcCk8JzGjjN/YpWkwaFubg6Q8Het6Sq5VYosjQnI93D0T/lLJtTYTp3OQ0gDbPgGs8imqZwfVPqRmA3e4r7SD3Up5725eJN3VBe0MNmx+LZk0/vHW7kyCWEoGQ9Syym27m2FNRVjrEK4RRuec9EEnjJ+JTrDcGipo/luIDTk0WOEX1S8aUcTAcr2sSePiUTi8Jlhc1ozyIB2lpBtz5qT7KFT8qghqIrmN2i5zR4LgwMcCOEWHrU6drWK6t7/APCA3R7vKmru0v3qLUIYzotts0iM3eziVejbxn1JqDxJaNactjFmux9A8A7elLTwsObBbiTJoTqAnYQOj3qtqxbF30Gb4ykJIirFJQBzdLSBd9UAn15BREzQF2EyM6diKlhySmH4vLAbxyObxXu08rTkuqmUcqZlaksy1RkbcXoXTBsTirHBjwIpz3pGTXng/ZPFqUi7DyNIOGbO+G217Xty5ELOg6xuMiMweDjWs1VY9+9T2Glox76NWmHQsbKOUkA8oWOvTUHoejhqrmnfgRjh0cIxXjipP7hZUtiqqLQwXEnaQIdHTZbRaoGvp9Sx1aaHoRixPuMEIQrzOCEIQAhCEAIQhACEIQAr7ix/5fw0Dx9ceiRUJXzFh+QcN+2rvvFGWxOG5R5HG+a4T17QdfGf9klJRkas/aoqSJSg9zqjrHxuDo3uY4ai02KuuFdlJzQI6uITMtm4AX52nI81lQ2tzzXkzwdQUZU4y3JRqygtGapHgOF4gLwSNikPg6s+Nhz6FGV3Yrqou6hJkbwxuz/lNis7BU/g+7qspvo53EDwX92PXmOYqt0ZL0stjXi/Uh0+GpiOi9zhxPDm+1TjcSpjExrgYngDSkIMjXu2kkd6OKye0HZr0gG1dJHKNpFj6nfFSDcXwOr1g07j+8z4tVEoPlGmFVcMgWURdnE+OQfsOF+jWkpi9nfNcOUH2qwy9jGkm7qmrGE7L2/1MKav7HmJw/Qz6Y4BIHf0vUMq7Lc76IQVYXvytL1NHiUZ/G0rZOMxe9iYSYmW/S0Jb+6Xt9q5kHkQ9jqkuzEC3SFg9ju/jOp3GPqu41DjG6bbHOznB9yVZi1IfDlHM1ccH0SVRdiFZufbIS6mfntidk9vINvKLhRMlJIw2cNE8Ysp84jSgGxc82y0rC3HlndPIcXaW2JDxwPs72qaqTS2KnSpyejKoAeELsSAeGp+eKhf37Aw/slzfZcJlJg+HnVPK3ma/wBymqkXvf6KnSktrfZHjEmt8I34s0yqcRv3o5yp1mAUX6zKeLej7lI0m5uA/Rw1c2XgwH2uKmpwW1yDp1Ho2kUaznbClI8PedQN+Db0LTaTcJUvtveHyWta80rYxylrc1P4f2MK7bPS0o/+pm+PA4NN2frVnkk9kV+GC3kZzhe47ewJqtwijFiGu75+0AN1pbFN1TnnQhbZo1HWTyDhWiydjbDoDvldWvldtMkgYD7+hIydkDB6AWpIBI4eExntkk911U45neWpcpKKtHQrlDSTjBcTfMyRrXxUoYXgt0rVGdr8o6Vly2PEOyDJieFYppRtjZFHSloBLj3dRnc6vBGxY4tcFaNjFUd5XBCEKZWCEIQAhCEAIQhACEIQAtAxEfkHDftq77xZ+tGqacuwDD7axNWm20jfM7Kuo7RLKSvJIprmIafaD0Jay5dHZZ0zVaxw6MOsCOG59ibnD9Widd7A8WvUnIXTTYqSk1sRcU9yNko3DYkrKa3/AFXF7XXBa11r6755bFJVeyDorgh16CpCaibYnjtlnfjskHUJuQDq1q1TTKnTkhGOYtzBIPCCR6wpWk3W1UeTaiUDg0r+1RhpHLl0LhsKOMXuFKcdi1U/ZNrW65A795vvbZP2dlOoPfRRu5CR7bqh3XofxKt0YPgsjiKi5L0/shNd39K0/wAp9ybv3X0zu+pmj+FvuKp2mOD1ry6j4Ik/yZlt7f0h1wN/k/8AaUbjVF4n+k/FVELtpXHQj2ySxMukXSDG6Ia4L/w/+1JUu7GiZqpQf4Ge8rP4iE4jcOFUyor5LVWb6NOpuydE3vKUD+RvsBTp3ZXmt3ELBykn2ALNoHjYCVbGYE/eNMNaLi+kXXtzCwVMv1NEFmWo5rOyhXEZPYwcTfe66rOJ7squXJ1TK7iDi0dDbJrXRAHung84TSzdhCtiimb4QzneSbuJJ4Sbn1puWElOhBc5kHgHuVjp9ybt73x9rX70bOC6sdRQKo05TO9zEdsIxfjio/7kqiLU4KbQwjFcvzVJ/cLLFppyzRuZa0ck2gQhCsKgQhCAEIQgBCEIAQhCAFtW5fDmzYBSNcPztVYjWDvrswViq3jcAPyHSfa1X3zlRiPbZow/uIoG6Dc2+EkkXbfKQDL+IeCfUoF1xrW3SRA5EAg7DnflCqmNbgmPuYDoOPgHNh5NrVghV4Z6M6V9jONFep/ieCSwG0jHMzyOth5HBMXA21c60KSZlcWjhy4Xr1wrEVsC5eaR6V4Si67YXOxUkcBsLZrxtQLAEajcm+ZF7kJNy8su2OXO3vB0v6R8VwYWk2FtWvVnwLlzVypog7HnyfIHPNcGE/5klF7vp6V27I5UJCPiXYYlmTC+Y6ParRhWA0U4t2wEbjbuJIyy/I4ut61CU8u5ONO+xVm5bEoJTsatBZ2KrPJdM+SOw7uAMdlyOOfNdTmGdjDDnWBqJnOHglzY3D+HRuqvJFl3jZkjXyHbbO3AnsdPI9hOmXWNtG7nHmC2E7kcHps3tYbfXkc/1X9yZ1fZAoqZpbSQMvwtYGDptcqtzXBZGn2Za7c1OGl5heG5Wc8aA/q1phKwg8+xWbG90U9Y+7iXcDW3IHMk6LcjNIRpDQHC7X0J5LbnXTvpEhcMw50srWgXzBPEL5lae2PuNG+RFuhI4VgUdO3LN21x1lWXDsLM9NLoNLnNe1zOM6OYucsx67LPOTqvQ0QiqUdSq1WHb3hOKEvc7SjpddrACo2AcqyBbxunwWWDBcQdLogvZBZoNyLVDdZ1bVg69HDpqmrnmYlp1HYEIQrzOCEIQAhCEAIQhACEIQAt87HbfyJS/a1X3zlga+hOxhTPfglNotLrSVN7fbOVNZXg0XUHaaZIPiSRYpV2FzeKf0D4pvLg8+yJ/q+K8twl0eqqkeyOmY0ghwBBysRcHmKquLbiqd5vHeJ2vuc2/wAp9yuMmB1B/Mv9XxTZ+5ypP5l/QPiuJTXDO3pvdoynEdyE0eoNlGu7cndBUHLTaOTtJh4HA+1bY7cvU+Jk6B8U3n3IVDhZ1M8jgIafaVohUnymUyp03s0Yz8jJ1WdyH4rh1O4awRyghalU9it7v0WRp4W9z77Jt+CmsbnHvo4ntBHSD7lcpvopdNdr7MyLF4GrRKjsa4gBnSNkGu7dFrvWQUzPY7qz+gVLOTQcB0m5HOpKT6IuC7RRnBcK7v7F1f4NNKcvCaG58zimcvYzxIfoU3NoH/yU4yuVSViqudkuFZ3djTEv1Gfob1l5+DPE/wBRn6G9ZWFbaK21l1yrQ3sbYmP0Gfob1lyOxpif6jP0N6yC6IKjxGWL6OR7P3XEA8oGRUozdQ55G/t3ywtpXs4f5zKTpexpiF+6opgP3W9ZJTdjPEdI2op7Xyyb1lU4KT1RbGpKOzF8OZDMRvZbI4jOOS4d/Cf91acLwFju4FPov16D2gE8bScnDkKpzOxriYIIoqgEZggNBHH3yuOAtxZn4uroKiojyGkbCRltrXaXdc+fGs1ShLg1QxEeSzUe4+XVoxxjjcB6m3UtT7jGeHK954GNDR0m5S9AJ4wPxEro3HLSbaWMftgnuh68tqmtGT6jlGFNdCVZvkZU25yBhBEQJ+s8l55gclNRNAaPZqCZb1J9Ry6DJLW0XWWiP68GeX7bsrHZTd+Raz9yL7+NfMq+meyhG4YLWXBHcRffxr5mWin6TNU9QIQhWEAQhCAEIQgBCEIAQhCAE5gxOZjdFksrWjwWve0C+ZyBsmyEA97dVHj5vOydZHbqo8fN52TrJkhAPe3VR4+bzsnWR26qPHzedk6yZIQD3t1UePm87J1kduqjx83nZOsmSEA97dVHj5vOydZHbqo8fN52TrJkhAPe3dR4+bzsnWXnbqfx83nZPimaEA87dT+Pm87J1l726qPHzedk6yZIQD3t1P4+bzsnWXnbqfx83nZOsmaEA97dT+Pm87J1l526n8fN52TrJmhAPO3U/j5vOydZHbqfx83nZOsmaEA97dT+Pm87J1l526n8fN52TrJmhAPe3VR4+bzsnWR26qPHzedk6yZIQD3t1UfrE/nZOsjt3UfrE/nZOsmSEA6lxWZ7S100rmnW10j3A7cwTY6gmqEIAQhCAEIQgBCE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0" descr="data:image/jpeg;base64,/9j/4AAQSkZJRgABAQAAAQABAAD/2wCEAAkGBhQSEBUUExMUFRUUFBQVGBQYGBcVGBUYFxQVFBYWFRYXHSYeFxkjHRQUHy8gJCcpLSwsFR4xNTAqNSYrLCkBCQoKDgwOGA8PGiokHCQpLCwsLiwsLCksKSwpLCksLCwsKSksLCwsLCwsLCwpLCwsKSwsLCwsLCwsLCksLCwsLP/AABEIAK8BIQMBIgACEQEDEQH/xAAcAAABBQEBAQAAAAAAAAAAAAAAAwQFBgcCAQj/xABREAABAwICAwgNBg0CBgMAAAABAAIDBBEFIRIxQQYTUWFxgZHSBxUiMkJTVZOUobHB0RQWM1JzsxcjJUNEVGJygpKitPCy8SQmNIPC4TVjdP/EABoBAQADAQEBAAAAAAAAAAAAAAACAwQBBQb/xAApEQACAQIGAQQCAwEAAAAAAAAAAQIDEQQSITFBURMyM2GRFCJSofCB/9oADAMBAAIRAxEAPwDF0IQpHAQhCAEIV5wHsbxT0UVVNXtpxM6VrWGF8mcby09013EDq2rjaWrOpN6IoyFov4MKTyvH6LN10fgvpPK8fosvXUPLDss8NT+L+jOkLRfwX0nleP0WXrI/BhSeV4/RZuunkh2jnin/ABf0Z0haH+DOj8rx+izdZeHsbUXliP0WbrLvkj2PFPp/RnqFoB7HVF5Yj9Fm6y8/B5Q+WYvRZusmePZzxz6ZQEK/HsfUPlmL0WbrLw7gKDyzF6LN1kzx7GSXRQkK+HcFQeWYvRZusvPmJh/lqL0WbrLuZHMr6KIhXr5i4f5ai9Fm6yPmNh/lqH0WbrJdDKyioV6+Y2H+WovRZusj5iYf5ai9Fm6yZkMr6KKhXv5h4f5ai9Fn6yPmHh/lqL0WbrJmXYyS6KIhXv5h4f5ai9Fm6yPmJh/lqL0WfrJmj2dyS6KIhXr5iYf5ai9Fn6yPmNh/lqL0WfrJmRzLLooqFeDuIw7y1F6LP1l4dxeHeW4vRZ+su3RyzKQhXat3BU3yOoqabEmVPyZsbnxtgkjP4yQRt7p7stuw6lSV04CEIQAhCEAIQhACEIQAhCEALWsJjvgdB9tWfelZKthwBt8Doftaz70rNifaZqwnux/3A0bTLsU6eMjSzYl4bZ9ARxplw6lUlKWtF3EAcagcT3Txs73Xx/DWpQjKWxCUoxV2LPo0wqXsZ3zgFXsQ3UPf4WXAMh6lDyVDnLdTwsn6mYqmMitIq5Y6nGYhqufUo6bHuBoXGC4I2bfDLO2BscZeNIFxkcNTGgbeNIx0kfGeVaFSpx+TLKvVlrscyYw87bcgSBrXnaVJMhj8GyUZGrLxWyK3Gb3kRAbIdjvWvfksnAVNNbxpWlonTSNiZ3zrkn6rQLuKeX4HhvyVwxOBtY3Xmi5TzqZpcQw2YCRpeE+2RJOwcS9bStbqsuOulwFh2+SDbE7gXYpn8CmtAcSC1Q8/wTWGXZD708f7r3fJBsKlixc6K55e0S8D4bIwYgRr9YSzK6/AnboAdYBTp+5MPp31EXdMjtvjb90wHwrbWrueD3GSotbkeJgUEripwkxhpuQHC423CQu8cB5V3InsRc5L1IVe1IOalRUDwmkcYXe8B3euB4lJaHLplj3LD8k4x9lRf3JVHV83NwluE4xcfmqP+5Koa0R2Mk9wQhCkQBCEIAQhCAEIQgBCEIAWx7nf/g6H7Ws+9KxxbLuaH5Eoftav70rNifaZqwnvR/3AsxMcTxtkLb6QHH8BtXON4iIQRt1W4Twcg2rPMcqXyHSJJ/zYvMo0M71PWrV8i0JKfFZ6t5bC02vbSPx2cgUzhnY8Bs6dxceAaulW+fD4qanoxAzSaaZri4WGlIbF7nnhzUNiO6qOP6SZrf2I+6d07FbOUk8kEUwjGSz1P7HcO5mliH0UfK7P2pGakptjA62xjfgqpV7vWfm4S4591Ib89lE1O7GqkyD9AarMAHrRYeq9W/7DxFKOi/ou9RhsWf8Aw4HG92iq7ijKZut7AQe9Zd5VakfLIe7e48pJSfyHjWiGHtvIzzxN9oi9VVRX7gOI4TYepK0Ic9wDDcnYUydS8a8jaWuBa6xBuDqWhxVtDKpvNqiwtonhpdomw18XKnODYhvFQyW1wAWuHC1wsbcam8Ux4MZRzta0PlgtOzwXEO0Q4jhIv6k0xLB2vZv9Pmzw4/CjPvasl+zeordFXx/C9CRzonaUbiSCNl87EKIbc8KsL4uXmTZ1LfZfjGS0QqWVmZJ0m3dESGHh9aUa0/WKeOoW/WI5QuDQ/ttU86ZX45ITDnjwyu21L+G6DSEeE1e6Gy45lx2JrMhRuIEawpGh3RbzHNa/42Ix6PDfaeRRbaY8nHtSjKQNzOZ4T8FW4wLFOY6jqHfJGRu1hxLeENI1JqGpTfBrvdeGQLiDfbEnRpJ0SdB7frN6V2IQdT2dKlmtuRtfYsG5qQnCMXBN7RUf9yVQ1oeB0xbhGLk6OcVHqIP6QVni0Q2MtT1aghCFMgCEIQAhCEAIQhACEIQAtx3HhrNz0E7jbeX1Wj+++ctaebM8yw5ai6uLNzVGwan1FUT/AAvkt/q9SprK8Gi6g7TTKpjOKFzi457B/nDtUxg25y1Eaqcm736EUdhZ21zjxBV2mg3x4J1Nz59i0vdmzQhoom5NbT6XO4i59XrWOTyrKj0ILNLMyuT1b3RGK922tokm3MdiqU+BkE2uOI+47VaQ9KGxChCo4bF1Skqm5S24U4ZuaQvWtCuTG21FLxtG1rHcrAVZ+Q+Sj8RcMpZIH+aki96vzY2+IhP/AGyl46gt72GEckS5+R8HXhfkoFLhcsh7iN7r8AKnabccWDTqXNjbr0NbjzKwz19S4WD9EcDY9H2KKlwqRxu5znHjaVx1pS+CUaEY/JH17t+eA0WY3h4lI4dUuheHMyOojY4cBC6bQPAyaf5Su2wPGW9X4y12XIoXLEtbnWL4cx4MsI0Trkh2sPC39lV9zVZIaSYvuyMgWzs02HKTsTcVDjcubCzRJGmW5jInSy1jKyKRxwTIl8Q0eDh0suhNvk4OwW+tqHNwqZwqmFW7Rjma+Z2leFzHNJDWl2kMrWsNS9q8QbM/8awhzQGaLO5to5Wsp5mtyGVPYgnUrOC/qQIgNQUlDAHSHRs1oB0dKxudl+BNZadxI0yDfPJwI6BqUlIg4DCSQ6hmeJLVlGYYmPlzdILsbsDdWk7l4E5EIGoKW3S0IrKSKSL6SBmg+PaQNoUlJXSIuDs2tyiSVBO1Jkr3QN7bUvBANpHStuiR5+rY2XTXWT6OJodnYjg4l3JCy9suXiOq6jnRJQe9yy7k33wjGPsqL+5KpCvO5aPRwnGRkbR0eYzH/UlUZTRW9wQhC6cBCEIAQhCAEIQgBCEIAWmTw6W5uitrbPVu5t9LT/qCzNaUzERDg2GF3eumr2uB1EGQKqr6WW0bZ1cr+Cx9xyk/BXndDNvtLTyXzY3e3cmxVOWj3k2Bux13MPCDs5QuhVaQ0bkcBXnS/Z3PXgsqsz2aZjdZ4gNZJ4ANpT7DcKqJu9jDGjW+Q6IHKNiXxqlZhkMRf3dTPHvrnnwGHJkUf1Scy52vJUvHMZlnDdJ50bfRjJo5vipxpuTsiudZJXL2GYfB/wBTiOm4a46dml/UAfakZN22GM+jpqqXjfJo35rrMmrtpK0fjx5Mf5M2zRfwkUo72hcP+8fgnMPZSg1bxOz92QH2rNmwFdGFR8ECXnmapFu8p5BlVzwk6tNgc3nLQU6biVS5ulHVb6z60eg7pAFwsh0LJSkmkidpRPLXcLTolQeHXDLY4jtGrnH6gC5ndbhs34LjtxUOzFRJzaNuiyiNyWN/LJBBMAJ3X0JLWEhAJ0XjVfjSuIVO9OsO+OQbt4NSocWnZmuMoyV0d1+IVUzmQipeXPJ0rDJjALlzzqsmMkOibMc5wGQcQLu4TlqCkmRmJrmX7t/0h2gaxHf29CRlr4qYb7Ln9SMa5HcA4BwlFroHZasbVsU0MkMzm6UsgdovNw8AZaxsscrpxR0T2Ne0wECTNziAL2N7hxXWFYRX4g8zFuiHZAnuWsaNQbfOw4lJVG52hiP/ABmJF7xrjiu4jiyvb1KWVlfkSII4fEdekzocknYGw97Iw8R7kqZkxXB4x3FPUzW2udoj2+5R0+7Ogb3uHDnkz9i5llwPJHlDKXc88Z6LuUHSHqTVsD4zkbHjyUgN2tN+oFo/ZlI9y9O6yid30dSzkcJLdKWn0M1PhkPV07JD+Mjz+uzI842qOl3NX+jlaf2XdwVaW1NHL9HVNB+rK0xn+bUkK3DXsFyzSb9ZpDx0hSVSUSMqUJ/JUZsBnbrjJ4xYpu6jkGtjhzFWdtj3p6CRbm2Ic0/Wd0lXqu+UZ3ho8MX3KMIwjGLgj8VRaxb9IKo60vDW/kjFsyfxVJr/AP0lZotUJZlcx1I5ZWBCEKZWCEIQAhCEAIQhACEIQAtEqogcBw5xF9CWuOeofjBmVna0PEn/APLlA29tKoq780pKrqektpepEdud3SskaaepF2ON2u1aJ2EfVKXxPBnwm/fRnU8aufgKrbGtaNim9z+65zCY393DbUdY5L6xxLFODveJ6EKitab1JLdbUivihfe0sUQjLdrg3vXN4dvSqO6Kxts1c41haJJuagrGadHMGuGehe1jxbW86qmL4bNC7RqYSeCQZHlvqPOpUp2ViFaC3IBzU4h1Z5H2p02hjk7yZoJ8GTuD06l27c3UDUzTH7JDh6loc1yZVTkndK43Bt8F1pg/BdjCZ/FO5D8V03B5j+bPOQFG8eyxRl0IFACkIcCk8JzGjjN/YpWkwaFubg6Q8Het6Sq5VYosjQnI93D0T/lLJtTYTp3OQ0gDbPgGs8imqZwfVPqRmA3e4r7SD3Up5725eJN3VBe0MNmx+LZk0/vHW7kyCWEoGQ9Syym27m2FNRVjrEK4RRuec9EEnjJ+JTrDcGipo/luIDTk0WOEX1S8aUcTAcr2sSePiUTi8Jlhc1ozyIB2lpBtz5qT7KFT8qghqIrmN2i5zR4LgwMcCOEWHrU6drWK6t7/APCA3R7vKmru0v3qLUIYzotts0iM3eziVejbxn1JqDxJaNactjFmux9A8A7elLTwsObBbiTJoTqAnYQOj3qtqxbF30Gb4ykJIirFJQBzdLSBd9UAn15BREzQF2EyM6diKlhySmH4vLAbxyObxXu08rTkuqmUcqZlaksy1RkbcXoXTBsTirHBjwIpz3pGTXng/ZPFqUi7DyNIOGbO+G217Xty5ELOg6xuMiMweDjWs1VY9+9T2Glox76NWmHQsbKOUkA8oWOvTUHoejhqrmnfgRjh0cIxXjipP7hZUtiqqLQwXEnaQIdHTZbRaoGvp9Sx1aaHoRixPuMEIQrzOCEIQAhCEAIQhACEIQAr7ix/5fw0Dx9ceiRUJXzFh+QcN+2rvvFGWxOG5R5HG+a4T17QdfGf9klJRkas/aoqSJSg9zqjrHxuDo3uY4ai02KuuFdlJzQI6uITMtm4AX52nI81lQ2tzzXkzwdQUZU4y3JRqygtGapHgOF4gLwSNikPg6s+Nhz6FGV3Yrqou6hJkbwxuz/lNis7BU/g+7qspvo53EDwX92PXmOYqt0ZL0stjXi/Uh0+GpiOi9zhxPDm+1TjcSpjExrgYngDSkIMjXu2kkd6OKye0HZr0gG1dJHKNpFj6nfFSDcXwOr1g07j+8z4tVEoPlGmFVcMgWURdnE+OQfsOF+jWkpi9nfNcOUH2qwy9jGkm7qmrGE7L2/1MKav7HmJw/Qz6Y4BIHf0vUMq7Lc76IQVYXvytL1NHiUZ/G0rZOMxe9iYSYmW/S0Jb+6Xt9q5kHkQ9jqkuzEC3SFg9ju/jOp3GPqu41DjG6bbHOznB9yVZi1IfDlHM1ccH0SVRdiFZufbIS6mfntidk9vINvKLhRMlJIw2cNE8Ysp84jSgGxc82y0rC3HlndPIcXaW2JDxwPs72qaqTS2KnSpyejKoAeELsSAeGp+eKhf37Aw/slzfZcJlJg+HnVPK3ma/wBymqkXvf6KnSktrfZHjEmt8I34s0yqcRv3o5yp1mAUX6zKeLej7lI0m5uA/Rw1c2XgwH2uKmpwW1yDp1Ho2kUaznbClI8PedQN+Db0LTaTcJUvtveHyWta80rYxylrc1P4f2MK7bPS0o/+pm+PA4NN2frVnkk9kV+GC3kZzhe47ewJqtwijFiGu75+0AN1pbFN1TnnQhbZo1HWTyDhWiydjbDoDvldWvldtMkgYD7+hIydkDB6AWpIBI4eExntkk911U45neWpcpKKtHQrlDSTjBcTfMyRrXxUoYXgt0rVGdr8o6Vly2PEOyDJieFYppRtjZFHSloBLj3dRnc6vBGxY4tcFaNjFUd5XBCEKZWCEIQAhCEAIQhACEIQAtAxEfkHDftq77xZ+tGqacuwDD7axNWm20jfM7Kuo7RLKSvJIprmIafaD0Jay5dHZZ0zVaxw6MOsCOG59ibnD9Widd7A8WvUnIXTTYqSk1sRcU9yNko3DYkrKa3/AFXF7XXBa11r6755bFJVeyDorgh16CpCaibYnjtlnfjskHUJuQDq1q1TTKnTkhGOYtzBIPCCR6wpWk3W1UeTaiUDg0r+1RhpHLl0LhsKOMXuFKcdi1U/ZNrW65A795vvbZP2dlOoPfRRu5CR7bqh3XofxKt0YPgsjiKi5L0/shNd39K0/wAp9ybv3X0zu+pmj+FvuKp2mOD1ry6j4Ik/yZlt7f0h1wN/k/8AaUbjVF4n+k/FVELtpXHQj2ySxMukXSDG6Ia4L/w/+1JUu7GiZqpQf4Ge8rP4iE4jcOFUyor5LVWb6NOpuydE3vKUD+RvsBTp3ZXmt3ELBykn2ALNoHjYCVbGYE/eNMNaLi+kXXtzCwVMv1NEFmWo5rOyhXEZPYwcTfe66rOJ7squXJ1TK7iDi0dDbJrXRAHung84TSzdhCtiimb4QzneSbuJJ4Sbn1puWElOhBc5kHgHuVjp9ybt73x9rX70bOC6sdRQKo05TO9zEdsIxfjio/7kqiLU4KbQwjFcvzVJ/cLLFppyzRuZa0ck2gQhCsKgQhCAEIQgBCEIAQhCAFtW5fDmzYBSNcPztVYjWDvrswViq3jcAPyHSfa1X3zlRiPbZow/uIoG6Dc2+EkkXbfKQDL+IeCfUoF1xrW3SRA5EAg7DnflCqmNbgmPuYDoOPgHNh5NrVghV4Z6M6V9jONFep/ieCSwG0jHMzyOth5HBMXA21c60KSZlcWjhy4Xr1wrEVsC5eaR6V4Si67YXOxUkcBsLZrxtQLAEajcm+ZF7kJNy8su2OXO3vB0v6R8VwYWk2FtWvVnwLlzVypog7HnyfIHPNcGE/5klF7vp6V27I5UJCPiXYYlmTC+Y6ParRhWA0U4t2wEbjbuJIyy/I4ut61CU8u5ONO+xVm5bEoJTsatBZ2KrPJdM+SOw7uAMdlyOOfNdTmGdjDDnWBqJnOHglzY3D+HRuqvJFl3jZkjXyHbbO3AnsdPI9hOmXWNtG7nHmC2E7kcHps3tYbfXkc/1X9yZ1fZAoqZpbSQMvwtYGDptcqtzXBZGn2Za7c1OGl5heG5Wc8aA/q1phKwg8+xWbG90U9Y+7iXcDW3IHMk6LcjNIRpDQHC7X0J5LbnXTvpEhcMw50srWgXzBPEL5lae2PuNG+RFuhI4VgUdO3LN21x1lWXDsLM9NLoNLnNe1zOM6OYucsx67LPOTqvQ0QiqUdSq1WHb3hOKEvc7SjpddrACo2AcqyBbxunwWWDBcQdLogvZBZoNyLVDdZ1bVg69HDpqmrnmYlp1HYEIQrzOCEIQAhCEAIQhACEIQAt87HbfyJS/a1X3zlga+hOxhTPfglNotLrSVN7fbOVNZXg0XUHaaZIPiSRYpV2FzeKf0D4pvLg8+yJ/q+K8twl0eqqkeyOmY0ghwBBysRcHmKquLbiqd5vHeJ2vuc2/wAp9yuMmB1B/Mv9XxTZ+5ypP5l/QPiuJTXDO3pvdoynEdyE0eoNlGu7cndBUHLTaOTtJh4HA+1bY7cvU+Jk6B8U3n3IVDhZ1M8jgIafaVohUnymUyp03s0Yz8jJ1WdyH4rh1O4awRyghalU9it7v0WRp4W9z77Jt+CmsbnHvo4ntBHSD7lcpvopdNdr7MyLF4GrRKjsa4gBnSNkGu7dFrvWQUzPY7qz+gVLOTQcB0m5HOpKT6IuC7RRnBcK7v7F1f4NNKcvCaG58zimcvYzxIfoU3NoH/yU4yuVSViqudkuFZ3djTEv1Gfob1l5+DPE/wBRn6G9ZWFbaK21l1yrQ3sbYmP0Gfob1lyOxpif6jP0N6yC6IKjxGWL6OR7P3XEA8oGRUozdQ55G/t3ywtpXs4f5zKTpexpiF+6opgP3W9ZJTdjPEdI2op7Xyyb1lU4KT1RbGpKOzF8OZDMRvZbI4jOOS4d/Cf91acLwFju4FPov16D2gE8bScnDkKpzOxriYIIoqgEZggNBHH3yuOAtxZn4uroKiojyGkbCRltrXaXdc+fGs1ShLg1QxEeSzUe4+XVoxxjjcB6m3UtT7jGeHK954GNDR0m5S9AJ4wPxEro3HLSbaWMftgnuh68tqmtGT6jlGFNdCVZvkZU25yBhBEQJ+s8l55gclNRNAaPZqCZb1J9Ry6DJLW0XWWiP68GeX7bsrHZTd+Raz9yL7+NfMq+meyhG4YLWXBHcRffxr5mWin6TNU9QIQhWEAQhCAEIQgBCEIAQhCAE5gxOZjdFksrWjwWve0C+ZyBsmyEA97dVHj5vOydZHbqo8fN52TrJkhAPe3VR4+bzsnWR26qPHzedk6yZIQD3t1UePm87J1kduqjx83nZOsmSEA97dVHj5vOydZHbqo8fN52TrJkhAPe3dR4+bzsnWXnbqfx83nZPimaEA87dT+Pm87J1l726qPHzedk6yZIQD3t1P4+bzsnWXnbqfx83nZOsmaEA97dT+Pm87J1l526n8fN52TrJmhAPO3U/j5vOydZHbqfx83nZOsmaEA97dT+Pm87J1l526n8fN52TrJmhAPe3VR4+bzsnWR26qPHzedk6yZIQD3t1UfrE/nZOsjt3UfrE/nZOsmSEA6lxWZ7S100rmnW10j3A7cwTY6gmqEIAQhCAEIQgBCE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1050912" y="116632"/>
            <a:ext cx="6905464" cy="5400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Miriam" pitchFamily="34" charset="-79"/>
              </a:rPr>
              <a:t>Obrigada!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862727" cy="2962351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520" y="1186492"/>
            <a:ext cx="4055582" cy="31066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65857" y="3417710"/>
            <a:ext cx="2854615" cy="295232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28" y="3256864"/>
            <a:ext cx="4687308" cy="2401059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612775" y="5837727"/>
            <a:ext cx="4801007" cy="8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86" tIns="53643" rIns="107286" bIns="53643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6EC0"/>
                </a:solidFill>
                <a:latin typeface="+mj-lt"/>
                <a:ea typeface="+mj-ea"/>
                <a:cs typeface="+mj-cs"/>
              </a:rPr>
              <a:t>izarios@usp.br</a:t>
            </a:r>
          </a:p>
          <a:p>
            <a:pPr algn="ctr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6EC0"/>
                </a:solidFill>
                <a:latin typeface="+mj-lt"/>
                <a:ea typeface="+mj-ea"/>
                <a:cs typeface="+mj-cs"/>
              </a:rPr>
              <a:t>h</a:t>
            </a:r>
            <a:r>
              <a:rPr lang="pt-BR" sz="24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6EC0"/>
                </a:solidFill>
                <a:latin typeface="+mj-lt"/>
                <a:ea typeface="+mj-ea"/>
                <a:cs typeface="+mj-cs"/>
              </a:rPr>
              <a:t>umaniza.adm@hc.fm.usp.br</a:t>
            </a:r>
          </a:p>
        </p:txBody>
      </p:sp>
    </p:spTree>
    <p:extLst>
      <p:ext uri="{BB962C8B-B14F-4D97-AF65-F5344CB8AC3E}">
        <p14:creationId xmlns:p14="http://schemas.microsoft.com/office/powerpoint/2010/main" val="276565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 txBox="1">
            <a:spLocks/>
          </p:cNvSpPr>
          <p:nvPr/>
        </p:nvSpPr>
        <p:spPr>
          <a:xfrm>
            <a:off x="7452320" y="2636912"/>
            <a:ext cx="4680520" cy="225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800" dirty="0" smtClean="0"/>
          </a:p>
          <a:p>
            <a:pPr algn="l"/>
            <a:endParaRPr lang="pt-BR" sz="2800" dirty="0" smtClean="0"/>
          </a:p>
          <a:p>
            <a:pPr algn="l"/>
            <a:endParaRPr lang="pt-BR" sz="2800" dirty="0" smtClean="0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2724" y="44625"/>
            <a:ext cx="8687748" cy="77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971600" y="260648"/>
            <a:ext cx="6905464" cy="5400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Miriam" pitchFamily="34" charset="-79"/>
              </a:rPr>
              <a:t>FMUSP 2020</a:t>
            </a:r>
          </a:p>
        </p:txBody>
      </p:sp>
      <p:pic>
        <p:nvPicPr>
          <p:cNvPr id="13" name="Imagem 12" descr="fmusp 2020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648" y="1124744"/>
            <a:ext cx="6294512" cy="3329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4067944" y="4509120"/>
            <a:ext cx="4584285" cy="21807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300"/>
              </a:lnSpc>
            </a:pP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- Integração de todo Sistema FMUSPHC</a:t>
            </a:r>
          </a:p>
          <a:p>
            <a:pPr algn="l">
              <a:lnSpc>
                <a:spcPts val="2300"/>
              </a:lnSpc>
            </a:pPr>
            <a:r>
              <a:rPr lang="pt-BR" sz="2000" dirty="0">
                <a:solidFill>
                  <a:schemeClr val="tx1"/>
                </a:solidFill>
              </a:rPr>
              <a:t>-</a:t>
            </a:r>
            <a:r>
              <a:rPr lang="pt-BR" sz="2800" b="1" dirty="0" smtClean="0">
                <a:ln>
                  <a:solidFill>
                    <a:srgbClr val="00589A"/>
                  </a:solidFill>
                </a:ln>
                <a:solidFill>
                  <a:srgbClr val="3A7DCE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sz="3500" b="1" dirty="0" smtClean="0">
                <a:ln>
                  <a:solidFill>
                    <a:srgbClr val="00589A"/>
                  </a:solidFill>
                </a:ln>
                <a:solidFill>
                  <a:srgbClr val="3A7DCE"/>
                </a:solidFill>
                <a:latin typeface="+mj-lt"/>
                <a:ea typeface="+mj-ea"/>
                <a:cs typeface="+mj-cs"/>
              </a:rPr>
              <a:t>Humanização</a:t>
            </a:r>
          </a:p>
          <a:p>
            <a:pPr algn="l">
              <a:lnSpc>
                <a:spcPts val="2300"/>
              </a:lnSpc>
            </a:pP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- Sustentabilidade</a:t>
            </a:r>
          </a:p>
          <a:p>
            <a:pPr algn="l">
              <a:lnSpc>
                <a:spcPts val="2300"/>
              </a:lnSpc>
            </a:pP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- Internacionalização</a:t>
            </a:r>
          </a:p>
          <a:p>
            <a:pPr algn="l">
              <a:lnSpc>
                <a:spcPts val="2300"/>
              </a:lnSpc>
            </a:pP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- Excelência do ensino </a:t>
            </a:r>
          </a:p>
          <a:p>
            <a:pPr algn="l">
              <a:lnSpc>
                <a:spcPts val="2300"/>
              </a:lnSpc>
            </a:pP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- Incorporação de novas tecnologias</a:t>
            </a:r>
            <a:endParaRPr lang="pt-BR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4797152"/>
            <a:ext cx="31631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Expectativas de futuro em seis grandes temas</a:t>
            </a:r>
            <a:r>
              <a:rPr lang="pt-B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</p:txBody>
      </p:sp>
      <p:pic>
        <p:nvPicPr>
          <p:cNvPr id="18" name="Imagem 1" descr="FMUSP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88640"/>
            <a:ext cx="1008112" cy="57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m 0" descr="logo_hc1_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8047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96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" t="1882" r="372" b="18708"/>
          <a:stretch/>
        </p:blipFill>
        <p:spPr>
          <a:xfrm>
            <a:off x="1259632" y="1124744"/>
            <a:ext cx="6696744" cy="4698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ítulo 1"/>
          <p:cNvSpPr txBox="1">
            <a:spLocks/>
          </p:cNvSpPr>
          <p:nvPr/>
        </p:nvSpPr>
        <p:spPr>
          <a:xfrm>
            <a:off x="7452320" y="2636912"/>
            <a:ext cx="4680520" cy="225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800" dirty="0" smtClean="0"/>
          </a:p>
          <a:p>
            <a:pPr algn="l"/>
            <a:endParaRPr lang="pt-BR" sz="2800" dirty="0" smtClean="0"/>
          </a:p>
          <a:p>
            <a:pPr algn="l"/>
            <a:endParaRPr lang="pt-BR" sz="2800" dirty="0" smtClean="0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2724" y="44625"/>
            <a:ext cx="8687748" cy="77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187624" y="260648"/>
            <a:ext cx="6905464" cy="5400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Miriam" pitchFamily="34" charset="-79"/>
              </a:rPr>
              <a:t>Hospital das Clínicas da FMUSP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627784" y="13407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n>
                  <a:solidFill>
                    <a:schemeClr val="tx1"/>
                  </a:solidFill>
                </a:ln>
                <a:solidFill>
                  <a:srgbClr val="3F654E"/>
                </a:solidFill>
                <a:cs typeface="Miriam" pitchFamily="34" charset="-79"/>
              </a:rPr>
              <a:t>ICESP</a:t>
            </a:r>
            <a:endParaRPr lang="pt-BR" dirty="0">
              <a:ln>
                <a:solidFill>
                  <a:schemeClr val="tx1"/>
                </a:solidFill>
              </a:ln>
              <a:solidFill>
                <a:srgbClr val="3F654E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847485" y="31462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n>
                  <a:solidFill>
                    <a:schemeClr val="tx1"/>
                  </a:solidFill>
                </a:ln>
                <a:solidFill>
                  <a:srgbClr val="3F654E"/>
                </a:solidFill>
                <a:cs typeface="Miriam" pitchFamily="34" charset="-79"/>
              </a:rPr>
              <a:t>ICHC</a:t>
            </a:r>
            <a:endParaRPr lang="pt-BR" dirty="0">
              <a:ln>
                <a:solidFill>
                  <a:schemeClr val="tx1"/>
                </a:solidFill>
              </a:ln>
              <a:solidFill>
                <a:srgbClr val="3F654E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213311" y="25556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n>
                  <a:solidFill>
                    <a:schemeClr val="tx1"/>
                  </a:solidFill>
                </a:ln>
                <a:solidFill>
                  <a:srgbClr val="3F654E"/>
                </a:solidFill>
                <a:cs typeface="Miriam" pitchFamily="34" charset="-79"/>
              </a:rPr>
              <a:t>PAMB</a:t>
            </a:r>
            <a:endParaRPr lang="pt-BR" dirty="0">
              <a:ln>
                <a:solidFill>
                  <a:schemeClr val="tx1"/>
                </a:solidFill>
              </a:ln>
              <a:solidFill>
                <a:srgbClr val="3F654E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343523" y="400506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n>
                  <a:solidFill>
                    <a:schemeClr val="tx1"/>
                  </a:solidFill>
                </a:ln>
                <a:solidFill>
                  <a:srgbClr val="3F654E"/>
                </a:solidFill>
                <a:cs typeface="Miriam" pitchFamily="34" charset="-79"/>
              </a:rPr>
              <a:t>PA</a:t>
            </a:r>
            <a:endParaRPr lang="pt-BR" dirty="0">
              <a:ln>
                <a:solidFill>
                  <a:schemeClr val="tx1"/>
                </a:solidFill>
              </a:ln>
              <a:solidFill>
                <a:srgbClr val="3F654E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744122" y="418973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n>
                  <a:solidFill>
                    <a:schemeClr val="tx1"/>
                  </a:solidFill>
                </a:ln>
                <a:solidFill>
                  <a:srgbClr val="3F654E"/>
                </a:solidFill>
                <a:cs typeface="Miriam" pitchFamily="34" charset="-79"/>
              </a:rPr>
              <a:t>IOT</a:t>
            </a:r>
            <a:endParaRPr lang="pt-BR" dirty="0">
              <a:ln>
                <a:solidFill>
                  <a:schemeClr val="tx1"/>
                </a:solidFill>
              </a:ln>
              <a:solidFill>
                <a:srgbClr val="3F654E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4386772" y="19888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n>
                  <a:solidFill>
                    <a:schemeClr val="tx1"/>
                  </a:solidFill>
                </a:ln>
                <a:solidFill>
                  <a:srgbClr val="3F654E"/>
                </a:solidFill>
                <a:cs typeface="Miriam" pitchFamily="34" charset="-79"/>
              </a:rPr>
              <a:t>InCor</a:t>
            </a:r>
            <a:endParaRPr lang="pt-BR" dirty="0">
              <a:ln>
                <a:solidFill>
                  <a:schemeClr val="tx1"/>
                </a:solidFill>
              </a:ln>
              <a:solidFill>
                <a:srgbClr val="3F654E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5868144" y="456564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n>
                  <a:solidFill>
                    <a:schemeClr val="tx1"/>
                  </a:solidFill>
                </a:ln>
                <a:solidFill>
                  <a:srgbClr val="3F654E"/>
                </a:solidFill>
                <a:cs typeface="Miriam" pitchFamily="34" charset="-79"/>
              </a:rPr>
              <a:t>IPq</a:t>
            </a:r>
            <a:endParaRPr lang="pt-BR" dirty="0">
              <a:ln>
                <a:solidFill>
                  <a:schemeClr val="tx1"/>
                </a:solidFill>
              </a:ln>
              <a:solidFill>
                <a:srgbClr val="3F654E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2843808" y="3645024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ln>
                  <a:solidFill>
                    <a:schemeClr val="tx1"/>
                  </a:solidFill>
                </a:ln>
                <a:solidFill>
                  <a:srgbClr val="3F654E"/>
                </a:solidFill>
                <a:cs typeface="Miriam" pitchFamily="34" charset="-79"/>
              </a:rPr>
              <a:t>InRad</a:t>
            </a:r>
            <a:endParaRPr lang="pt-BR" b="1" dirty="0" smtClean="0">
              <a:ln>
                <a:solidFill>
                  <a:schemeClr val="tx1"/>
                </a:solidFill>
              </a:ln>
              <a:solidFill>
                <a:srgbClr val="3F654E"/>
              </a:solidFill>
              <a:cs typeface="Miriam" pitchFamily="34" charset="-79"/>
            </a:endParaRPr>
          </a:p>
          <a:p>
            <a:r>
              <a:rPr lang="pt-BR" b="1" dirty="0" smtClean="0">
                <a:ln>
                  <a:solidFill>
                    <a:schemeClr val="tx1"/>
                  </a:solidFill>
                </a:ln>
                <a:solidFill>
                  <a:srgbClr val="3F654E"/>
                </a:solidFill>
                <a:cs typeface="Miriam" pitchFamily="34" charset="-79"/>
              </a:rPr>
              <a:t>IMREA</a:t>
            </a:r>
            <a:endParaRPr lang="pt-BR" dirty="0">
              <a:ln>
                <a:solidFill>
                  <a:schemeClr val="tx1"/>
                </a:solidFill>
              </a:ln>
              <a:solidFill>
                <a:srgbClr val="3F654E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403648" y="2776880"/>
            <a:ext cx="90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n>
                  <a:solidFill>
                    <a:schemeClr val="tx1"/>
                  </a:solidFill>
                </a:ln>
                <a:solidFill>
                  <a:srgbClr val="3F654E"/>
                </a:solidFill>
                <a:cs typeface="Miriam" pitchFamily="34" charset="-79"/>
              </a:rPr>
              <a:t>FMUSP</a:t>
            </a:r>
            <a:endParaRPr lang="pt-BR" dirty="0">
              <a:ln>
                <a:solidFill>
                  <a:schemeClr val="tx1"/>
                </a:solidFill>
              </a:ln>
              <a:solidFill>
                <a:srgbClr val="3F654E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971600" y="5849396"/>
            <a:ext cx="3816424" cy="110799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68313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de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370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 m</a:t>
            </a:r>
            <a:r>
              <a:rPr lang="pt-BR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marL="525463" indent="-342900">
              <a:buFont typeface="Arial" panose="020B0604020202020204" pitchFamily="34" charset="0"/>
              <a:buChar char="•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institutos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ESPECIALIZADOS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4788024" y="5877272"/>
            <a:ext cx="352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5463" indent="-342900">
              <a:buFont typeface="Arial" panose="020B0604020202020204" pitchFamily="34" charset="0"/>
              <a:buChar char="•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hospitais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AUXILIARES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25463" indent="-342900">
              <a:buFont typeface="Arial" panose="020B0604020202020204" pitchFamily="34" charset="0"/>
              <a:buChar char="•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LABORATÓRIOS</a:t>
            </a:r>
          </a:p>
          <a:p>
            <a:endParaRPr lang="pt-BR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1115616" y="3717032"/>
            <a:ext cx="90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ln>
                  <a:solidFill>
                    <a:schemeClr val="tx1"/>
                  </a:solidFill>
                </a:ln>
                <a:solidFill>
                  <a:srgbClr val="3F654E"/>
                </a:solidFill>
                <a:cs typeface="Miriam" pitchFamily="34" charset="-79"/>
              </a:rPr>
              <a:t>ICr</a:t>
            </a:r>
            <a:endParaRPr lang="pt-BR" dirty="0">
              <a:ln>
                <a:solidFill>
                  <a:schemeClr val="tx1"/>
                </a:solidFill>
              </a:ln>
              <a:solidFill>
                <a:srgbClr val="3F654E"/>
              </a:solidFill>
            </a:endParaRPr>
          </a:p>
        </p:txBody>
      </p:sp>
      <p:pic>
        <p:nvPicPr>
          <p:cNvPr id="37" name="Imagem 1" descr="FMUSP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88640"/>
            <a:ext cx="1008112" cy="57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Imagem 0" descr="logo_hc1_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8047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88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" t="6049"/>
          <a:stretch/>
        </p:blipFill>
        <p:spPr bwMode="auto">
          <a:xfrm>
            <a:off x="77273" y="1406296"/>
            <a:ext cx="4326399" cy="360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4900827" y="1196752"/>
            <a:ext cx="4032448" cy="549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0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pt-BR" sz="2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Princípios:</a:t>
            </a:r>
            <a:r>
              <a:rPr lang="pt-BR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pt-BR" sz="2000" b="1" dirty="0" smtClean="0"/>
              <a:t>respeito</a:t>
            </a:r>
            <a:r>
              <a:rPr lang="pt-BR" sz="2000" dirty="0" smtClean="0"/>
              <a:t> </a:t>
            </a:r>
            <a:r>
              <a:rPr lang="pt-BR" sz="2000" dirty="0"/>
              <a:t>à </a:t>
            </a:r>
            <a:r>
              <a:rPr lang="pt-BR" sz="2000" dirty="0" smtClean="0"/>
              <a:t>vida, à </a:t>
            </a:r>
            <a:r>
              <a:rPr lang="pt-BR" sz="2000" b="1" dirty="0" smtClean="0"/>
              <a:t>dignidade</a:t>
            </a:r>
            <a:r>
              <a:rPr lang="pt-BR" sz="2000" dirty="0" smtClean="0"/>
              <a:t> da pessoa humana e aos </a:t>
            </a:r>
            <a:r>
              <a:rPr lang="pt-BR" sz="2000" b="1" dirty="0" smtClean="0"/>
              <a:t>direitos</a:t>
            </a:r>
            <a:r>
              <a:rPr lang="pt-BR" sz="2000" dirty="0" smtClean="0"/>
              <a:t> </a:t>
            </a:r>
            <a:r>
              <a:rPr lang="pt-BR" sz="2000" dirty="0"/>
              <a:t>das pessoas.  </a:t>
            </a:r>
            <a:endParaRPr lang="pt-BR" sz="2000" dirty="0" smtClean="0"/>
          </a:p>
          <a:p>
            <a:pPr>
              <a:spcBef>
                <a:spcPts val="10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pt-BR" sz="2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Valores:</a:t>
            </a:r>
            <a:r>
              <a:rPr lang="pt-BR" sz="2000" dirty="0" smtClean="0">
                <a:cs typeface="Tahoma" charset="0"/>
              </a:rPr>
              <a:t> </a:t>
            </a:r>
            <a:r>
              <a:rPr lang="pt-BR" sz="2000" b="1" dirty="0"/>
              <a:t>responsabilidade</a:t>
            </a:r>
            <a:r>
              <a:rPr lang="pt-BR" sz="2000" dirty="0"/>
              <a:t> para com o bem do outro e do </a:t>
            </a:r>
            <a:r>
              <a:rPr lang="pt-BR" sz="2000" dirty="0" smtClean="0"/>
              <a:t>coletivo, </a:t>
            </a:r>
            <a:r>
              <a:rPr lang="pt-BR" sz="2000" dirty="0"/>
              <a:t>consideração à </a:t>
            </a:r>
            <a:r>
              <a:rPr lang="pt-BR" sz="2000" b="1" dirty="0" smtClean="0"/>
              <a:t>subjetividade</a:t>
            </a:r>
            <a:r>
              <a:rPr lang="pt-BR" sz="2000" dirty="0" smtClean="0"/>
              <a:t>.</a:t>
            </a:r>
            <a:endParaRPr lang="pt-BR" sz="2000" dirty="0"/>
          </a:p>
          <a:p>
            <a:pPr lvl="0">
              <a:spcBef>
                <a:spcPts val="10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pt-BR" sz="2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Conceito-chave</a:t>
            </a:r>
            <a:r>
              <a:rPr lang="pt-BR" sz="2000" dirty="0" smtClean="0"/>
              <a:t>: </a:t>
            </a:r>
            <a:r>
              <a:rPr lang="pt-PT" sz="2000" b="1" dirty="0" smtClean="0"/>
              <a:t>aprimoramento  </a:t>
            </a:r>
            <a:r>
              <a:rPr lang="pt-PT" sz="2000" b="1" dirty="0"/>
              <a:t>das relações </a:t>
            </a:r>
            <a:r>
              <a:rPr lang="pt-PT" sz="2000" b="1" dirty="0" smtClean="0"/>
              <a:t>interpessoais</a:t>
            </a:r>
            <a:r>
              <a:rPr lang="pt-BR" sz="2000" b="1" dirty="0" smtClean="0"/>
              <a:t>.</a:t>
            </a:r>
            <a:endParaRPr lang="pt-BR" sz="2000" dirty="0"/>
          </a:p>
          <a:p>
            <a:pPr lvl="0">
              <a:spcBef>
                <a:spcPts val="1000"/>
              </a:spcBef>
              <a:buClr>
                <a:schemeClr val="tx2"/>
              </a:buClr>
              <a:defRPr/>
            </a:pPr>
            <a:r>
              <a:rPr lang="pt-BR" sz="2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Comportamentos</a:t>
            </a:r>
            <a:r>
              <a:rPr lang="pt-BR" sz="2000" dirty="0"/>
              <a:t>: colaboração, </a:t>
            </a:r>
            <a:r>
              <a:rPr lang="pt-BR" sz="2000" b="1" dirty="0"/>
              <a:t>acolhimento</a:t>
            </a:r>
            <a:r>
              <a:rPr lang="pt-BR" sz="2000" dirty="0"/>
              <a:t>, </a:t>
            </a:r>
            <a:r>
              <a:rPr lang="pt-BR" sz="2000" b="1" dirty="0"/>
              <a:t>diálogo</a:t>
            </a:r>
            <a:r>
              <a:rPr lang="pt-BR" sz="2000" dirty="0"/>
              <a:t> e </a:t>
            </a:r>
            <a:r>
              <a:rPr lang="pt-BR" sz="2000" b="1" dirty="0"/>
              <a:t>empatia</a:t>
            </a:r>
            <a:r>
              <a:rPr lang="pt-BR" sz="2000" dirty="0"/>
              <a:t>. </a:t>
            </a:r>
          </a:p>
          <a:p>
            <a:pPr lvl="0">
              <a:spcBef>
                <a:spcPts val="1000"/>
              </a:spcBef>
              <a:buClr>
                <a:schemeClr val="tx2"/>
              </a:buClr>
              <a:defRPr/>
            </a:pPr>
            <a:r>
              <a:rPr lang="pt-BR" sz="2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Métodos</a:t>
            </a:r>
            <a:r>
              <a:rPr lang="pt-BR" sz="2000" dirty="0"/>
              <a:t>: </a:t>
            </a:r>
            <a:r>
              <a:rPr lang="pt-BR" sz="2000" dirty="0" smtClean="0"/>
              <a:t>o </a:t>
            </a:r>
            <a:r>
              <a:rPr lang="pt-BR" sz="2000" b="1" dirty="0"/>
              <a:t>agir ético </a:t>
            </a:r>
            <a:r>
              <a:rPr lang="pt-BR" sz="2000" dirty="0"/>
              <a:t>em todas as práticas. </a:t>
            </a:r>
            <a:r>
              <a:rPr lang="pt-BR" sz="2000" dirty="0" smtClean="0"/>
              <a:t> Práticas </a:t>
            </a:r>
            <a:r>
              <a:rPr lang="pt-PT" sz="2000" dirty="0"/>
              <a:t>de</a:t>
            </a:r>
            <a:r>
              <a:rPr lang="pt-BR" sz="2000" dirty="0"/>
              <a:t> </a:t>
            </a:r>
            <a:r>
              <a:rPr lang="pt-PT" sz="2000" b="1" dirty="0"/>
              <a:t>inclusão</a:t>
            </a:r>
            <a:r>
              <a:rPr lang="pt-PT" sz="2000" dirty="0"/>
              <a:t> das pessoas (profissionais, pacientes e </a:t>
            </a:r>
            <a:r>
              <a:rPr lang="pt-PT" sz="2000" dirty="0" smtClean="0"/>
              <a:t>sociedade) na </a:t>
            </a:r>
            <a:r>
              <a:rPr lang="pt-PT" sz="2000" dirty="0"/>
              <a:t>atenção e gestão em saúde. </a:t>
            </a:r>
            <a:endParaRPr lang="pt-BR" sz="2000" dirty="0"/>
          </a:p>
          <a:p>
            <a:endParaRPr lang="pt-BR" dirty="0"/>
          </a:p>
        </p:txBody>
      </p:sp>
      <p:sp>
        <p:nvSpPr>
          <p:cNvPr id="11" name="Chave esquerda 10"/>
          <p:cNvSpPr/>
          <p:nvPr/>
        </p:nvSpPr>
        <p:spPr>
          <a:xfrm>
            <a:off x="4427984" y="1412776"/>
            <a:ext cx="274720" cy="4668724"/>
          </a:xfrm>
          <a:prstGeom prst="lef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664312" y="5229200"/>
            <a:ext cx="351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Rede Humaniza FMUSPHC</a:t>
            </a:r>
            <a:endParaRPr lang="pt-BR" sz="2400" b="1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9632" y="260648"/>
            <a:ext cx="6408737" cy="7191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AA2671"/>
                </a:solidFill>
              </a:rPr>
              <a:t/>
            </a:r>
            <a:br>
              <a:rPr lang="pt-BR" b="1" dirty="0" smtClean="0">
                <a:solidFill>
                  <a:srgbClr val="AA2671"/>
                </a:solidFill>
              </a:rPr>
            </a:br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Miriam" pitchFamily="34" charset="-79"/>
              </a:rPr>
              <a:t>Cultura da Humanização</a:t>
            </a:r>
            <a:b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Miriam" pitchFamily="34" charset="-79"/>
              </a:rPr>
            </a:br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Miriam" pitchFamily="34" charset="-79"/>
              </a:rPr>
              <a:t>Ethos </a:t>
            </a:r>
            <a:r>
              <a:rPr lang="pt-BR" sz="3800" b="1" dirty="0" smtClean="0">
                <a:solidFill>
                  <a:srgbClr val="AA2671"/>
                </a:solidFill>
              </a:rPr>
              <a:t/>
            </a:r>
            <a:br>
              <a:rPr lang="pt-BR" sz="3800" b="1" dirty="0" smtClean="0">
                <a:solidFill>
                  <a:srgbClr val="AA2671"/>
                </a:solidFill>
              </a:rPr>
            </a:br>
            <a:endParaRPr lang="pt-BR" sz="3800" dirty="0" smtClean="0">
              <a:solidFill>
                <a:srgbClr val="AA2671"/>
              </a:solidFill>
            </a:endParaRPr>
          </a:p>
        </p:txBody>
      </p:sp>
      <p:pic>
        <p:nvPicPr>
          <p:cNvPr id="14" name="Imagem 0" descr="logo_hc1_p.jp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8047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" descr="FMUSP.gif"/>
          <p:cNvPicPr>
            <a:picLocks noChangeAspect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7956376" y="188640"/>
            <a:ext cx="1008112" cy="57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5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 txBox="1">
            <a:spLocks/>
          </p:cNvSpPr>
          <p:nvPr/>
        </p:nvSpPr>
        <p:spPr>
          <a:xfrm>
            <a:off x="7452320" y="2636912"/>
            <a:ext cx="4680520" cy="225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800" dirty="0" smtClean="0"/>
          </a:p>
          <a:p>
            <a:pPr algn="l"/>
            <a:endParaRPr lang="pt-BR" sz="2800" dirty="0" smtClean="0"/>
          </a:p>
          <a:p>
            <a:pPr algn="l"/>
            <a:endParaRPr lang="pt-BR" sz="2800" dirty="0" smtClean="0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2724" y="44625"/>
            <a:ext cx="8687748" cy="77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827584" y="332656"/>
            <a:ext cx="7337512" cy="5400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Miriam" pitchFamily="34" charset="-79"/>
              </a:rPr>
              <a:t>Resultados da Humanização</a:t>
            </a:r>
          </a:p>
        </p:txBody>
      </p:sp>
      <p:sp>
        <p:nvSpPr>
          <p:cNvPr id="4" name="AutoShape 6" descr="data:image/jpeg;base64,/9j/4AAQSkZJRgABAQAAAQABAAD/2wCEAAkGBhQSEBUUExMUFRUUFBQVGBQYGBcVGBUYFxQVFBYWFRYXHSYeFxkjHRQUHy8gJCcpLSwsFR4xNTAqNSYrLCkBCQoKDgwOGA8PGiokHCQpLCwsLiwsLCksKSwpLCksLCwsKSksLCwsLCwsLCwpLCwsKSwsLCwsLCwsLCksLCwsLP/AABEIAK8BIQMBIgACEQEDEQH/xAAcAAABBQEBAQAAAAAAAAAAAAAAAwQFBgcCAQj/xABREAABAwICAwgNBg0CBgMAAAABAAIDBBEFIRIxQQYTUWFxgZHSBxUiMkJTVZOUobHB0RQWM1JzsxcjJUNEVGJygpKitPCy8SQmNIPC4TVjdP/EABoBAQADAQEBAAAAAAAAAAAAAAACAwQBBQb/xAApEQACAQIGAQQCAwEAAAAAAAAAAQIDEQQSITFBURMyM2GRFCJSofCB/9oADAMBAAIRAxEAPwDF0IQpHAQhCAEIV5wHsbxT0UVVNXtpxM6VrWGF8mcby09013EDq2rjaWrOpN6IoyFov4MKTyvH6LN10fgvpPK8fosvXUPLDss8NT+L+jOkLRfwX0nleP0WXrI/BhSeV4/RZuunkh2jnin/ABf0Z0haH+DOj8rx+izdZeHsbUXliP0WbrLvkj2PFPp/RnqFoB7HVF5Yj9Fm6y8/B5Q+WYvRZusmePZzxz6ZQEK/HsfUPlmL0WbrLw7gKDyzF6LN1kzx7GSXRQkK+HcFQeWYvRZusvPmJh/lqL0WbrLuZHMr6KIhXr5i4f5ai9Fm6yPmNh/lqH0WbrJdDKyioV6+Y2H+WovRZusj5iYf5ai9Fm6yZkMr6KKhXv5h4f5ai9Fn6yPmHh/lqL0WbrJmXYyS6KIhXv5h4f5ai9Fm6yPmJh/lqL0WfrJmj2dyS6KIhXr5iYf5ai9Fn6yPmNh/lqL0WfrJmRzLLooqFeDuIw7y1F6LP1l4dxeHeW4vRZ+su3RyzKQhXat3BU3yOoqabEmVPyZsbnxtgkjP4yQRt7p7stuw6lSV04CEIQAhCEAIQhACEIQAhCEALWsJjvgdB9tWfelZKthwBt8Doftaz70rNifaZqwnux/3A0bTLsU6eMjSzYl4bZ9ARxplw6lUlKWtF3EAcagcT3Txs73Xx/DWpQjKWxCUoxV2LPo0wqXsZ3zgFXsQ3UPf4WXAMh6lDyVDnLdTwsn6mYqmMitIq5Y6nGYhqufUo6bHuBoXGC4I2bfDLO2BscZeNIFxkcNTGgbeNIx0kfGeVaFSpx+TLKvVlrscyYw87bcgSBrXnaVJMhj8GyUZGrLxWyK3Gb3kRAbIdjvWvfksnAVNNbxpWlonTSNiZ3zrkn6rQLuKeX4HhvyVwxOBtY3Xmi5TzqZpcQw2YCRpeE+2RJOwcS9bStbqsuOulwFh2+SDbE7gXYpn8CmtAcSC1Q8/wTWGXZD708f7r3fJBsKlixc6K55e0S8D4bIwYgRr9YSzK6/AnboAdYBTp+5MPp31EXdMjtvjb90wHwrbWrueD3GSotbkeJgUEripwkxhpuQHC423CQu8cB5V3InsRc5L1IVe1IOalRUDwmkcYXe8B3euB4lJaHLplj3LD8k4x9lRf3JVHV83NwluE4xcfmqP+5Koa0R2Mk9wQhCkQBCEIAQhCAEIQgBCEIAWx7nf/g6H7Ws+9KxxbLuaH5Eoftav70rNifaZqwnvR/3AsxMcTxtkLb6QHH8BtXON4iIQRt1W4Twcg2rPMcqXyHSJJ/zYvMo0M71PWrV8i0JKfFZ6t5bC02vbSPx2cgUzhnY8Bs6dxceAaulW+fD4qanoxAzSaaZri4WGlIbF7nnhzUNiO6qOP6SZrf2I+6d07FbOUk8kEUwjGSz1P7HcO5mliH0UfK7P2pGakptjA62xjfgqpV7vWfm4S4591Ib89lE1O7GqkyD9AarMAHrRYeq9W/7DxFKOi/ou9RhsWf8Aw4HG92iq7ijKZut7AQe9Zd5VakfLIe7e48pJSfyHjWiGHtvIzzxN9oi9VVRX7gOI4TYepK0Ic9wDDcnYUydS8a8jaWuBa6xBuDqWhxVtDKpvNqiwtonhpdomw18XKnODYhvFQyW1wAWuHC1wsbcam8Ux4MZRzta0PlgtOzwXEO0Q4jhIv6k0xLB2vZv9Pmzw4/CjPvasl+zeordFXx/C9CRzonaUbiSCNl87EKIbc8KsL4uXmTZ1LfZfjGS0QqWVmZJ0m3dESGHh9aUa0/WKeOoW/WI5QuDQ/ttU86ZX45ITDnjwyu21L+G6DSEeE1e6Gy45lx2JrMhRuIEawpGh3RbzHNa/42Ix6PDfaeRRbaY8nHtSjKQNzOZ4T8FW4wLFOY6jqHfJGRu1hxLeENI1JqGpTfBrvdeGQLiDfbEnRpJ0SdB7frN6V2IQdT2dKlmtuRtfYsG5qQnCMXBN7RUf9yVQ1oeB0xbhGLk6OcVHqIP6QVni0Q2MtT1aghCFMgCEIQAhCEAIQhACEIQAtx3HhrNz0E7jbeX1Wj+++ctaebM8yw5ai6uLNzVGwan1FUT/AAvkt/q9SprK8Gi6g7TTKpjOKFzi457B/nDtUxg25y1Eaqcm736EUdhZ21zjxBV2mg3x4J1Nz59i0vdmzQhoom5NbT6XO4i59XrWOTyrKj0ILNLMyuT1b3RGK922tokm3MdiqU+BkE2uOI+47VaQ9KGxChCo4bF1Skqm5S24U4ZuaQvWtCuTG21FLxtG1rHcrAVZ+Q+Sj8RcMpZIH+aki96vzY2+IhP/AGyl46gt72GEckS5+R8HXhfkoFLhcsh7iN7r8AKnabccWDTqXNjbr0NbjzKwz19S4WD9EcDY9H2KKlwqRxu5znHjaVx1pS+CUaEY/JH17t+eA0WY3h4lI4dUuheHMyOojY4cBC6bQPAyaf5Su2wPGW9X4y12XIoXLEtbnWL4cx4MsI0Trkh2sPC39lV9zVZIaSYvuyMgWzs02HKTsTcVDjcubCzRJGmW5jInSy1jKyKRxwTIl8Q0eDh0suhNvk4OwW+tqHNwqZwqmFW7Rjma+Z2leFzHNJDWl2kMrWsNS9q8QbM/8awhzQGaLO5to5Wsp5mtyGVPYgnUrOC/qQIgNQUlDAHSHRs1oB0dKxudl+BNZadxI0yDfPJwI6BqUlIg4DCSQ6hmeJLVlGYYmPlzdILsbsDdWk7l4E5EIGoKW3S0IrKSKSL6SBmg+PaQNoUlJXSIuDs2tyiSVBO1Jkr3QN7bUvBANpHStuiR5+rY2XTXWT6OJodnYjg4l3JCy9suXiOq6jnRJQe9yy7k33wjGPsqL+5KpCvO5aPRwnGRkbR0eYzH/UlUZTRW9wQhC6cBCEIAQhCAEIQgBCEIAWmTw6W5uitrbPVu5t9LT/qCzNaUzERDg2GF3eumr2uB1EGQKqr6WW0bZ1cr+Cx9xyk/BXndDNvtLTyXzY3e3cmxVOWj3k2Bux13MPCDs5QuhVaQ0bkcBXnS/Z3PXgsqsz2aZjdZ4gNZJ4ANpT7DcKqJu9jDGjW+Q6IHKNiXxqlZhkMRf3dTPHvrnnwGHJkUf1Scy52vJUvHMZlnDdJ50bfRjJo5vipxpuTsiudZJXL2GYfB/wBTiOm4a46dml/UAfakZN22GM+jpqqXjfJo35rrMmrtpK0fjx5Mf5M2zRfwkUo72hcP+8fgnMPZSg1bxOz92QH2rNmwFdGFR8ECXnmapFu8p5BlVzwk6tNgc3nLQU6biVS5ulHVb6z60eg7pAFwsh0LJSkmkidpRPLXcLTolQeHXDLY4jtGrnH6gC5ndbhs34LjtxUOzFRJzaNuiyiNyWN/LJBBMAJ3X0JLWEhAJ0XjVfjSuIVO9OsO+OQbt4NSocWnZmuMoyV0d1+IVUzmQipeXPJ0rDJjALlzzqsmMkOibMc5wGQcQLu4TlqCkmRmJrmX7t/0h2gaxHf29CRlr4qYb7Ln9SMa5HcA4BwlFroHZasbVsU0MkMzm6UsgdovNw8AZaxsscrpxR0T2Ne0wECTNziAL2N7hxXWFYRX4g8zFuiHZAnuWsaNQbfOw4lJVG52hiP/ABmJF7xrjiu4jiyvb1KWVlfkSII4fEdekzocknYGw97Iw8R7kqZkxXB4x3FPUzW2udoj2+5R0+7Ogb3uHDnkz9i5llwPJHlDKXc88Z6LuUHSHqTVsD4zkbHjyUgN2tN+oFo/ZlI9y9O6yid30dSzkcJLdKWn0M1PhkPV07JD+Mjz+uzI842qOl3NX+jlaf2XdwVaW1NHL9HVNB+rK0xn+bUkK3DXsFyzSb9ZpDx0hSVSUSMqUJ/JUZsBnbrjJ4xYpu6jkGtjhzFWdtj3p6CRbm2Ic0/Wd0lXqu+UZ3ho8MX3KMIwjGLgj8VRaxb9IKo60vDW/kjFsyfxVJr/AP0lZotUJZlcx1I5ZWBCEKZWCEIQAhCEAIQhACEIQAtEqogcBw5xF9CWuOeofjBmVna0PEn/APLlA29tKoq780pKrqektpepEdud3SskaaepF2ON2u1aJ2EfVKXxPBnwm/fRnU8aufgKrbGtaNim9z+65zCY393DbUdY5L6xxLFODveJ6EKitab1JLdbUivihfe0sUQjLdrg3vXN4dvSqO6Kxts1c41haJJuagrGadHMGuGehe1jxbW86qmL4bNC7RqYSeCQZHlvqPOpUp2ViFaC3IBzU4h1Z5H2p02hjk7yZoJ8GTuD06l27c3UDUzTH7JDh6loc1yZVTkndK43Bt8F1pg/BdjCZ/FO5D8V03B5j+bPOQFG8eyxRl0IFACkIcCk8JzGjjN/YpWkwaFubg6Q8Het6Sq5VYosjQnI93D0T/lLJtTYTp3OQ0gDbPgGs8imqZwfVPqRmA3e4r7SD3Up5725eJN3VBe0MNmx+LZk0/vHW7kyCWEoGQ9Syym27m2FNRVjrEK4RRuec9EEnjJ+JTrDcGipo/luIDTk0WOEX1S8aUcTAcr2sSePiUTi8Jlhc1ozyIB2lpBtz5qT7KFT8qghqIrmN2i5zR4LgwMcCOEWHrU6drWK6t7/APCA3R7vKmru0v3qLUIYzotts0iM3eziVejbxn1JqDxJaNactjFmux9A8A7elLTwsObBbiTJoTqAnYQOj3qtqxbF30Gb4ykJIirFJQBzdLSBd9UAn15BREzQF2EyM6diKlhySmH4vLAbxyObxXu08rTkuqmUcqZlaksy1RkbcXoXTBsTirHBjwIpz3pGTXng/ZPFqUi7DyNIOGbO+G217Xty5ELOg6xuMiMweDjWs1VY9+9T2Glox76NWmHQsbKOUkA8oWOvTUHoejhqrmnfgRjh0cIxXjipP7hZUtiqqLQwXEnaQIdHTZbRaoGvp9Sx1aaHoRixPuMEIQrzOCEIQAhCEAIQhACEIQAr7ix/5fw0Dx9ceiRUJXzFh+QcN+2rvvFGWxOG5R5HG+a4T17QdfGf9klJRkas/aoqSJSg9zqjrHxuDo3uY4ai02KuuFdlJzQI6uITMtm4AX52nI81lQ2tzzXkzwdQUZU4y3JRqygtGapHgOF4gLwSNikPg6s+Nhz6FGV3Yrqou6hJkbwxuz/lNis7BU/g+7qspvo53EDwX92PXmOYqt0ZL0stjXi/Uh0+GpiOi9zhxPDm+1TjcSpjExrgYngDSkIMjXu2kkd6OKye0HZr0gG1dJHKNpFj6nfFSDcXwOr1g07j+8z4tVEoPlGmFVcMgWURdnE+OQfsOF+jWkpi9nfNcOUH2qwy9jGkm7qmrGE7L2/1MKav7HmJw/Qz6Y4BIHf0vUMq7Lc76IQVYXvytL1NHiUZ/G0rZOMxe9iYSYmW/S0Jb+6Xt9q5kHkQ9jqkuzEC3SFg9ju/jOp3GPqu41DjG6bbHOznB9yVZi1IfDlHM1ccH0SVRdiFZufbIS6mfntidk9vINvKLhRMlJIw2cNE8Ysp84jSgGxc82y0rC3HlndPIcXaW2JDxwPs72qaqTS2KnSpyejKoAeELsSAeGp+eKhf37Aw/slzfZcJlJg+HnVPK3ma/wBymqkXvf6KnSktrfZHjEmt8I34s0yqcRv3o5yp1mAUX6zKeLej7lI0m5uA/Rw1c2XgwH2uKmpwW1yDp1Ho2kUaznbClI8PedQN+Db0LTaTcJUvtveHyWta80rYxylrc1P4f2MK7bPS0o/+pm+PA4NN2frVnkk9kV+GC3kZzhe47ewJqtwijFiGu75+0AN1pbFN1TnnQhbZo1HWTyDhWiydjbDoDvldWvldtMkgYD7+hIydkDB6AWpIBI4eExntkk911U45neWpcpKKtHQrlDSTjBcTfMyRrXxUoYXgt0rVGdr8o6Vly2PEOyDJieFYppRtjZFHSloBLj3dRnc6vBGxY4tcFaNjFUd5XBCEKZWCEIQAhCEAIQhACEIQAtAxEfkHDftq77xZ+tGqacuwDD7axNWm20jfM7Kuo7RLKSvJIprmIafaD0Jay5dHZZ0zVaxw6MOsCOG59ibnD9Widd7A8WvUnIXTTYqSk1sRcU9yNko3DYkrKa3/AFXF7XXBa11r6755bFJVeyDorgh16CpCaibYnjtlnfjskHUJuQDq1q1TTKnTkhGOYtzBIPCCR6wpWk3W1UeTaiUDg0r+1RhpHLl0LhsKOMXuFKcdi1U/ZNrW65A795vvbZP2dlOoPfRRu5CR7bqh3XofxKt0YPgsjiKi5L0/shNd39K0/wAp9ybv3X0zu+pmj+FvuKp2mOD1ry6j4Ik/yZlt7f0h1wN/k/8AaUbjVF4n+k/FVELtpXHQj2ySxMukXSDG6Ia4L/w/+1JUu7GiZqpQf4Ge8rP4iE4jcOFUyor5LVWb6NOpuydE3vKUD+RvsBTp3ZXmt3ELBykn2ALNoHjYCVbGYE/eNMNaLi+kXXtzCwVMv1NEFmWo5rOyhXEZPYwcTfe66rOJ7squXJ1TK7iDi0dDbJrXRAHung84TSzdhCtiimb4QzneSbuJJ4Sbn1puWElOhBc5kHgHuVjp9ybt73x9rX70bOC6sdRQKo05TO9zEdsIxfjio/7kqiLU4KbQwjFcvzVJ/cLLFppyzRuZa0ck2gQhCsKgQhCAEIQgBCEIAQhCAFtW5fDmzYBSNcPztVYjWDvrswViq3jcAPyHSfa1X3zlRiPbZow/uIoG6Dc2+EkkXbfKQDL+IeCfUoF1xrW3SRA5EAg7DnflCqmNbgmPuYDoOPgHNh5NrVghV4Z6M6V9jONFep/ieCSwG0jHMzyOth5HBMXA21c60KSZlcWjhy4Xr1wrEVsC5eaR6V4Si67YXOxUkcBsLZrxtQLAEajcm+ZF7kJNy8su2OXO3vB0v6R8VwYWk2FtWvVnwLlzVypog7HnyfIHPNcGE/5klF7vp6V27I5UJCPiXYYlmTC+Y6ParRhWA0U4t2wEbjbuJIyy/I4ut61CU8u5ONO+xVm5bEoJTsatBZ2KrPJdM+SOw7uAMdlyOOfNdTmGdjDDnWBqJnOHglzY3D+HRuqvJFl3jZkjXyHbbO3AnsdPI9hOmXWNtG7nHmC2E7kcHps3tYbfXkc/1X9yZ1fZAoqZpbSQMvwtYGDptcqtzXBZGn2Za7c1OGl5heG5Wc8aA/q1phKwg8+xWbG90U9Y+7iXcDW3IHMk6LcjNIRpDQHC7X0J5LbnXTvpEhcMw50srWgXzBPEL5lae2PuNG+RFuhI4VgUdO3LN21x1lWXDsLM9NLoNLnNe1zOM6OYucsx67LPOTqvQ0QiqUdSq1WHb3hOKEvc7SjpddrACo2AcqyBbxunwWWDBcQdLogvZBZoNyLVDdZ1bVg69HDpqmrnmYlp1HYEIQrzOCEIQAhCEAIQhACEIQAt87HbfyJS/a1X3zlga+hOxhTPfglNotLrSVN7fbOVNZXg0XUHaaZIPiSRYpV2FzeKf0D4pvLg8+yJ/q+K8twl0eqqkeyOmY0ghwBBysRcHmKquLbiqd5vHeJ2vuc2/wAp9yuMmB1B/Mv9XxTZ+5ypP5l/QPiuJTXDO3pvdoynEdyE0eoNlGu7cndBUHLTaOTtJh4HA+1bY7cvU+Jk6B8U3n3IVDhZ1M8jgIafaVohUnymUyp03s0Yz8jJ1WdyH4rh1O4awRyghalU9it7v0WRp4W9z77Jt+CmsbnHvo4ntBHSD7lcpvopdNdr7MyLF4GrRKjsa4gBnSNkGu7dFrvWQUzPY7qz+gVLOTQcB0m5HOpKT6IuC7RRnBcK7v7F1f4NNKcvCaG58zimcvYzxIfoU3NoH/yU4yuVSViqudkuFZ3djTEv1Gfob1l5+DPE/wBRn6G9ZWFbaK21l1yrQ3sbYmP0Gfob1lyOxpif6jP0N6yC6IKjxGWL6OR7P3XEA8oGRUozdQ55G/t3ywtpXs4f5zKTpexpiF+6opgP3W9ZJTdjPEdI2op7Xyyb1lU4KT1RbGpKOzF8OZDMRvZbI4jOOS4d/Cf91acLwFju4FPov16D2gE8bScnDkKpzOxriYIIoqgEZggNBHH3yuOAtxZn4uroKiojyGkbCRltrXaXdc+fGs1ShLg1QxEeSzUe4+XVoxxjjcB6m3UtT7jGeHK954GNDR0m5S9AJ4wPxEro3HLSbaWMftgnuh68tqmtGT6jlGFNdCVZvkZU25yBhBEQJ+s8l55gclNRNAaPZqCZb1J9Ry6DJLW0XWWiP68GeX7bsrHZTd+Raz9yL7+NfMq+meyhG4YLWXBHcRffxr5mWin6TNU9QIQhWEAQhCAEIQgBCEIAQhCAE5gxOZjdFksrWjwWve0C+ZyBsmyEA97dVHj5vOydZHbqo8fN52TrJkhAPe3VR4+bzsnWR26qPHzedk6yZIQD3t1UePm87J1kduqjx83nZOsmSEA97dVHj5vOydZHbqo8fN52TrJkhAPe3dR4+bzsnWXnbqfx83nZPimaEA87dT+Pm87J1l726qPHzedk6yZIQD3t1P4+bzsnWXnbqfx83nZOsmaEA97dT+Pm87J1l526n8fN52TrJmhAPO3U/j5vOydZHbqfx83nZOsmaEA97dT+Pm87J1l526n8fN52TrJmhAPe3VR4+bzsnWR26qPHzedk6yZIQD3t1UfrE/nZOsjt3UfrE/nZOsmSEA6lxWZ7S100rmnW10j3A7cwTY6gmqEIAQhCAEIQgBCE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hQSEBUUExMUFRUUFBQVGBQYGBcVGBUYFxQVFBYWFRYXHSYeFxkjHRQUHy8gJCcpLSwsFR4xNTAqNSYrLCkBCQoKDgwOGA8PGiokHCQpLCwsLiwsLCksKSwpLCksLCwsKSksLCwsLCwsLCwpLCwsKSwsLCwsLCwsLCksLCwsLP/AABEIAK8BIQMBIgACEQEDEQH/xAAcAAABBQEBAQAAAAAAAAAAAAAAAwQFBgcCAQj/xABREAABAwICAwgNBg0CBgMAAAABAAIDBBEFIRIxQQYTUWFxgZHSBxUiMkJTVZOUobHB0RQWM1JzsxcjJUNEVGJygpKitPCy8SQmNIPC4TVjdP/EABoBAQADAQEBAAAAAAAAAAAAAAACAwQBBQb/xAApEQACAQIGAQQCAwEAAAAAAAAAAQIDEQQSITFBURMyM2GRFCJSofCB/9oADAMBAAIRAxEAPwDF0IQpHAQhCAEIV5wHsbxT0UVVNXtpxM6VrWGF8mcby09013EDq2rjaWrOpN6IoyFov4MKTyvH6LN10fgvpPK8fosvXUPLDss8NT+L+jOkLRfwX0nleP0WXrI/BhSeV4/RZuunkh2jnin/ABf0Z0haH+DOj8rx+izdZeHsbUXliP0WbrLvkj2PFPp/RnqFoB7HVF5Yj9Fm6y8/B5Q+WYvRZusmePZzxz6ZQEK/HsfUPlmL0WbrLw7gKDyzF6LN1kzx7GSXRQkK+HcFQeWYvRZusvPmJh/lqL0WbrLuZHMr6KIhXr5i4f5ai9Fm6yPmNh/lqH0WbrJdDKyioV6+Y2H+WovRZusj5iYf5ai9Fm6yZkMr6KKhXv5h4f5ai9Fn6yPmHh/lqL0WbrJmXYyS6KIhXv5h4f5ai9Fm6yPmJh/lqL0WfrJmj2dyS6KIhXr5iYf5ai9Fn6yPmNh/lqL0WfrJmRzLLooqFeDuIw7y1F6LP1l4dxeHeW4vRZ+su3RyzKQhXat3BU3yOoqabEmVPyZsbnxtgkjP4yQRt7p7stuw6lSV04CEIQAhCEAIQhACEIQAhCEALWsJjvgdB9tWfelZKthwBt8Doftaz70rNifaZqwnux/3A0bTLsU6eMjSzYl4bZ9ARxplw6lUlKWtF3EAcagcT3Txs73Xx/DWpQjKWxCUoxV2LPo0wqXsZ3zgFXsQ3UPf4WXAMh6lDyVDnLdTwsn6mYqmMitIq5Y6nGYhqufUo6bHuBoXGC4I2bfDLO2BscZeNIFxkcNTGgbeNIx0kfGeVaFSpx+TLKvVlrscyYw87bcgSBrXnaVJMhj8GyUZGrLxWyK3Gb3kRAbIdjvWvfksnAVNNbxpWlonTSNiZ3zrkn6rQLuKeX4HhvyVwxOBtY3Xmi5TzqZpcQw2YCRpeE+2RJOwcS9bStbqsuOulwFh2+SDbE7gXYpn8CmtAcSC1Q8/wTWGXZD708f7r3fJBsKlixc6K55e0S8D4bIwYgRr9YSzK6/AnboAdYBTp+5MPp31EXdMjtvjb90wHwrbWrueD3GSotbkeJgUEripwkxhpuQHC423CQu8cB5V3InsRc5L1IVe1IOalRUDwmkcYXe8B3euB4lJaHLplj3LD8k4x9lRf3JVHV83NwluE4xcfmqP+5Koa0R2Mk9wQhCkQBCEIAQhCAEIQgBCEIAWx7nf/g6H7Ws+9KxxbLuaH5Eoftav70rNifaZqwnvR/3AsxMcTxtkLb6QHH8BtXON4iIQRt1W4Twcg2rPMcqXyHSJJ/zYvMo0M71PWrV8i0JKfFZ6t5bC02vbSPx2cgUzhnY8Bs6dxceAaulW+fD4qanoxAzSaaZri4WGlIbF7nnhzUNiO6qOP6SZrf2I+6d07FbOUk8kEUwjGSz1P7HcO5mliH0UfK7P2pGakptjA62xjfgqpV7vWfm4S4591Ib89lE1O7GqkyD9AarMAHrRYeq9W/7DxFKOi/ou9RhsWf8Aw4HG92iq7ijKZut7AQe9Zd5VakfLIe7e48pJSfyHjWiGHtvIzzxN9oi9VVRX7gOI4TYepK0Ic9wDDcnYUydS8a8jaWuBa6xBuDqWhxVtDKpvNqiwtonhpdomw18XKnODYhvFQyW1wAWuHC1wsbcam8Ux4MZRzta0PlgtOzwXEO0Q4jhIv6k0xLB2vZv9Pmzw4/CjPvasl+zeordFXx/C9CRzonaUbiSCNl87EKIbc8KsL4uXmTZ1LfZfjGS0QqWVmZJ0m3dESGHh9aUa0/WKeOoW/WI5QuDQ/ttU86ZX45ITDnjwyu21L+G6DSEeE1e6Gy45lx2JrMhRuIEawpGh3RbzHNa/42Ix6PDfaeRRbaY8nHtSjKQNzOZ4T8FW4wLFOY6jqHfJGRu1hxLeENI1JqGpTfBrvdeGQLiDfbEnRpJ0SdB7frN6V2IQdT2dKlmtuRtfYsG5qQnCMXBN7RUf9yVQ1oeB0xbhGLk6OcVHqIP6QVni0Q2MtT1aghCFMgCEIQAhCEAIQhACEIQAtx3HhrNz0E7jbeX1Wj+++ctaebM8yw5ai6uLNzVGwan1FUT/AAvkt/q9SprK8Gi6g7TTKpjOKFzi457B/nDtUxg25y1Eaqcm736EUdhZ21zjxBV2mg3x4J1Nz59i0vdmzQhoom5NbT6XO4i59XrWOTyrKj0ILNLMyuT1b3RGK922tokm3MdiqU+BkE2uOI+47VaQ9KGxChCo4bF1Skqm5S24U4ZuaQvWtCuTG21FLxtG1rHcrAVZ+Q+Sj8RcMpZIH+aki96vzY2+IhP/AGyl46gt72GEckS5+R8HXhfkoFLhcsh7iN7r8AKnabccWDTqXNjbr0NbjzKwz19S4WD9EcDY9H2KKlwqRxu5znHjaVx1pS+CUaEY/JH17t+eA0WY3h4lI4dUuheHMyOojY4cBC6bQPAyaf5Su2wPGW9X4y12XIoXLEtbnWL4cx4MsI0Trkh2sPC39lV9zVZIaSYvuyMgWzs02HKTsTcVDjcubCzRJGmW5jInSy1jKyKRxwTIl8Q0eDh0suhNvk4OwW+tqHNwqZwqmFW7Rjma+Z2leFzHNJDWl2kMrWsNS9q8QbM/8awhzQGaLO5to5Wsp5mtyGVPYgnUrOC/qQIgNQUlDAHSHRs1oB0dKxudl+BNZadxI0yDfPJwI6BqUlIg4DCSQ6hmeJLVlGYYmPlzdILsbsDdWk7l4E5EIGoKW3S0IrKSKSL6SBmg+PaQNoUlJXSIuDs2tyiSVBO1Jkr3QN7bUvBANpHStuiR5+rY2XTXWT6OJodnYjg4l3JCy9suXiOq6jnRJQe9yy7k33wjGPsqL+5KpCvO5aPRwnGRkbR0eYzH/UlUZTRW9wQhC6cBCEIAQhCAEIQgBCEIAWmTw6W5uitrbPVu5t9LT/qCzNaUzERDg2GF3eumr2uB1EGQKqr6WW0bZ1cr+Cx9xyk/BXndDNvtLTyXzY3e3cmxVOWj3k2Bux13MPCDs5QuhVaQ0bkcBXnS/Z3PXgsqsz2aZjdZ4gNZJ4ANpT7DcKqJu9jDGjW+Q6IHKNiXxqlZhkMRf3dTPHvrnnwGHJkUf1Scy52vJUvHMZlnDdJ50bfRjJo5vipxpuTsiudZJXL2GYfB/wBTiOm4a46dml/UAfakZN22GM+jpqqXjfJo35rrMmrtpK0fjx5Mf5M2zRfwkUo72hcP+8fgnMPZSg1bxOz92QH2rNmwFdGFR8ECXnmapFu8p5BlVzwk6tNgc3nLQU6biVS5ulHVb6z60eg7pAFwsh0LJSkmkidpRPLXcLTolQeHXDLY4jtGrnH6gC5ndbhs34LjtxUOzFRJzaNuiyiNyWN/LJBBMAJ3X0JLWEhAJ0XjVfjSuIVO9OsO+OQbt4NSocWnZmuMoyV0d1+IVUzmQipeXPJ0rDJjALlzzqsmMkOibMc5wGQcQLu4TlqCkmRmJrmX7t/0h2gaxHf29CRlr4qYb7Ln9SMa5HcA4BwlFroHZasbVsU0MkMzm6UsgdovNw8AZaxsscrpxR0T2Ne0wECTNziAL2N7hxXWFYRX4g8zFuiHZAnuWsaNQbfOw4lJVG52hiP/ABmJF7xrjiu4jiyvb1KWVlfkSII4fEdekzocknYGw97Iw8R7kqZkxXB4x3FPUzW2udoj2+5R0+7Ogb3uHDnkz9i5llwPJHlDKXc88Z6LuUHSHqTVsD4zkbHjyUgN2tN+oFo/ZlI9y9O6yid30dSzkcJLdKWn0M1PhkPV07JD+Mjz+uzI842qOl3NX+jlaf2XdwVaW1NHL9HVNB+rK0xn+bUkK3DXsFyzSb9ZpDx0hSVSUSMqUJ/JUZsBnbrjJ4xYpu6jkGtjhzFWdtj3p6CRbm2Ic0/Wd0lXqu+UZ3ho8MX3KMIwjGLgj8VRaxb9IKo60vDW/kjFsyfxVJr/AP0lZotUJZlcx1I5ZWBCEKZWCEIQAhCEAIQhACEIQAtEqogcBw5xF9CWuOeofjBmVna0PEn/APLlA29tKoq780pKrqektpepEdud3SskaaepF2ON2u1aJ2EfVKXxPBnwm/fRnU8aufgKrbGtaNim9z+65zCY393DbUdY5L6xxLFODveJ6EKitab1JLdbUivihfe0sUQjLdrg3vXN4dvSqO6Kxts1c41haJJuagrGadHMGuGehe1jxbW86qmL4bNC7RqYSeCQZHlvqPOpUp2ViFaC3IBzU4h1Z5H2p02hjk7yZoJ8GTuD06l27c3UDUzTH7JDh6loc1yZVTkndK43Bt8F1pg/BdjCZ/FO5D8V03B5j+bPOQFG8eyxRl0IFACkIcCk8JzGjjN/YpWkwaFubg6Q8Het6Sq5VYosjQnI93D0T/lLJtTYTp3OQ0gDbPgGs8imqZwfVPqRmA3e4r7SD3Up5725eJN3VBe0MNmx+LZk0/vHW7kyCWEoGQ9Syym27m2FNRVjrEK4RRuec9EEnjJ+JTrDcGipo/luIDTk0WOEX1S8aUcTAcr2sSePiUTi8Jlhc1ozyIB2lpBtz5qT7KFT8qghqIrmN2i5zR4LgwMcCOEWHrU6drWK6t7/APCA3R7vKmru0v3qLUIYzotts0iM3eziVejbxn1JqDxJaNactjFmux9A8A7elLTwsObBbiTJoTqAnYQOj3qtqxbF30Gb4ykJIirFJQBzdLSBd9UAn15BREzQF2EyM6diKlhySmH4vLAbxyObxXu08rTkuqmUcqZlaksy1RkbcXoXTBsTirHBjwIpz3pGTXng/ZPFqUi7DyNIOGbO+G217Xty5ELOg6xuMiMweDjWs1VY9+9T2Glox76NWmHQsbKOUkA8oWOvTUHoejhqrmnfgRjh0cIxXjipP7hZUtiqqLQwXEnaQIdHTZbRaoGvp9Sx1aaHoRixPuMEIQrzOCEIQAhCEAIQhACEIQAr7ix/5fw0Dx9ceiRUJXzFh+QcN+2rvvFGWxOG5R5HG+a4T17QdfGf9klJRkas/aoqSJSg9zqjrHxuDo3uY4ai02KuuFdlJzQI6uITMtm4AX52nI81lQ2tzzXkzwdQUZU4y3JRqygtGapHgOF4gLwSNikPg6s+Nhz6FGV3Yrqou6hJkbwxuz/lNis7BU/g+7qspvo53EDwX92PXmOYqt0ZL0stjXi/Uh0+GpiOi9zhxPDm+1TjcSpjExrgYngDSkIMjXu2kkd6OKye0HZr0gG1dJHKNpFj6nfFSDcXwOr1g07j+8z4tVEoPlGmFVcMgWURdnE+OQfsOF+jWkpi9nfNcOUH2qwy9jGkm7qmrGE7L2/1MKav7HmJw/Qz6Y4BIHf0vUMq7Lc76IQVYXvytL1NHiUZ/G0rZOMxe9iYSYmW/S0Jb+6Xt9q5kHkQ9jqkuzEC3SFg9ju/jOp3GPqu41DjG6bbHOznB9yVZi1IfDlHM1ccH0SVRdiFZufbIS6mfntidk9vINvKLhRMlJIw2cNE8Ysp84jSgGxc82y0rC3HlndPIcXaW2JDxwPs72qaqTS2KnSpyejKoAeELsSAeGp+eKhf37Aw/slzfZcJlJg+HnVPK3ma/wBymqkXvf6KnSktrfZHjEmt8I34s0yqcRv3o5yp1mAUX6zKeLej7lI0m5uA/Rw1c2XgwH2uKmpwW1yDp1Ho2kUaznbClI8PedQN+Db0LTaTcJUvtveHyWta80rYxylrc1P4f2MK7bPS0o/+pm+PA4NN2frVnkk9kV+GC3kZzhe47ewJqtwijFiGu75+0AN1pbFN1TnnQhbZo1HWTyDhWiydjbDoDvldWvldtMkgYD7+hIydkDB6AWpIBI4eExntkk911U45neWpcpKKtHQrlDSTjBcTfMyRrXxUoYXgt0rVGdr8o6Vly2PEOyDJieFYppRtjZFHSloBLj3dRnc6vBGxY4tcFaNjFUd5XBCEKZWCEIQAhCEAIQhACEIQAtAxEfkHDftq77xZ+tGqacuwDD7axNWm20jfM7Kuo7RLKSvJIprmIafaD0Jay5dHZZ0zVaxw6MOsCOG59ibnD9Widd7A8WvUnIXTTYqSk1sRcU9yNko3DYkrKa3/AFXF7XXBa11r6755bFJVeyDorgh16CpCaibYnjtlnfjskHUJuQDq1q1TTKnTkhGOYtzBIPCCR6wpWk3W1UeTaiUDg0r+1RhpHLl0LhsKOMXuFKcdi1U/ZNrW65A795vvbZP2dlOoPfRRu5CR7bqh3XofxKt0YPgsjiKi5L0/shNd39K0/wAp9ybv3X0zu+pmj+FvuKp2mOD1ry6j4Ik/yZlt7f0h1wN/k/8AaUbjVF4n+k/FVELtpXHQj2ySxMukXSDG6Ia4L/w/+1JUu7GiZqpQf4Ge8rP4iE4jcOFUyor5LVWb6NOpuydE3vKUD+RvsBTp3ZXmt3ELBykn2ALNoHjYCVbGYE/eNMNaLi+kXXtzCwVMv1NEFmWo5rOyhXEZPYwcTfe66rOJ7squXJ1TK7iDi0dDbJrXRAHung84TSzdhCtiimb4QzneSbuJJ4Sbn1puWElOhBc5kHgHuVjp9ybt73x9rX70bOC6sdRQKo05TO9zEdsIxfjio/7kqiLU4KbQwjFcvzVJ/cLLFppyzRuZa0ck2gQhCsKgQhCAEIQgBCEIAQhCAFtW5fDmzYBSNcPztVYjWDvrswViq3jcAPyHSfa1X3zlRiPbZow/uIoG6Dc2+EkkXbfKQDL+IeCfUoF1xrW3SRA5EAg7DnflCqmNbgmPuYDoOPgHNh5NrVghV4Z6M6V9jONFep/ieCSwG0jHMzyOth5HBMXA21c60KSZlcWjhy4Xr1wrEVsC5eaR6V4Si67YXOxUkcBsLZrxtQLAEajcm+ZF7kJNy8su2OXO3vB0v6R8VwYWk2FtWvVnwLlzVypog7HnyfIHPNcGE/5klF7vp6V27I5UJCPiXYYlmTC+Y6ParRhWA0U4t2wEbjbuJIyy/I4ut61CU8u5ONO+xVm5bEoJTsatBZ2KrPJdM+SOw7uAMdlyOOfNdTmGdjDDnWBqJnOHglzY3D+HRuqvJFl3jZkjXyHbbO3AnsdPI9hOmXWNtG7nHmC2E7kcHps3tYbfXkc/1X9yZ1fZAoqZpbSQMvwtYGDptcqtzXBZGn2Za7c1OGl5heG5Wc8aA/q1phKwg8+xWbG90U9Y+7iXcDW3IHMk6LcjNIRpDQHC7X0J5LbnXTvpEhcMw50srWgXzBPEL5lae2PuNG+RFuhI4VgUdO3LN21x1lWXDsLM9NLoNLnNe1zOM6OYucsx67LPOTqvQ0QiqUdSq1WHb3hOKEvc7SjpddrACo2AcqyBbxunwWWDBcQdLogvZBZoNyLVDdZ1bVg69HDpqmrnmYlp1HYEIQrzOCEIQAhCEAIQhACEIQAt87HbfyJS/a1X3zlga+hOxhTPfglNotLrSVN7fbOVNZXg0XUHaaZIPiSRYpV2FzeKf0D4pvLg8+yJ/q+K8twl0eqqkeyOmY0ghwBBysRcHmKquLbiqd5vHeJ2vuc2/wAp9yuMmB1B/Mv9XxTZ+5ypP5l/QPiuJTXDO3pvdoynEdyE0eoNlGu7cndBUHLTaOTtJh4HA+1bY7cvU+Jk6B8U3n3IVDhZ1M8jgIafaVohUnymUyp03s0Yz8jJ1WdyH4rh1O4awRyghalU9it7v0WRp4W9z77Jt+CmsbnHvo4ntBHSD7lcpvopdNdr7MyLF4GrRKjsa4gBnSNkGu7dFrvWQUzPY7qz+gVLOTQcB0m5HOpKT6IuC7RRnBcK7v7F1f4NNKcvCaG58zimcvYzxIfoU3NoH/yU4yuVSViqudkuFZ3djTEv1Gfob1l5+DPE/wBRn6G9ZWFbaK21l1yrQ3sbYmP0Gfob1lyOxpif6jP0N6yC6IKjxGWL6OR7P3XEA8oGRUozdQ55G/t3ywtpXs4f5zKTpexpiF+6opgP3W9ZJTdjPEdI2op7Xyyb1lU4KT1RbGpKOzF8OZDMRvZbI4jOOS4d/Cf91acLwFju4FPov16D2gE8bScnDkKpzOxriYIIoqgEZggNBHH3yuOAtxZn4uroKiojyGkbCRltrXaXdc+fGs1ShLg1QxEeSzUe4+XVoxxjjcB6m3UtT7jGeHK954GNDR0m5S9AJ4wPxEro3HLSbaWMftgnuh68tqmtGT6jlGFNdCVZvkZU25yBhBEQJ+s8l55gclNRNAaPZqCZb1J9Ry6DJLW0XWWiP68GeX7bsrHZTd+Raz9yL7+NfMq+meyhG4YLWXBHcRffxr5mWin6TNU9QIQhWEAQhCAEIQgBCEIAQhCAE5gxOZjdFksrWjwWve0C+ZyBsmyEA97dVHj5vOydZHbqo8fN52TrJkhAPe3VR4+bzsnWR26qPHzedk6yZIQD3t1UePm87J1kduqjx83nZOsmSEA97dVHj5vOydZHbqo8fN52TrJkhAPe3dR4+bzsnWXnbqfx83nZPimaEA87dT+Pm87J1l726qPHzedk6yZIQD3t1P4+bzsnWXnbqfx83nZOsmaEA97dT+Pm87J1l526n8fN52TrJmhAPO3U/j5vOydZHbqfx83nZOsmaEA97dT+Pm87J1l526n8fN52TrJmhAPe3VR4+bzsnWR26qPHzedk6yZIQD3t1UfrE/nZOsjt3UfrE/nZOsmSEA6lxWZ7S100rmnW10j3A7cwTY6gmqEIAQhCAEIQgBCE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0" descr="data:image/jpeg;base64,/9j/4AAQSkZJRgABAQAAAQABAAD/2wCEAAkGBhQSEBUUExMUFRUUFBQVGBQYGBcVGBUYFxQVFBYWFRYXHSYeFxkjHRQUHy8gJCcpLSwsFR4xNTAqNSYrLCkBCQoKDgwOGA8PGiokHCQpLCwsLiwsLCksKSwpLCksLCwsKSksLCwsLCwsLCwpLCwsKSwsLCwsLCwsLCksLCwsLP/AABEIAK8BIQMBIgACEQEDEQH/xAAcAAABBQEBAQAAAAAAAAAAAAAAAwQFBgcCAQj/xABREAABAwICAwgNBg0CBgMAAAABAAIDBBEFIRIxQQYTUWFxgZHSBxUiMkJTVZOUobHB0RQWM1JzsxcjJUNEVGJygpKitPCy8SQmNIPC4TVjdP/EABoBAQADAQEBAAAAAAAAAAAAAAACAwQBBQb/xAApEQACAQIGAQQCAwEAAAAAAAAAAQIDEQQSITFBURMyM2GRFCJSofCB/9oADAMBAAIRAxEAPwDF0IQpHAQhCAEIV5wHsbxT0UVVNXtpxM6VrWGF8mcby09013EDq2rjaWrOpN6IoyFov4MKTyvH6LN10fgvpPK8fosvXUPLDss8NT+L+jOkLRfwX0nleP0WXrI/BhSeV4/RZuunkh2jnin/ABf0Z0haH+DOj8rx+izdZeHsbUXliP0WbrLvkj2PFPp/RnqFoB7HVF5Yj9Fm6y8/B5Q+WYvRZusmePZzxz6ZQEK/HsfUPlmL0WbrLw7gKDyzF6LN1kzx7GSXRQkK+HcFQeWYvRZusvPmJh/lqL0WbrLuZHMr6KIhXr5i4f5ai9Fm6yPmNh/lqH0WbrJdDKyioV6+Y2H+WovRZusj5iYf5ai9Fm6yZkMr6KKhXv5h4f5ai9Fn6yPmHh/lqL0WbrJmXYyS6KIhXv5h4f5ai9Fm6yPmJh/lqL0WfrJmj2dyS6KIhXr5iYf5ai9Fn6yPmNh/lqL0WfrJmRzLLooqFeDuIw7y1F6LP1l4dxeHeW4vRZ+su3RyzKQhXat3BU3yOoqabEmVPyZsbnxtgkjP4yQRt7p7stuw6lSV04CEIQAhCEAIQhACEIQAhCEALWsJjvgdB9tWfelZKthwBt8Doftaz70rNifaZqwnux/3A0bTLsU6eMjSzYl4bZ9ARxplw6lUlKWtF3EAcagcT3Txs73Xx/DWpQjKWxCUoxV2LPo0wqXsZ3zgFXsQ3UPf4WXAMh6lDyVDnLdTwsn6mYqmMitIq5Y6nGYhqufUo6bHuBoXGC4I2bfDLO2BscZeNIFxkcNTGgbeNIx0kfGeVaFSpx+TLKvVlrscyYw87bcgSBrXnaVJMhj8GyUZGrLxWyK3Gb3kRAbIdjvWvfksnAVNNbxpWlonTSNiZ3zrkn6rQLuKeX4HhvyVwxOBtY3Xmi5TzqZpcQw2YCRpeE+2RJOwcS9bStbqsuOulwFh2+SDbE7gXYpn8CmtAcSC1Q8/wTWGXZD708f7r3fJBsKlixc6K55e0S8D4bIwYgRr9YSzK6/AnboAdYBTp+5MPp31EXdMjtvjb90wHwrbWrueD3GSotbkeJgUEripwkxhpuQHC423CQu8cB5V3InsRc5L1IVe1IOalRUDwmkcYXe8B3euB4lJaHLplj3LD8k4x9lRf3JVHV83NwluE4xcfmqP+5Koa0R2Mk9wQhCkQBCEIAQhCAEIQgBCEIAWx7nf/g6H7Ws+9KxxbLuaH5Eoftav70rNifaZqwnvR/3AsxMcTxtkLb6QHH8BtXON4iIQRt1W4Twcg2rPMcqXyHSJJ/zYvMo0M71PWrV8i0JKfFZ6t5bC02vbSPx2cgUzhnY8Bs6dxceAaulW+fD4qanoxAzSaaZri4WGlIbF7nnhzUNiO6qOP6SZrf2I+6d07FbOUk8kEUwjGSz1P7HcO5mliH0UfK7P2pGakptjA62xjfgqpV7vWfm4S4591Ib89lE1O7GqkyD9AarMAHrRYeq9W/7DxFKOi/ou9RhsWf8Aw4HG92iq7ijKZut7AQe9Zd5VakfLIe7e48pJSfyHjWiGHtvIzzxN9oi9VVRX7gOI4TYepK0Ic9wDDcnYUydS8a8jaWuBa6xBuDqWhxVtDKpvNqiwtonhpdomw18XKnODYhvFQyW1wAWuHC1wsbcam8Ux4MZRzta0PlgtOzwXEO0Q4jhIv6k0xLB2vZv9Pmzw4/CjPvasl+zeordFXx/C9CRzonaUbiSCNl87EKIbc8KsL4uXmTZ1LfZfjGS0QqWVmZJ0m3dESGHh9aUa0/WKeOoW/WI5QuDQ/ttU86ZX45ITDnjwyu21L+G6DSEeE1e6Gy45lx2JrMhRuIEawpGh3RbzHNa/42Ix6PDfaeRRbaY8nHtSjKQNzOZ4T8FW4wLFOY6jqHfJGRu1hxLeENI1JqGpTfBrvdeGQLiDfbEnRpJ0SdB7frN6V2IQdT2dKlmtuRtfYsG5qQnCMXBN7RUf9yVQ1oeB0xbhGLk6OcVHqIP6QVni0Q2MtT1aghCFMgCEIQAhCEAIQhACEIQAtx3HhrNz0E7jbeX1Wj+++ctaebM8yw5ai6uLNzVGwan1FUT/AAvkt/q9SprK8Gi6g7TTKpjOKFzi457B/nDtUxg25y1Eaqcm736EUdhZ21zjxBV2mg3x4J1Nz59i0vdmzQhoom5NbT6XO4i59XrWOTyrKj0ILNLMyuT1b3RGK922tokm3MdiqU+BkE2uOI+47VaQ9KGxChCo4bF1Skqm5S24U4ZuaQvWtCuTG21FLxtG1rHcrAVZ+Q+Sj8RcMpZIH+aki96vzY2+IhP/AGyl46gt72GEckS5+R8HXhfkoFLhcsh7iN7r8AKnabccWDTqXNjbr0NbjzKwz19S4WD9EcDY9H2KKlwqRxu5znHjaVx1pS+CUaEY/JH17t+eA0WY3h4lI4dUuheHMyOojY4cBC6bQPAyaf5Su2wPGW9X4y12XIoXLEtbnWL4cx4MsI0Trkh2sPC39lV9zVZIaSYvuyMgWzs02HKTsTcVDjcubCzRJGmW5jInSy1jKyKRxwTIl8Q0eDh0suhNvk4OwW+tqHNwqZwqmFW7Rjma+Z2leFzHNJDWl2kMrWsNS9q8QbM/8awhzQGaLO5to5Wsp5mtyGVPYgnUrOC/qQIgNQUlDAHSHRs1oB0dKxudl+BNZadxI0yDfPJwI6BqUlIg4DCSQ6hmeJLVlGYYmPlzdILsbsDdWk7l4E5EIGoKW3S0IrKSKSL6SBmg+PaQNoUlJXSIuDs2tyiSVBO1Jkr3QN7bUvBANpHStuiR5+rY2XTXWT6OJodnYjg4l3JCy9suXiOq6jnRJQe9yy7k33wjGPsqL+5KpCvO5aPRwnGRkbR0eYzH/UlUZTRW9wQhC6cBCEIAQhCAEIQgBCEIAWmTw6W5uitrbPVu5t9LT/qCzNaUzERDg2GF3eumr2uB1EGQKqr6WW0bZ1cr+Cx9xyk/BXndDNvtLTyXzY3e3cmxVOWj3k2Bux13MPCDs5QuhVaQ0bkcBXnS/Z3PXgsqsz2aZjdZ4gNZJ4ANpT7DcKqJu9jDGjW+Q6IHKNiXxqlZhkMRf3dTPHvrnnwGHJkUf1Scy52vJUvHMZlnDdJ50bfRjJo5vipxpuTsiudZJXL2GYfB/wBTiOm4a46dml/UAfakZN22GM+jpqqXjfJo35rrMmrtpK0fjx5Mf5M2zRfwkUo72hcP+8fgnMPZSg1bxOz92QH2rNmwFdGFR8ECXnmapFu8p5BlVzwk6tNgc3nLQU6biVS5ulHVb6z60eg7pAFwsh0LJSkmkidpRPLXcLTolQeHXDLY4jtGrnH6gC5ndbhs34LjtxUOzFRJzaNuiyiNyWN/LJBBMAJ3X0JLWEhAJ0XjVfjSuIVO9OsO+OQbt4NSocWnZmuMoyV0d1+IVUzmQipeXPJ0rDJjALlzzqsmMkOibMc5wGQcQLu4TlqCkmRmJrmX7t/0h2gaxHf29CRlr4qYb7Ln9SMa5HcA4BwlFroHZasbVsU0MkMzm6UsgdovNw8AZaxsscrpxR0T2Ne0wECTNziAL2N7hxXWFYRX4g8zFuiHZAnuWsaNQbfOw4lJVG52hiP/ABmJF7xrjiu4jiyvb1KWVlfkSII4fEdekzocknYGw97Iw8R7kqZkxXB4x3FPUzW2udoj2+5R0+7Ogb3uHDnkz9i5llwPJHlDKXc88Z6LuUHSHqTVsD4zkbHjyUgN2tN+oFo/ZlI9y9O6yid30dSzkcJLdKWn0M1PhkPV07JD+Mjz+uzI842qOl3NX+jlaf2XdwVaW1NHL9HVNB+rK0xn+bUkK3DXsFyzSb9ZpDx0hSVSUSMqUJ/JUZsBnbrjJ4xYpu6jkGtjhzFWdtj3p6CRbm2Ic0/Wd0lXqu+UZ3ho8MX3KMIwjGLgj8VRaxb9IKo60vDW/kjFsyfxVJr/AP0lZotUJZlcx1I5ZWBCEKZWCEIQAhCEAIQhACEIQAtEqogcBw5xF9CWuOeofjBmVna0PEn/APLlA29tKoq780pKrqektpepEdud3SskaaepF2ON2u1aJ2EfVKXxPBnwm/fRnU8aufgKrbGtaNim9z+65zCY393DbUdY5L6xxLFODveJ6EKitab1JLdbUivihfe0sUQjLdrg3vXN4dvSqO6Kxts1c41haJJuagrGadHMGuGehe1jxbW86qmL4bNC7RqYSeCQZHlvqPOpUp2ViFaC3IBzU4h1Z5H2p02hjk7yZoJ8GTuD06l27c3UDUzTH7JDh6loc1yZVTkndK43Bt8F1pg/BdjCZ/FO5D8V03B5j+bPOQFG8eyxRl0IFACkIcCk8JzGjjN/YpWkwaFubg6Q8Het6Sq5VYosjQnI93D0T/lLJtTYTp3OQ0gDbPgGs8imqZwfVPqRmA3e4r7SD3Up5725eJN3VBe0MNmx+LZk0/vHW7kyCWEoGQ9Syym27m2FNRVjrEK4RRuec9EEnjJ+JTrDcGipo/luIDTk0WOEX1S8aUcTAcr2sSePiUTi8Jlhc1ozyIB2lpBtz5qT7KFT8qghqIrmN2i5zR4LgwMcCOEWHrU6drWK6t7/APCA3R7vKmru0v3qLUIYzotts0iM3eziVejbxn1JqDxJaNactjFmux9A8A7elLTwsObBbiTJoTqAnYQOj3qtqxbF30Gb4ykJIirFJQBzdLSBd9UAn15BREzQF2EyM6diKlhySmH4vLAbxyObxXu08rTkuqmUcqZlaksy1RkbcXoXTBsTirHBjwIpz3pGTXng/ZPFqUi7DyNIOGbO+G217Xty5ELOg6xuMiMweDjWs1VY9+9T2Glox76NWmHQsbKOUkA8oWOvTUHoejhqrmnfgRjh0cIxXjipP7hZUtiqqLQwXEnaQIdHTZbRaoGvp9Sx1aaHoRixPuMEIQrzOCEIQAhCEAIQhACEIQAr7ix/5fw0Dx9ceiRUJXzFh+QcN+2rvvFGWxOG5R5HG+a4T17QdfGf9klJRkas/aoqSJSg9zqjrHxuDo3uY4ai02KuuFdlJzQI6uITMtm4AX52nI81lQ2tzzXkzwdQUZU4y3JRqygtGapHgOF4gLwSNikPg6s+Nhz6FGV3Yrqou6hJkbwxuz/lNis7BU/g+7qspvo53EDwX92PXmOYqt0ZL0stjXi/Uh0+GpiOi9zhxPDm+1TjcSpjExrgYngDSkIMjXu2kkd6OKye0HZr0gG1dJHKNpFj6nfFSDcXwOr1g07j+8z4tVEoPlGmFVcMgWURdnE+OQfsOF+jWkpi9nfNcOUH2qwy9jGkm7qmrGE7L2/1MKav7HmJw/Qz6Y4BIHf0vUMq7Lc76IQVYXvytL1NHiUZ/G0rZOMxe9iYSYmW/S0Jb+6Xt9q5kHkQ9jqkuzEC3SFg9ju/jOp3GPqu41DjG6bbHOznB9yVZi1IfDlHM1ccH0SVRdiFZufbIS6mfntidk9vINvKLhRMlJIw2cNE8Ysp84jSgGxc82y0rC3HlndPIcXaW2JDxwPs72qaqTS2KnSpyejKoAeELsSAeGp+eKhf37Aw/slzfZcJlJg+HnVPK3ma/wBymqkXvf6KnSktrfZHjEmt8I34s0yqcRv3o5yp1mAUX6zKeLej7lI0m5uA/Rw1c2XgwH2uKmpwW1yDp1Ho2kUaznbClI8PedQN+Db0LTaTcJUvtveHyWta80rYxylrc1P4f2MK7bPS0o/+pm+PA4NN2frVnkk9kV+GC3kZzhe47ewJqtwijFiGu75+0AN1pbFN1TnnQhbZo1HWTyDhWiydjbDoDvldWvldtMkgYD7+hIydkDB6AWpIBI4eExntkk911U45neWpcpKKtHQrlDSTjBcTfMyRrXxUoYXgt0rVGdr8o6Vly2PEOyDJieFYppRtjZFHSloBLj3dRnc6vBGxY4tcFaNjFUd5XBCEKZWCEIQAhCEAIQhACEIQAtAxEfkHDftq77xZ+tGqacuwDD7axNWm20jfM7Kuo7RLKSvJIprmIafaD0Jay5dHZZ0zVaxw6MOsCOG59ibnD9Widd7A8WvUnIXTTYqSk1sRcU9yNko3DYkrKa3/AFXF7XXBa11r6755bFJVeyDorgh16CpCaibYnjtlnfjskHUJuQDq1q1TTKnTkhGOYtzBIPCCR6wpWk3W1UeTaiUDg0r+1RhpHLl0LhsKOMXuFKcdi1U/ZNrW65A795vvbZP2dlOoPfRRu5CR7bqh3XofxKt0YPgsjiKi5L0/shNd39K0/wAp9ybv3X0zu+pmj+FvuKp2mOD1ry6j4Ik/yZlt7f0h1wN/k/8AaUbjVF4n+k/FVELtpXHQj2ySxMukXSDG6Ia4L/w/+1JUu7GiZqpQf4Ge8rP4iE4jcOFUyor5LVWb6NOpuydE3vKUD+RvsBTp3ZXmt3ELBykn2ALNoHjYCVbGYE/eNMNaLi+kXXtzCwVMv1NEFmWo5rOyhXEZPYwcTfe66rOJ7squXJ1TK7iDi0dDbJrXRAHung84TSzdhCtiimb4QzneSbuJJ4Sbn1puWElOhBc5kHgHuVjp9ybt73x9rX70bOC6sdRQKo05TO9zEdsIxfjio/7kqiLU4KbQwjFcvzVJ/cLLFppyzRuZa0ck2gQhCsKgQhCAEIQgBCEIAQhCAFtW5fDmzYBSNcPztVYjWDvrswViq3jcAPyHSfa1X3zlRiPbZow/uIoG6Dc2+EkkXbfKQDL+IeCfUoF1xrW3SRA5EAg7DnflCqmNbgmPuYDoOPgHNh5NrVghV4Z6M6V9jONFep/ieCSwG0jHMzyOth5HBMXA21c60KSZlcWjhy4Xr1wrEVsC5eaR6V4Si67YXOxUkcBsLZrxtQLAEajcm+ZF7kJNy8su2OXO3vB0v6R8VwYWk2FtWvVnwLlzVypog7HnyfIHPNcGE/5klF7vp6V27I5UJCPiXYYlmTC+Y6ParRhWA0U4t2wEbjbuJIyy/I4ut61CU8u5ONO+xVm5bEoJTsatBZ2KrPJdM+SOw7uAMdlyOOfNdTmGdjDDnWBqJnOHglzY3D+HRuqvJFl3jZkjXyHbbO3AnsdPI9hOmXWNtG7nHmC2E7kcHps3tYbfXkc/1X9yZ1fZAoqZpbSQMvwtYGDptcqtzXBZGn2Za7c1OGl5heG5Wc8aA/q1phKwg8+xWbG90U9Y+7iXcDW3IHMk6LcjNIRpDQHC7X0J5LbnXTvpEhcMw50srWgXzBPEL5lae2PuNG+RFuhI4VgUdO3LN21x1lWXDsLM9NLoNLnNe1zOM6OYucsx67LPOTqvQ0QiqUdSq1WHb3hOKEvc7SjpddrACo2AcqyBbxunwWWDBcQdLogvZBZoNyLVDdZ1bVg69HDpqmrnmYlp1HYEIQrzOCEIQAhCEAIQhACEIQAt87HbfyJS/a1X3zlga+hOxhTPfglNotLrSVN7fbOVNZXg0XUHaaZIPiSRYpV2FzeKf0D4pvLg8+yJ/q+K8twl0eqqkeyOmY0ghwBBysRcHmKquLbiqd5vHeJ2vuc2/wAp9yuMmB1B/Mv9XxTZ+5ypP5l/QPiuJTXDO3pvdoynEdyE0eoNlGu7cndBUHLTaOTtJh4HA+1bY7cvU+Jk6B8U3n3IVDhZ1M8jgIafaVohUnymUyp03s0Yz8jJ1WdyH4rh1O4awRyghalU9it7v0WRp4W9z77Jt+CmsbnHvo4ntBHSD7lcpvopdNdr7MyLF4GrRKjsa4gBnSNkGu7dFrvWQUzPY7qz+gVLOTQcB0m5HOpKT6IuC7RRnBcK7v7F1f4NNKcvCaG58zimcvYzxIfoU3NoH/yU4yuVSViqudkuFZ3djTEv1Gfob1l5+DPE/wBRn6G9ZWFbaK21l1yrQ3sbYmP0Gfob1lyOxpif6jP0N6yC6IKjxGWL6OR7P3XEA8oGRUozdQ55G/t3ywtpXs4f5zKTpexpiF+6opgP3W9ZJTdjPEdI2op7Xyyb1lU4KT1RbGpKOzF8OZDMRvZbI4jOOS4d/Cf91acLwFju4FPov16D2gE8bScnDkKpzOxriYIIoqgEZggNBHH3yuOAtxZn4uroKiojyGkbCRltrXaXdc+fGs1ShLg1QxEeSzUe4+XVoxxjjcB6m3UtT7jGeHK954GNDR0m5S9AJ4wPxEro3HLSbaWMftgnuh68tqmtGT6jlGFNdCVZvkZU25yBhBEQJ+s8l55gclNRNAaPZqCZb1J9Ry6DJLW0XWWiP68GeX7bsrHZTd+Raz9yL7+NfMq+meyhG4YLWXBHcRffxr5mWin6TNU9QIQhWEAQhCAEIQgBCEIAQhCAE5gxOZjdFksrWjwWve0C+ZyBsmyEA97dVHj5vOydZHbqo8fN52TrJkhAPe3VR4+bzsnWR26qPHzedk6yZIQD3t1UePm87J1kduqjx83nZOsmSEA97dVHj5vOydZHbqo8fN52TrJkhAPe3dR4+bzsnWXnbqfx83nZPimaEA87dT+Pm87J1l726qPHzedk6yZIQD3t1P4+bzsnWXnbqfx83nZOsmaEA97dT+Pm87J1l526n8fN52TrJmhAPO3U/j5vOydZHbqfx83nZOsmaEA97dT+Pm87J1l526n8fN52TrJmhAPe3VR4+bzsnWR26qPHzedk6yZIQD3t1UfrE/nZOsjt3UfrE/nZOsmSEA6lxWZ7S100rmnW10j3A7cwTY6gmqEIAQhCAEIQgBCE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 rot="854011">
            <a:off x="7281909" y="4661944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André François</a:t>
            </a:r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135171" name="Picture 3" descr="X:\GRUPO_HUMANIZACAO\Núcleo Técnico de Humanização\Programa - Plano Comunicação Institucional de Humanização\Fotos\Renato Stockler e André François\_MG_95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936">
            <a:off x="4152584" y="1447959"/>
            <a:ext cx="4640344" cy="309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0" y="6381328"/>
            <a:ext cx="2483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Fotos: Renato </a:t>
            </a:r>
            <a:r>
              <a:rPr lang="pt-BR" sz="1600" dirty="0" err="1" smtClean="0"/>
              <a:t>Stockler</a:t>
            </a:r>
            <a:endParaRPr lang="pt-BR" sz="1600" dirty="0"/>
          </a:p>
        </p:txBody>
      </p:sp>
      <p:pic>
        <p:nvPicPr>
          <p:cNvPr id="31" name="Imagem 30" descr="_MG_02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740640">
            <a:off x="220280" y="1538385"/>
            <a:ext cx="4716016" cy="3144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Imagem 32" descr="_MG_88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985949">
            <a:off x="2418444" y="3211515"/>
            <a:ext cx="453650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Imagem 31" descr="_MG_91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1484784"/>
            <a:ext cx="6803044" cy="4535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Imagem 0" descr="logo_hc1_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8047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m 1" descr="FMUSP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56376" y="188640"/>
            <a:ext cx="1008112" cy="57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59402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 txBox="1">
            <a:spLocks/>
          </p:cNvSpPr>
          <p:nvPr/>
        </p:nvSpPr>
        <p:spPr>
          <a:xfrm>
            <a:off x="7452320" y="2636912"/>
            <a:ext cx="4680520" cy="225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800" dirty="0" smtClean="0"/>
          </a:p>
          <a:p>
            <a:pPr algn="l"/>
            <a:endParaRPr lang="pt-BR" sz="2800" dirty="0" smtClean="0"/>
          </a:p>
          <a:p>
            <a:pPr algn="l"/>
            <a:endParaRPr lang="pt-BR" sz="2800" dirty="0" smtClean="0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2724" y="44625"/>
            <a:ext cx="8687748" cy="77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187624" y="332656"/>
            <a:ext cx="6905464" cy="5400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Miriam" pitchFamily="34" charset="-79"/>
              </a:rPr>
              <a:t>Gestão da Humanização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3888432" cy="5097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034" y="1340767"/>
            <a:ext cx="3912406" cy="5097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Imagem 1" descr="FMUSP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188640"/>
            <a:ext cx="1008112" cy="57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0" descr="logo_hc1_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8047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8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 txBox="1">
            <a:spLocks/>
          </p:cNvSpPr>
          <p:nvPr/>
        </p:nvSpPr>
        <p:spPr>
          <a:xfrm>
            <a:off x="7452320" y="2636912"/>
            <a:ext cx="4680520" cy="225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800" dirty="0" smtClean="0"/>
          </a:p>
          <a:p>
            <a:pPr algn="l"/>
            <a:endParaRPr lang="pt-BR" sz="2800" dirty="0" smtClean="0"/>
          </a:p>
          <a:p>
            <a:pPr algn="l"/>
            <a:endParaRPr lang="pt-BR" sz="2800" dirty="0" smtClean="0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2724" y="44625"/>
            <a:ext cx="8687748" cy="77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115616" y="260648"/>
            <a:ext cx="6905464" cy="5400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Miriam" pitchFamily="34" charset="-79"/>
              </a:rPr>
              <a:t>Indicadores de Humanização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230650"/>
            <a:ext cx="7779160" cy="418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aixaDeTexto 13"/>
          <p:cNvSpPr txBox="1"/>
          <p:nvPr/>
        </p:nvSpPr>
        <p:spPr>
          <a:xfrm>
            <a:off x="1187624" y="1030321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Número de ações de humanização por Grupo de Trabalho de Humanização (GTH) dos Institutos do Sistema FMUSPHC (n=1.004)</a:t>
            </a:r>
          </a:p>
          <a:p>
            <a:pPr algn="ctr"/>
            <a:r>
              <a:rPr lang="pt-BR" b="1" dirty="0" smtClean="0"/>
              <a:t>Janeiro a abril de 2015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17" name="Imagem 1" descr="FMUSP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8640"/>
            <a:ext cx="1008112" cy="57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m 0" descr="logo_hc1_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8047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8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 txBox="1">
            <a:spLocks/>
          </p:cNvSpPr>
          <p:nvPr/>
        </p:nvSpPr>
        <p:spPr>
          <a:xfrm>
            <a:off x="7452320" y="2636912"/>
            <a:ext cx="4680520" cy="225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800" dirty="0" smtClean="0"/>
          </a:p>
          <a:p>
            <a:pPr algn="l"/>
            <a:endParaRPr lang="pt-BR" sz="2800" dirty="0" smtClean="0"/>
          </a:p>
          <a:p>
            <a:pPr algn="l"/>
            <a:endParaRPr lang="pt-BR" sz="2800" dirty="0" smtClean="0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2724" y="44625"/>
            <a:ext cx="8687748" cy="77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978904" y="116632"/>
            <a:ext cx="6905464" cy="5400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Miriam" pitchFamily="34" charset="-79"/>
              </a:rPr>
              <a:t>Indicadores de Humanização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107034" y="1200358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Número de ações de humanização por </a:t>
            </a:r>
            <a:r>
              <a:rPr lang="pt-BR" b="1" dirty="0" smtClean="0"/>
              <a:t>público a que se destina a ação </a:t>
            </a:r>
            <a:r>
              <a:rPr lang="pt-BR" b="1" dirty="0"/>
              <a:t>na </a:t>
            </a:r>
            <a:endParaRPr lang="pt-BR" b="1" dirty="0" smtClean="0"/>
          </a:p>
          <a:p>
            <a:pPr algn="ctr"/>
            <a:r>
              <a:rPr lang="pt-BR" b="1" dirty="0" smtClean="0"/>
              <a:t>Rede </a:t>
            </a:r>
            <a:r>
              <a:rPr lang="pt-BR" b="1" dirty="0"/>
              <a:t>Humaniza </a:t>
            </a:r>
            <a:r>
              <a:rPr lang="pt-BR" b="1" dirty="0" smtClean="0"/>
              <a:t>FMUSPHC </a:t>
            </a:r>
            <a:r>
              <a:rPr lang="pt-BR" b="1" dirty="0"/>
              <a:t>(n=1.004)</a:t>
            </a:r>
          </a:p>
          <a:p>
            <a:pPr algn="ctr"/>
            <a:r>
              <a:rPr lang="pt-BR" b="1" dirty="0"/>
              <a:t>Janeiro a abril de 2015</a:t>
            </a:r>
            <a:endParaRPr lang="pt-BR" dirty="0"/>
          </a:p>
          <a:p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4996" y="2400686"/>
            <a:ext cx="7240269" cy="3692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m 0" descr="logo_hc1_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8047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m 1" descr="FMUSP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88640"/>
            <a:ext cx="1008112" cy="57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89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7021</TotalTime>
  <Words>830</Words>
  <Application>Microsoft Office PowerPoint</Application>
  <PresentationFormat>Apresentação na tela (4:3)</PresentationFormat>
  <Paragraphs>144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 Cultura da Humanização Ethos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Resultados do Acolhimento</vt:lpstr>
      <vt:lpstr>Resultados do Acolhimento</vt:lpstr>
      <vt:lpstr>Resultados do Acolhimento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eep</dc:creator>
  <cp:lastModifiedBy>Eventos</cp:lastModifiedBy>
  <cp:revision>640</cp:revision>
  <cp:lastPrinted>2015-02-20T12:12:38Z</cp:lastPrinted>
  <dcterms:created xsi:type="dcterms:W3CDTF">2011-05-24T19:03:44Z</dcterms:created>
  <dcterms:modified xsi:type="dcterms:W3CDTF">2015-09-08T14:28:45Z</dcterms:modified>
</cp:coreProperties>
</file>