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handoutMasterIdLst>
    <p:handoutMasterId r:id="rId51"/>
  </p:handoutMasterIdLst>
  <p:sldIdLst>
    <p:sldId id="315" r:id="rId2"/>
    <p:sldId id="336" r:id="rId3"/>
    <p:sldId id="332" r:id="rId4"/>
    <p:sldId id="337" r:id="rId5"/>
    <p:sldId id="338" r:id="rId6"/>
    <p:sldId id="340" r:id="rId7"/>
    <p:sldId id="341" r:id="rId8"/>
    <p:sldId id="343" r:id="rId9"/>
    <p:sldId id="345" r:id="rId10"/>
    <p:sldId id="346" r:id="rId11"/>
    <p:sldId id="347" r:id="rId12"/>
    <p:sldId id="350" r:id="rId13"/>
    <p:sldId id="351" r:id="rId14"/>
    <p:sldId id="353" r:id="rId15"/>
    <p:sldId id="357" r:id="rId16"/>
    <p:sldId id="360" r:id="rId17"/>
    <p:sldId id="358" r:id="rId18"/>
    <p:sldId id="359" r:id="rId19"/>
    <p:sldId id="361" r:id="rId20"/>
    <p:sldId id="362" r:id="rId21"/>
    <p:sldId id="363" r:id="rId22"/>
    <p:sldId id="467" r:id="rId23"/>
    <p:sldId id="419" r:id="rId24"/>
    <p:sldId id="375" r:id="rId25"/>
    <p:sldId id="369" r:id="rId26"/>
    <p:sldId id="370" r:id="rId27"/>
    <p:sldId id="371" r:id="rId28"/>
    <p:sldId id="373" r:id="rId29"/>
    <p:sldId id="374" r:id="rId30"/>
    <p:sldId id="376" r:id="rId31"/>
    <p:sldId id="381" r:id="rId32"/>
    <p:sldId id="380" r:id="rId33"/>
    <p:sldId id="382" r:id="rId34"/>
    <p:sldId id="384" r:id="rId35"/>
    <p:sldId id="386" r:id="rId36"/>
    <p:sldId id="387" r:id="rId37"/>
    <p:sldId id="388" r:id="rId38"/>
    <p:sldId id="389" r:id="rId39"/>
    <p:sldId id="476" r:id="rId40"/>
    <p:sldId id="414" r:id="rId41"/>
    <p:sldId id="405" r:id="rId42"/>
    <p:sldId id="477" r:id="rId43"/>
    <p:sldId id="478" r:id="rId44"/>
    <p:sldId id="403" r:id="rId45"/>
    <p:sldId id="418" r:id="rId46"/>
    <p:sldId id="471" r:id="rId47"/>
    <p:sldId id="321" r:id="rId48"/>
    <p:sldId id="334"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4C68"/>
    <a:srgbClr val="0070C0"/>
    <a:srgbClr val="92D050"/>
    <a:srgbClr val="00B0F0"/>
    <a:srgbClr val="84BED9"/>
    <a:srgbClr val="D4EFFA"/>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7813" autoAdjust="0"/>
  </p:normalViewPr>
  <p:slideViewPr>
    <p:cSldViewPr>
      <p:cViewPr varScale="1">
        <p:scale>
          <a:sx n="43" d="100"/>
          <a:sy n="43" d="100"/>
        </p:scale>
        <p:origin x="-1260" y="-96"/>
      </p:cViewPr>
      <p:guideLst>
        <p:guide orient="horz" pos="2160"/>
        <p:guide pos="2880"/>
      </p:guideLst>
    </p:cSldViewPr>
  </p:slideViewPr>
  <p:outlineViewPr>
    <p:cViewPr>
      <p:scale>
        <a:sx n="33" d="100"/>
        <a:sy n="33" d="100"/>
      </p:scale>
      <p:origin x="0" y="34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4F1065-C704-49A8-B6E0-1C35A2E432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402A92D-82DE-415B-B4C0-275036D40C1F}">
      <dgm:prSet phldrT="[Tex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dgm:spPr>
      <dgm:t>
        <a:bodyPr/>
        <a:lstStyle/>
        <a:p>
          <a:r>
            <a:rPr lang="en-US" sz="1700" b="1" dirty="0" smtClean="0">
              <a:solidFill>
                <a:schemeClr val="tx2"/>
              </a:solidFill>
            </a:rPr>
            <a:t>Access/ Availability </a:t>
          </a:r>
          <a:r>
            <a:rPr lang="en-US" sz="1700" b="0" i="1" dirty="0" smtClean="0">
              <a:solidFill>
                <a:srgbClr val="0070C0"/>
              </a:solidFill>
            </a:rPr>
            <a:t>(n=52) </a:t>
          </a:r>
          <a:endParaRPr lang="en-US" sz="1700" b="0" dirty="0">
            <a:solidFill>
              <a:srgbClr val="FF0000"/>
            </a:solidFill>
          </a:endParaRPr>
        </a:p>
      </dgm:t>
    </dgm:pt>
    <dgm:pt modelId="{39C4203E-B31B-4FAC-9E0C-668AAEB24AAA}" type="parTrans" cxnId="{9BE502CA-D5B1-4C2C-8E9F-0861C1BE3F06}">
      <dgm:prSet/>
      <dgm:spPr/>
      <dgm:t>
        <a:bodyPr/>
        <a:lstStyle/>
        <a:p>
          <a:endParaRPr lang="en-US"/>
        </a:p>
      </dgm:t>
    </dgm:pt>
    <dgm:pt modelId="{D786ED66-37C3-4E58-8B2C-B20DFF1D58D2}" type="sibTrans" cxnId="{9BE502CA-D5B1-4C2C-8E9F-0861C1BE3F06}">
      <dgm:prSet/>
      <dgm:spPr/>
      <dgm:t>
        <a:bodyPr/>
        <a:lstStyle/>
        <a:p>
          <a:endParaRPr lang="en-US"/>
        </a:p>
      </dgm:t>
    </dgm:pt>
    <dgm:pt modelId="{9434065A-6DF2-4BF3-81B3-4D3AF1D1C182}">
      <dgm:prSe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dgm:spPr>
      <dgm:t>
        <a:bodyPr/>
        <a:lstStyle/>
        <a:p>
          <a:r>
            <a:rPr lang="en-US" sz="1700" b="1" dirty="0" smtClean="0">
              <a:solidFill>
                <a:schemeClr val="tx2"/>
              </a:solidFill>
            </a:rPr>
            <a:t>Patient Safety </a:t>
          </a:r>
          <a:r>
            <a:rPr lang="en-US" sz="1700" b="0" i="1" dirty="0" smtClean="0">
              <a:solidFill>
                <a:srgbClr val="0070C0"/>
              </a:solidFill>
            </a:rPr>
            <a:t>(n=14) </a:t>
          </a:r>
          <a:endParaRPr lang="en-US" sz="1700" baseline="30000" dirty="0" smtClean="0">
            <a:solidFill>
              <a:schemeClr val="tx2"/>
            </a:solidFill>
          </a:endParaRPr>
        </a:p>
      </dgm:t>
    </dgm:pt>
    <dgm:pt modelId="{A621395E-40BE-483D-8FF1-EC15B7120ED8}" type="parTrans" cxnId="{77B76973-3B0A-4DB6-A8F3-528BB21F486A}">
      <dgm:prSet/>
      <dgm:spPr/>
      <dgm:t>
        <a:bodyPr/>
        <a:lstStyle/>
        <a:p>
          <a:endParaRPr lang="en-US"/>
        </a:p>
      </dgm:t>
    </dgm:pt>
    <dgm:pt modelId="{4282E010-18A0-46C2-AD01-A8A39B71A00C}" type="sibTrans" cxnId="{77B76973-3B0A-4DB6-A8F3-528BB21F486A}">
      <dgm:prSet/>
      <dgm:spPr/>
      <dgm:t>
        <a:bodyPr/>
        <a:lstStyle/>
        <a:p>
          <a:endParaRPr lang="en-US"/>
        </a:p>
      </dgm:t>
    </dgm:pt>
    <dgm:pt modelId="{BA6CBEFD-5952-4911-B43A-9AFE0359F5AC}">
      <dgm:prSe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dgm:spPr>
      <dgm:t>
        <a:bodyPr lIns="18288" rIns="9144"/>
        <a:lstStyle/>
        <a:p>
          <a:r>
            <a:rPr lang="en-US" sz="1700" b="1" dirty="0" smtClean="0">
              <a:solidFill>
                <a:schemeClr val="tx2"/>
              </a:solidFill>
            </a:rPr>
            <a:t>Quality Improvement Processes </a:t>
          </a:r>
          <a:r>
            <a:rPr lang="en-US" sz="1700" b="0" i="1" dirty="0" smtClean="0">
              <a:solidFill>
                <a:srgbClr val="0070C0"/>
              </a:solidFill>
            </a:rPr>
            <a:t>(n=14)</a:t>
          </a:r>
          <a:endParaRPr lang="en-US" sz="1700" b="0" dirty="0" smtClean="0">
            <a:solidFill>
              <a:schemeClr val="tx2"/>
            </a:solidFill>
          </a:endParaRPr>
        </a:p>
      </dgm:t>
    </dgm:pt>
    <dgm:pt modelId="{4763B240-F57A-43EB-BAA9-65AE622F5457}" type="parTrans" cxnId="{7404C8AA-632E-464F-BA1B-BB902238F93E}">
      <dgm:prSet/>
      <dgm:spPr/>
      <dgm:t>
        <a:bodyPr/>
        <a:lstStyle/>
        <a:p>
          <a:endParaRPr lang="en-US"/>
        </a:p>
      </dgm:t>
    </dgm:pt>
    <dgm:pt modelId="{DC8720F0-5164-4FDE-A6FA-D6B75CDFF9DF}" type="sibTrans" cxnId="{7404C8AA-632E-464F-BA1B-BB902238F93E}">
      <dgm:prSet/>
      <dgm:spPr/>
      <dgm:t>
        <a:bodyPr/>
        <a:lstStyle/>
        <a:p>
          <a:endParaRPr lang="en-US"/>
        </a:p>
      </dgm:t>
    </dgm:pt>
    <dgm:pt modelId="{AE3ECA52-EF11-4619-832F-69C3A9A8F893}">
      <dgm:prSe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dgm:spPr>
      <dgm:t>
        <a:bodyPr/>
        <a:lstStyle/>
        <a:p>
          <a:r>
            <a:rPr lang="en-US" sz="1700" b="1" dirty="0" smtClean="0">
              <a:solidFill>
                <a:schemeClr val="tx2"/>
              </a:solidFill>
            </a:rPr>
            <a:t>Coordination/ Collaboration</a:t>
          </a:r>
          <a:r>
            <a:rPr lang="en-US" sz="1700" b="1" baseline="30000" dirty="0" smtClean="0">
              <a:solidFill>
                <a:schemeClr val="tx2"/>
              </a:solidFill>
            </a:rPr>
            <a:t>2 </a:t>
          </a:r>
          <a:r>
            <a:rPr lang="en-US" sz="1700" i="1" dirty="0" smtClean="0">
              <a:solidFill>
                <a:srgbClr val="0070C0"/>
              </a:solidFill>
            </a:rPr>
            <a:t>(n=13)</a:t>
          </a:r>
          <a:endParaRPr lang="en-US" sz="1700" b="0" baseline="30000" dirty="0" smtClean="0">
            <a:solidFill>
              <a:schemeClr val="tx2"/>
            </a:solidFill>
          </a:endParaRPr>
        </a:p>
      </dgm:t>
    </dgm:pt>
    <dgm:pt modelId="{948FAA38-011F-4EC3-ABAD-DFD930A440F9}" type="parTrans" cxnId="{074CC71D-FA1C-4CCE-804C-AB6C0C7D4577}">
      <dgm:prSet/>
      <dgm:spPr/>
      <dgm:t>
        <a:bodyPr/>
        <a:lstStyle/>
        <a:p>
          <a:endParaRPr lang="en-US"/>
        </a:p>
      </dgm:t>
    </dgm:pt>
    <dgm:pt modelId="{BF2B7B7D-81E7-41B8-92D1-D89A933BF294}" type="sibTrans" cxnId="{074CC71D-FA1C-4CCE-804C-AB6C0C7D4577}">
      <dgm:prSet/>
      <dgm:spPr/>
      <dgm:t>
        <a:bodyPr/>
        <a:lstStyle/>
        <a:p>
          <a:endParaRPr lang="en-US"/>
        </a:p>
      </dgm:t>
    </dgm:pt>
    <dgm:pt modelId="{0B80AF36-B644-42AA-95DE-875B059867EA}">
      <dgm:prSe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dgm:spPr>
      <dgm:t>
        <a:bodyPr/>
        <a:lstStyle/>
        <a:p>
          <a:r>
            <a:rPr lang="en-US" sz="1700" b="1" dirty="0" smtClean="0">
              <a:solidFill>
                <a:schemeClr val="tx2"/>
              </a:solidFill>
            </a:rPr>
            <a:t>Creating &amp; Using Knowledge </a:t>
          </a:r>
          <a:r>
            <a:rPr lang="en-US" sz="1700" b="0" i="1" dirty="0" smtClean="0">
              <a:solidFill>
                <a:srgbClr val="0070C0"/>
              </a:solidFill>
            </a:rPr>
            <a:t>(n=13)</a:t>
          </a:r>
          <a:endParaRPr lang="en-US" sz="1700" b="0" dirty="0" smtClean="0">
            <a:solidFill>
              <a:schemeClr val="tx2"/>
            </a:solidFill>
          </a:endParaRPr>
        </a:p>
      </dgm:t>
    </dgm:pt>
    <dgm:pt modelId="{DE6A14FE-6529-473C-A600-2665CC7F3234}" type="parTrans" cxnId="{4492D9B0-E39F-4086-92A5-E32B682E3791}">
      <dgm:prSet/>
      <dgm:spPr/>
      <dgm:t>
        <a:bodyPr/>
        <a:lstStyle/>
        <a:p>
          <a:endParaRPr lang="en-US"/>
        </a:p>
      </dgm:t>
    </dgm:pt>
    <dgm:pt modelId="{65399D70-0CF2-4777-A1FD-3EDE3B60812D}" type="sibTrans" cxnId="{4492D9B0-E39F-4086-92A5-E32B682E3791}">
      <dgm:prSet/>
      <dgm:spPr/>
      <dgm:t>
        <a:bodyPr/>
        <a:lstStyle/>
        <a:p>
          <a:endParaRPr lang="en-US"/>
        </a:p>
      </dgm:t>
    </dgm:pt>
    <dgm:pt modelId="{23001440-BBFB-4F09-8BAB-65BF66A9FB94}">
      <dgm:prSe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dgm:spPr>
      <dgm:t>
        <a:bodyPr/>
        <a:lstStyle/>
        <a:p>
          <a:r>
            <a:rPr lang="en-US" sz="1700" b="1" dirty="0" smtClean="0">
              <a:solidFill>
                <a:schemeClr val="tx2"/>
              </a:solidFill>
            </a:rPr>
            <a:t>Infrastructural Capacity </a:t>
          </a:r>
          <a:r>
            <a:rPr lang="en-US" sz="1700" b="0" i="1" dirty="0" smtClean="0">
              <a:solidFill>
                <a:srgbClr val="0070C0"/>
              </a:solidFill>
            </a:rPr>
            <a:t>(n=11)</a:t>
          </a:r>
          <a:endParaRPr lang="en-US" sz="1700" b="0" dirty="0" smtClean="0">
            <a:solidFill>
              <a:schemeClr val="tx2"/>
            </a:solidFill>
          </a:endParaRPr>
        </a:p>
      </dgm:t>
    </dgm:pt>
    <dgm:pt modelId="{7B8775CB-AB61-4B38-B033-D33F12323CB0}" type="parTrans" cxnId="{B76AD6EC-D3E3-44FE-BD9B-4B3C23CB98B3}">
      <dgm:prSet/>
      <dgm:spPr/>
      <dgm:t>
        <a:bodyPr/>
        <a:lstStyle/>
        <a:p>
          <a:endParaRPr lang="en-US"/>
        </a:p>
      </dgm:t>
    </dgm:pt>
    <dgm:pt modelId="{FEBD4A2D-F9A3-4750-8A9E-B23F7CB57CB0}" type="sibTrans" cxnId="{B76AD6EC-D3E3-44FE-BD9B-4B3C23CB98B3}">
      <dgm:prSet/>
      <dgm:spPr/>
      <dgm:t>
        <a:bodyPr/>
        <a:lstStyle/>
        <a:p>
          <a:endParaRPr lang="en-US"/>
        </a:p>
      </dgm:t>
    </dgm:pt>
    <dgm:pt modelId="{996DE563-32F7-498A-A919-EE82A6ACD3ED}">
      <dgm:prSe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dgm:spPr>
      <dgm:t>
        <a:bodyPr/>
        <a:lstStyle/>
        <a:p>
          <a:r>
            <a:rPr lang="en-US" sz="1700" b="1" dirty="0" smtClean="0">
              <a:solidFill>
                <a:schemeClr val="tx2"/>
              </a:solidFill>
            </a:rPr>
            <a:t>Leadership/ Governance </a:t>
          </a:r>
          <a:r>
            <a:rPr lang="en-US" sz="1700" b="0" i="1" dirty="0" smtClean="0">
              <a:solidFill>
                <a:srgbClr val="0070C0"/>
              </a:solidFill>
            </a:rPr>
            <a:t>(n=10)</a:t>
          </a:r>
          <a:endParaRPr lang="en-US" sz="1700" b="0" dirty="0" smtClean="0">
            <a:solidFill>
              <a:schemeClr val="tx2"/>
            </a:solidFill>
          </a:endParaRPr>
        </a:p>
      </dgm:t>
    </dgm:pt>
    <dgm:pt modelId="{B0A3C2E8-5FE4-4C12-AECB-A44A7740F658}" type="parTrans" cxnId="{3C41E001-5787-4240-A201-9FBB2F190916}">
      <dgm:prSet/>
      <dgm:spPr/>
      <dgm:t>
        <a:bodyPr/>
        <a:lstStyle/>
        <a:p>
          <a:endParaRPr lang="en-US"/>
        </a:p>
      </dgm:t>
    </dgm:pt>
    <dgm:pt modelId="{6FA2E824-4F12-4129-9F02-DACB52275CC2}" type="sibTrans" cxnId="{3C41E001-5787-4240-A201-9FBB2F190916}">
      <dgm:prSet/>
      <dgm:spPr/>
      <dgm:t>
        <a:bodyPr/>
        <a:lstStyle/>
        <a:p>
          <a:endParaRPr lang="en-US"/>
        </a:p>
      </dgm:t>
    </dgm:pt>
    <dgm:pt modelId="{3A14D0C2-8583-4827-9309-D057E7BD46B9}">
      <dgm:prSe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dgm:spPr>
      <dgm:t>
        <a:bodyPr/>
        <a:lstStyle/>
        <a:p>
          <a:r>
            <a:rPr lang="en-US" sz="1700" b="1" dirty="0" smtClean="0">
              <a:solidFill>
                <a:schemeClr val="tx2"/>
              </a:solidFill>
            </a:rPr>
            <a:t>Effectiveness</a:t>
          </a:r>
          <a:r>
            <a:rPr lang="en-US" sz="1700" b="0" dirty="0" smtClean="0">
              <a:solidFill>
                <a:schemeClr val="tx2"/>
              </a:solidFill>
            </a:rPr>
            <a:t> </a:t>
          </a:r>
          <a:r>
            <a:rPr lang="en-US" sz="1700" b="0" i="1" dirty="0" smtClean="0">
              <a:solidFill>
                <a:srgbClr val="0070C0"/>
              </a:solidFill>
            </a:rPr>
            <a:t>(n=7)</a:t>
          </a:r>
          <a:endParaRPr lang="en-US" sz="1700" b="0" dirty="0" smtClean="0">
            <a:solidFill>
              <a:schemeClr val="tx2"/>
            </a:solidFill>
          </a:endParaRPr>
        </a:p>
      </dgm:t>
    </dgm:pt>
    <dgm:pt modelId="{2D3F0F07-5046-406B-8955-9BE5F7B9D7C9}" type="parTrans" cxnId="{1B13D00E-8B7F-4A78-B418-2B7F00EBE42B}">
      <dgm:prSet/>
      <dgm:spPr/>
      <dgm:t>
        <a:bodyPr/>
        <a:lstStyle/>
        <a:p>
          <a:endParaRPr lang="en-US"/>
        </a:p>
      </dgm:t>
    </dgm:pt>
    <dgm:pt modelId="{EC1942B0-D25E-48EA-B359-47F32DAE11E9}" type="sibTrans" cxnId="{1B13D00E-8B7F-4A78-B418-2B7F00EBE42B}">
      <dgm:prSet/>
      <dgm:spPr/>
      <dgm:t>
        <a:bodyPr/>
        <a:lstStyle/>
        <a:p>
          <a:endParaRPr lang="en-US"/>
        </a:p>
      </dgm:t>
    </dgm:pt>
    <dgm:pt modelId="{6CC4FC8B-EE7D-4EB3-BDA8-C5201B40BAA3}" type="pres">
      <dgm:prSet presAssocID="{CE4F1065-C704-49A8-B6E0-1C35A2E4321F}" presName="linear" presStyleCnt="0">
        <dgm:presLayoutVars>
          <dgm:dir/>
          <dgm:animLvl val="lvl"/>
          <dgm:resizeHandles val="exact"/>
        </dgm:presLayoutVars>
      </dgm:prSet>
      <dgm:spPr/>
      <dgm:t>
        <a:bodyPr/>
        <a:lstStyle/>
        <a:p>
          <a:endParaRPr lang="en-CA"/>
        </a:p>
      </dgm:t>
    </dgm:pt>
    <dgm:pt modelId="{EAF22571-2881-406D-AFEE-A358D775513F}" type="pres">
      <dgm:prSet presAssocID="{E402A92D-82DE-415B-B4C0-275036D40C1F}" presName="parentLin" presStyleCnt="0"/>
      <dgm:spPr/>
    </dgm:pt>
    <dgm:pt modelId="{3883E820-838D-44A4-A648-70BCA0238570}" type="pres">
      <dgm:prSet presAssocID="{E402A92D-82DE-415B-B4C0-275036D40C1F}" presName="parentLeftMargin" presStyleLbl="node1" presStyleIdx="0" presStyleCnt="8"/>
      <dgm:spPr/>
      <dgm:t>
        <a:bodyPr/>
        <a:lstStyle/>
        <a:p>
          <a:endParaRPr lang="en-CA"/>
        </a:p>
      </dgm:t>
    </dgm:pt>
    <dgm:pt modelId="{7549B5B6-DF96-4DB7-9120-A06085FBC228}" type="pres">
      <dgm:prSet presAssocID="{E402A92D-82DE-415B-B4C0-275036D40C1F}" presName="parentText" presStyleLbl="node1" presStyleIdx="0" presStyleCnt="8" custScaleX="126455">
        <dgm:presLayoutVars>
          <dgm:chMax val="0"/>
          <dgm:bulletEnabled val="1"/>
        </dgm:presLayoutVars>
      </dgm:prSet>
      <dgm:spPr/>
      <dgm:t>
        <a:bodyPr/>
        <a:lstStyle/>
        <a:p>
          <a:endParaRPr lang="en-US"/>
        </a:p>
      </dgm:t>
    </dgm:pt>
    <dgm:pt modelId="{0919D4AF-E382-4213-BF43-636152DFB258}" type="pres">
      <dgm:prSet presAssocID="{E402A92D-82DE-415B-B4C0-275036D40C1F}" presName="negativeSpace" presStyleCnt="0"/>
      <dgm:spPr/>
    </dgm:pt>
    <dgm:pt modelId="{86FF7B60-04CD-4A88-BCCF-A4709ECE9C66}" type="pres">
      <dgm:prSet presAssocID="{E402A92D-82DE-415B-B4C0-275036D40C1F}" presName="childText" presStyleLbl="conFgAcc1" presStyleIdx="0" presStyleCnt="8">
        <dgm:presLayoutVars>
          <dgm:bulletEnabled val="1"/>
        </dgm:presLayoutVars>
      </dgm:prSet>
      <dgm:spPr>
        <a:ln>
          <a:solidFill>
            <a:schemeClr val="accent3"/>
          </a:solidFill>
        </a:ln>
      </dgm:spPr>
    </dgm:pt>
    <dgm:pt modelId="{C714B355-3A7F-4B8F-B567-62D53A3FEC86}" type="pres">
      <dgm:prSet presAssocID="{D786ED66-37C3-4E58-8B2C-B20DFF1D58D2}" presName="spaceBetweenRectangles" presStyleCnt="0"/>
      <dgm:spPr/>
    </dgm:pt>
    <dgm:pt modelId="{1F9A9FC8-75C2-44AD-8D16-36250B252996}" type="pres">
      <dgm:prSet presAssocID="{9434065A-6DF2-4BF3-81B3-4D3AF1D1C182}" presName="parentLin" presStyleCnt="0"/>
      <dgm:spPr/>
    </dgm:pt>
    <dgm:pt modelId="{9636B351-04F0-46A2-8CF1-3ABED46348C2}" type="pres">
      <dgm:prSet presAssocID="{9434065A-6DF2-4BF3-81B3-4D3AF1D1C182}" presName="parentLeftMargin" presStyleLbl="node1" presStyleIdx="0" presStyleCnt="8"/>
      <dgm:spPr/>
      <dgm:t>
        <a:bodyPr/>
        <a:lstStyle/>
        <a:p>
          <a:endParaRPr lang="en-CA"/>
        </a:p>
      </dgm:t>
    </dgm:pt>
    <dgm:pt modelId="{AE4BF1D1-0F74-4857-9954-24D40B232A29}" type="pres">
      <dgm:prSet presAssocID="{9434065A-6DF2-4BF3-81B3-4D3AF1D1C182}" presName="parentText" presStyleLbl="node1" presStyleIdx="1" presStyleCnt="8" custScaleX="126455">
        <dgm:presLayoutVars>
          <dgm:chMax val="0"/>
          <dgm:bulletEnabled val="1"/>
        </dgm:presLayoutVars>
      </dgm:prSet>
      <dgm:spPr/>
      <dgm:t>
        <a:bodyPr/>
        <a:lstStyle/>
        <a:p>
          <a:endParaRPr lang="en-US"/>
        </a:p>
      </dgm:t>
    </dgm:pt>
    <dgm:pt modelId="{4BB58409-9A34-4F2A-8F13-A8B8E2618D12}" type="pres">
      <dgm:prSet presAssocID="{9434065A-6DF2-4BF3-81B3-4D3AF1D1C182}" presName="negativeSpace" presStyleCnt="0"/>
      <dgm:spPr/>
    </dgm:pt>
    <dgm:pt modelId="{123A376B-B514-4249-9723-8657A7EAE533}" type="pres">
      <dgm:prSet presAssocID="{9434065A-6DF2-4BF3-81B3-4D3AF1D1C182}" presName="childText" presStyleLbl="conFgAcc1" presStyleIdx="1" presStyleCnt="8">
        <dgm:presLayoutVars>
          <dgm:bulletEnabled val="1"/>
        </dgm:presLayoutVars>
      </dgm:prSet>
      <dgm:spPr>
        <a:ln>
          <a:solidFill>
            <a:schemeClr val="accent3"/>
          </a:solidFill>
        </a:ln>
      </dgm:spPr>
    </dgm:pt>
    <dgm:pt modelId="{1CE61547-C32F-4606-99C8-95DC68257DE6}" type="pres">
      <dgm:prSet presAssocID="{4282E010-18A0-46C2-AD01-A8A39B71A00C}" presName="spaceBetweenRectangles" presStyleCnt="0"/>
      <dgm:spPr/>
    </dgm:pt>
    <dgm:pt modelId="{68BC5571-E7C6-4AC7-B489-04506A42CB29}" type="pres">
      <dgm:prSet presAssocID="{BA6CBEFD-5952-4911-B43A-9AFE0359F5AC}" presName="parentLin" presStyleCnt="0"/>
      <dgm:spPr/>
    </dgm:pt>
    <dgm:pt modelId="{8F86382E-D961-4C68-9D72-1E40C3A50453}" type="pres">
      <dgm:prSet presAssocID="{BA6CBEFD-5952-4911-B43A-9AFE0359F5AC}" presName="parentLeftMargin" presStyleLbl="node1" presStyleIdx="1" presStyleCnt="8"/>
      <dgm:spPr/>
      <dgm:t>
        <a:bodyPr/>
        <a:lstStyle/>
        <a:p>
          <a:endParaRPr lang="en-CA"/>
        </a:p>
      </dgm:t>
    </dgm:pt>
    <dgm:pt modelId="{91185AD9-93F2-486B-A80A-A77FEE238506}" type="pres">
      <dgm:prSet presAssocID="{BA6CBEFD-5952-4911-B43A-9AFE0359F5AC}" presName="parentText" presStyleLbl="node1" presStyleIdx="2" presStyleCnt="8" custScaleX="126455">
        <dgm:presLayoutVars>
          <dgm:chMax val="0"/>
          <dgm:bulletEnabled val="1"/>
        </dgm:presLayoutVars>
      </dgm:prSet>
      <dgm:spPr/>
      <dgm:t>
        <a:bodyPr/>
        <a:lstStyle/>
        <a:p>
          <a:endParaRPr lang="en-CA"/>
        </a:p>
      </dgm:t>
    </dgm:pt>
    <dgm:pt modelId="{2915003B-6161-4FF1-BF07-DFAA23CED979}" type="pres">
      <dgm:prSet presAssocID="{BA6CBEFD-5952-4911-B43A-9AFE0359F5AC}" presName="negativeSpace" presStyleCnt="0"/>
      <dgm:spPr/>
    </dgm:pt>
    <dgm:pt modelId="{47A2469E-7743-437A-AC21-45228B38003E}" type="pres">
      <dgm:prSet presAssocID="{BA6CBEFD-5952-4911-B43A-9AFE0359F5AC}" presName="childText" presStyleLbl="conFgAcc1" presStyleIdx="2" presStyleCnt="8">
        <dgm:presLayoutVars>
          <dgm:bulletEnabled val="1"/>
        </dgm:presLayoutVars>
      </dgm:prSet>
      <dgm:spPr>
        <a:ln>
          <a:solidFill>
            <a:schemeClr val="accent3"/>
          </a:solidFill>
        </a:ln>
      </dgm:spPr>
    </dgm:pt>
    <dgm:pt modelId="{FE768468-0D78-40A3-A1D7-4A1BECC43CF6}" type="pres">
      <dgm:prSet presAssocID="{DC8720F0-5164-4FDE-A6FA-D6B75CDFF9DF}" presName="spaceBetweenRectangles" presStyleCnt="0"/>
      <dgm:spPr/>
    </dgm:pt>
    <dgm:pt modelId="{950CCF73-2590-418C-8CF9-DD6701E6AC6D}" type="pres">
      <dgm:prSet presAssocID="{AE3ECA52-EF11-4619-832F-69C3A9A8F893}" presName="parentLin" presStyleCnt="0"/>
      <dgm:spPr/>
    </dgm:pt>
    <dgm:pt modelId="{D6705CAE-2CE0-45E2-8B96-DE6DD013B68C}" type="pres">
      <dgm:prSet presAssocID="{AE3ECA52-EF11-4619-832F-69C3A9A8F893}" presName="parentLeftMargin" presStyleLbl="node1" presStyleIdx="2" presStyleCnt="8"/>
      <dgm:spPr/>
      <dgm:t>
        <a:bodyPr/>
        <a:lstStyle/>
        <a:p>
          <a:endParaRPr lang="en-CA"/>
        </a:p>
      </dgm:t>
    </dgm:pt>
    <dgm:pt modelId="{A645F1FC-F393-4479-B2BF-641F58A38CDB}" type="pres">
      <dgm:prSet presAssocID="{AE3ECA52-EF11-4619-832F-69C3A9A8F893}" presName="parentText" presStyleLbl="node1" presStyleIdx="3" presStyleCnt="8" custScaleX="126455">
        <dgm:presLayoutVars>
          <dgm:chMax val="0"/>
          <dgm:bulletEnabled val="1"/>
        </dgm:presLayoutVars>
      </dgm:prSet>
      <dgm:spPr/>
      <dgm:t>
        <a:bodyPr/>
        <a:lstStyle/>
        <a:p>
          <a:endParaRPr lang="en-US"/>
        </a:p>
      </dgm:t>
    </dgm:pt>
    <dgm:pt modelId="{DDDD771D-849B-42AB-8232-C4471CD9CF21}" type="pres">
      <dgm:prSet presAssocID="{AE3ECA52-EF11-4619-832F-69C3A9A8F893}" presName="negativeSpace" presStyleCnt="0"/>
      <dgm:spPr/>
    </dgm:pt>
    <dgm:pt modelId="{DEBE1B72-8016-483F-82D8-E3196BB0894D}" type="pres">
      <dgm:prSet presAssocID="{AE3ECA52-EF11-4619-832F-69C3A9A8F893}" presName="childText" presStyleLbl="conFgAcc1" presStyleIdx="3" presStyleCnt="8">
        <dgm:presLayoutVars>
          <dgm:bulletEnabled val="1"/>
        </dgm:presLayoutVars>
      </dgm:prSet>
      <dgm:spPr>
        <a:ln>
          <a:solidFill>
            <a:schemeClr val="accent3"/>
          </a:solidFill>
        </a:ln>
      </dgm:spPr>
      <dgm:t>
        <a:bodyPr/>
        <a:lstStyle/>
        <a:p>
          <a:endParaRPr lang="en-CA"/>
        </a:p>
      </dgm:t>
    </dgm:pt>
    <dgm:pt modelId="{C38CFADE-FC41-4BD0-AD91-9A3300A33E87}" type="pres">
      <dgm:prSet presAssocID="{BF2B7B7D-81E7-41B8-92D1-D89A933BF294}" presName="spaceBetweenRectangles" presStyleCnt="0"/>
      <dgm:spPr/>
    </dgm:pt>
    <dgm:pt modelId="{C6BB8617-CB9E-452C-A2CE-5D136FE0733E}" type="pres">
      <dgm:prSet presAssocID="{0B80AF36-B644-42AA-95DE-875B059867EA}" presName="parentLin" presStyleCnt="0"/>
      <dgm:spPr/>
    </dgm:pt>
    <dgm:pt modelId="{8966F8DF-AE52-4777-890A-C1910479799C}" type="pres">
      <dgm:prSet presAssocID="{0B80AF36-B644-42AA-95DE-875B059867EA}" presName="parentLeftMargin" presStyleLbl="node1" presStyleIdx="3" presStyleCnt="8"/>
      <dgm:spPr/>
      <dgm:t>
        <a:bodyPr/>
        <a:lstStyle/>
        <a:p>
          <a:endParaRPr lang="en-CA"/>
        </a:p>
      </dgm:t>
    </dgm:pt>
    <dgm:pt modelId="{FF0C9254-C1E7-4982-AC2F-FBBFF21B4CD1}" type="pres">
      <dgm:prSet presAssocID="{0B80AF36-B644-42AA-95DE-875B059867EA}" presName="parentText" presStyleLbl="node1" presStyleIdx="4" presStyleCnt="8" custScaleX="126455">
        <dgm:presLayoutVars>
          <dgm:chMax val="0"/>
          <dgm:bulletEnabled val="1"/>
        </dgm:presLayoutVars>
      </dgm:prSet>
      <dgm:spPr/>
      <dgm:t>
        <a:bodyPr/>
        <a:lstStyle/>
        <a:p>
          <a:endParaRPr lang="en-CA"/>
        </a:p>
      </dgm:t>
    </dgm:pt>
    <dgm:pt modelId="{EFADE93A-839A-4E35-B8B6-B5136289A733}" type="pres">
      <dgm:prSet presAssocID="{0B80AF36-B644-42AA-95DE-875B059867EA}" presName="negativeSpace" presStyleCnt="0"/>
      <dgm:spPr/>
    </dgm:pt>
    <dgm:pt modelId="{BE8198B3-982F-43B4-B234-C637218D08FD}" type="pres">
      <dgm:prSet presAssocID="{0B80AF36-B644-42AA-95DE-875B059867EA}" presName="childText" presStyleLbl="conFgAcc1" presStyleIdx="4" presStyleCnt="8">
        <dgm:presLayoutVars>
          <dgm:bulletEnabled val="1"/>
        </dgm:presLayoutVars>
      </dgm:prSet>
      <dgm:spPr>
        <a:ln>
          <a:solidFill>
            <a:schemeClr val="accent3"/>
          </a:solidFill>
        </a:ln>
      </dgm:spPr>
    </dgm:pt>
    <dgm:pt modelId="{79C18813-1578-4E70-AE23-7D33780EA6CE}" type="pres">
      <dgm:prSet presAssocID="{65399D70-0CF2-4777-A1FD-3EDE3B60812D}" presName="spaceBetweenRectangles" presStyleCnt="0"/>
      <dgm:spPr/>
    </dgm:pt>
    <dgm:pt modelId="{4262C79A-8584-4E26-A625-08386EF31DFA}" type="pres">
      <dgm:prSet presAssocID="{23001440-BBFB-4F09-8BAB-65BF66A9FB94}" presName="parentLin" presStyleCnt="0"/>
      <dgm:spPr/>
    </dgm:pt>
    <dgm:pt modelId="{6AE71766-0787-4385-9F58-5CBBE3CF1E7E}" type="pres">
      <dgm:prSet presAssocID="{23001440-BBFB-4F09-8BAB-65BF66A9FB94}" presName="parentLeftMargin" presStyleLbl="node1" presStyleIdx="4" presStyleCnt="8"/>
      <dgm:spPr/>
      <dgm:t>
        <a:bodyPr/>
        <a:lstStyle/>
        <a:p>
          <a:endParaRPr lang="en-CA"/>
        </a:p>
      </dgm:t>
    </dgm:pt>
    <dgm:pt modelId="{E8C4B336-AB93-40B9-A3A8-C5C091F0D331}" type="pres">
      <dgm:prSet presAssocID="{23001440-BBFB-4F09-8BAB-65BF66A9FB94}" presName="parentText" presStyleLbl="node1" presStyleIdx="5" presStyleCnt="8" custScaleX="126455">
        <dgm:presLayoutVars>
          <dgm:chMax val="0"/>
          <dgm:bulletEnabled val="1"/>
        </dgm:presLayoutVars>
      </dgm:prSet>
      <dgm:spPr/>
      <dgm:t>
        <a:bodyPr/>
        <a:lstStyle/>
        <a:p>
          <a:endParaRPr lang="en-CA"/>
        </a:p>
      </dgm:t>
    </dgm:pt>
    <dgm:pt modelId="{DAEF4CFD-19C0-433C-9FE6-B13AD45297F6}" type="pres">
      <dgm:prSet presAssocID="{23001440-BBFB-4F09-8BAB-65BF66A9FB94}" presName="negativeSpace" presStyleCnt="0"/>
      <dgm:spPr/>
    </dgm:pt>
    <dgm:pt modelId="{770C34A3-5A00-459A-9834-DC14C31878EF}" type="pres">
      <dgm:prSet presAssocID="{23001440-BBFB-4F09-8BAB-65BF66A9FB94}" presName="childText" presStyleLbl="conFgAcc1" presStyleIdx="5" presStyleCnt="8">
        <dgm:presLayoutVars>
          <dgm:bulletEnabled val="1"/>
        </dgm:presLayoutVars>
      </dgm:prSet>
      <dgm:spPr>
        <a:ln>
          <a:solidFill>
            <a:schemeClr val="accent3"/>
          </a:solidFill>
        </a:ln>
      </dgm:spPr>
    </dgm:pt>
    <dgm:pt modelId="{76162927-9504-41AE-A0D3-7DD5ACE36228}" type="pres">
      <dgm:prSet presAssocID="{FEBD4A2D-F9A3-4750-8A9E-B23F7CB57CB0}" presName="spaceBetweenRectangles" presStyleCnt="0"/>
      <dgm:spPr/>
    </dgm:pt>
    <dgm:pt modelId="{8F85C2DB-3253-4CB9-8491-0DBFEEFC28ED}" type="pres">
      <dgm:prSet presAssocID="{996DE563-32F7-498A-A919-EE82A6ACD3ED}" presName="parentLin" presStyleCnt="0"/>
      <dgm:spPr/>
    </dgm:pt>
    <dgm:pt modelId="{72DC9D15-F548-49A4-B4A0-A89B6CDD6A24}" type="pres">
      <dgm:prSet presAssocID="{996DE563-32F7-498A-A919-EE82A6ACD3ED}" presName="parentLeftMargin" presStyleLbl="node1" presStyleIdx="5" presStyleCnt="8"/>
      <dgm:spPr/>
      <dgm:t>
        <a:bodyPr/>
        <a:lstStyle/>
        <a:p>
          <a:endParaRPr lang="en-CA"/>
        </a:p>
      </dgm:t>
    </dgm:pt>
    <dgm:pt modelId="{34D9E8B5-8D71-47E8-A0F2-849EDA44A7F6}" type="pres">
      <dgm:prSet presAssocID="{996DE563-32F7-498A-A919-EE82A6ACD3ED}" presName="parentText" presStyleLbl="node1" presStyleIdx="6" presStyleCnt="8" custScaleX="126455">
        <dgm:presLayoutVars>
          <dgm:chMax val="0"/>
          <dgm:bulletEnabled val="1"/>
        </dgm:presLayoutVars>
      </dgm:prSet>
      <dgm:spPr/>
      <dgm:t>
        <a:bodyPr/>
        <a:lstStyle/>
        <a:p>
          <a:endParaRPr lang="en-CA"/>
        </a:p>
      </dgm:t>
    </dgm:pt>
    <dgm:pt modelId="{9CCB63F0-23EE-4E0C-8F5E-5C3B078E0434}" type="pres">
      <dgm:prSet presAssocID="{996DE563-32F7-498A-A919-EE82A6ACD3ED}" presName="negativeSpace" presStyleCnt="0"/>
      <dgm:spPr/>
    </dgm:pt>
    <dgm:pt modelId="{3DA002BE-AC68-4D74-9506-0CBD6DD4726F}" type="pres">
      <dgm:prSet presAssocID="{996DE563-32F7-498A-A919-EE82A6ACD3ED}" presName="childText" presStyleLbl="conFgAcc1" presStyleIdx="6" presStyleCnt="8">
        <dgm:presLayoutVars>
          <dgm:bulletEnabled val="1"/>
        </dgm:presLayoutVars>
      </dgm:prSet>
      <dgm:spPr>
        <a:ln>
          <a:solidFill>
            <a:schemeClr val="accent3"/>
          </a:solidFill>
        </a:ln>
      </dgm:spPr>
      <dgm:t>
        <a:bodyPr/>
        <a:lstStyle/>
        <a:p>
          <a:endParaRPr lang="en-US"/>
        </a:p>
      </dgm:t>
    </dgm:pt>
    <dgm:pt modelId="{23FE79C7-4CD3-4FD9-A3B9-E9C376BC568A}" type="pres">
      <dgm:prSet presAssocID="{6FA2E824-4F12-4129-9F02-DACB52275CC2}" presName="spaceBetweenRectangles" presStyleCnt="0"/>
      <dgm:spPr/>
    </dgm:pt>
    <dgm:pt modelId="{3C6625BE-73BA-4D13-919A-055374A7F6D0}" type="pres">
      <dgm:prSet presAssocID="{3A14D0C2-8583-4827-9309-D057E7BD46B9}" presName="parentLin" presStyleCnt="0"/>
      <dgm:spPr/>
    </dgm:pt>
    <dgm:pt modelId="{A88FA342-5C74-47B7-84E8-A410BC3A286E}" type="pres">
      <dgm:prSet presAssocID="{3A14D0C2-8583-4827-9309-D057E7BD46B9}" presName="parentLeftMargin" presStyleLbl="node1" presStyleIdx="6" presStyleCnt="8"/>
      <dgm:spPr/>
      <dgm:t>
        <a:bodyPr/>
        <a:lstStyle/>
        <a:p>
          <a:endParaRPr lang="en-CA"/>
        </a:p>
      </dgm:t>
    </dgm:pt>
    <dgm:pt modelId="{6AB7BDCE-BD37-4E88-A422-F6AF8FB26508}" type="pres">
      <dgm:prSet presAssocID="{3A14D0C2-8583-4827-9309-D057E7BD46B9}" presName="parentText" presStyleLbl="node1" presStyleIdx="7" presStyleCnt="8" custScaleX="126455">
        <dgm:presLayoutVars>
          <dgm:chMax val="0"/>
          <dgm:bulletEnabled val="1"/>
        </dgm:presLayoutVars>
      </dgm:prSet>
      <dgm:spPr/>
      <dgm:t>
        <a:bodyPr/>
        <a:lstStyle/>
        <a:p>
          <a:endParaRPr lang="en-CA"/>
        </a:p>
      </dgm:t>
    </dgm:pt>
    <dgm:pt modelId="{A9DD8170-2752-4CD7-B7B2-D88AFCE3B542}" type="pres">
      <dgm:prSet presAssocID="{3A14D0C2-8583-4827-9309-D057E7BD46B9}" presName="negativeSpace" presStyleCnt="0"/>
      <dgm:spPr/>
    </dgm:pt>
    <dgm:pt modelId="{5E6949AB-0FC3-4045-BE03-62471C58DE30}" type="pres">
      <dgm:prSet presAssocID="{3A14D0C2-8583-4827-9309-D057E7BD46B9}" presName="childText" presStyleLbl="conFgAcc1" presStyleIdx="7" presStyleCnt="8">
        <dgm:presLayoutVars>
          <dgm:bulletEnabled val="1"/>
        </dgm:presLayoutVars>
      </dgm:prSet>
      <dgm:spPr>
        <a:ln>
          <a:solidFill>
            <a:schemeClr val="accent3"/>
          </a:solidFill>
        </a:ln>
      </dgm:spPr>
    </dgm:pt>
  </dgm:ptLst>
  <dgm:cxnLst>
    <dgm:cxn modelId="{CED01428-C694-4786-ADDD-1782D510DFD1}" type="presOf" srcId="{23001440-BBFB-4F09-8BAB-65BF66A9FB94}" destId="{6AE71766-0787-4385-9F58-5CBBE3CF1E7E}" srcOrd="0" destOrd="0" presId="urn:microsoft.com/office/officeart/2005/8/layout/list1"/>
    <dgm:cxn modelId="{F0CB6FE8-BE59-47E0-860C-200C5285D4DB}" type="presOf" srcId="{23001440-BBFB-4F09-8BAB-65BF66A9FB94}" destId="{E8C4B336-AB93-40B9-A3A8-C5C091F0D331}" srcOrd="1" destOrd="0" presId="urn:microsoft.com/office/officeart/2005/8/layout/list1"/>
    <dgm:cxn modelId="{1B13D00E-8B7F-4A78-B418-2B7F00EBE42B}" srcId="{CE4F1065-C704-49A8-B6E0-1C35A2E4321F}" destId="{3A14D0C2-8583-4827-9309-D057E7BD46B9}" srcOrd="7" destOrd="0" parTransId="{2D3F0F07-5046-406B-8955-9BE5F7B9D7C9}" sibTransId="{EC1942B0-D25E-48EA-B359-47F32DAE11E9}"/>
    <dgm:cxn modelId="{77B76973-3B0A-4DB6-A8F3-528BB21F486A}" srcId="{CE4F1065-C704-49A8-B6E0-1C35A2E4321F}" destId="{9434065A-6DF2-4BF3-81B3-4D3AF1D1C182}" srcOrd="1" destOrd="0" parTransId="{A621395E-40BE-483D-8FF1-EC15B7120ED8}" sibTransId="{4282E010-18A0-46C2-AD01-A8A39B71A00C}"/>
    <dgm:cxn modelId="{3C41E001-5787-4240-A201-9FBB2F190916}" srcId="{CE4F1065-C704-49A8-B6E0-1C35A2E4321F}" destId="{996DE563-32F7-498A-A919-EE82A6ACD3ED}" srcOrd="6" destOrd="0" parTransId="{B0A3C2E8-5FE4-4C12-AECB-A44A7740F658}" sibTransId="{6FA2E824-4F12-4129-9F02-DACB52275CC2}"/>
    <dgm:cxn modelId="{074CC71D-FA1C-4CCE-804C-AB6C0C7D4577}" srcId="{CE4F1065-C704-49A8-B6E0-1C35A2E4321F}" destId="{AE3ECA52-EF11-4619-832F-69C3A9A8F893}" srcOrd="3" destOrd="0" parTransId="{948FAA38-011F-4EC3-ABAD-DFD930A440F9}" sibTransId="{BF2B7B7D-81E7-41B8-92D1-D89A933BF294}"/>
    <dgm:cxn modelId="{5A51784F-046F-42EF-8D0D-9C48B34BF400}" type="presOf" srcId="{AE3ECA52-EF11-4619-832F-69C3A9A8F893}" destId="{D6705CAE-2CE0-45E2-8B96-DE6DD013B68C}" srcOrd="0" destOrd="0" presId="urn:microsoft.com/office/officeart/2005/8/layout/list1"/>
    <dgm:cxn modelId="{4224C088-D6C3-417A-812B-5C8C03624CE0}" type="presOf" srcId="{3A14D0C2-8583-4827-9309-D057E7BD46B9}" destId="{A88FA342-5C74-47B7-84E8-A410BC3A286E}" srcOrd="0" destOrd="0" presId="urn:microsoft.com/office/officeart/2005/8/layout/list1"/>
    <dgm:cxn modelId="{69FF25B3-F99F-4245-8115-161412C5A32E}" type="presOf" srcId="{BA6CBEFD-5952-4911-B43A-9AFE0359F5AC}" destId="{91185AD9-93F2-486B-A80A-A77FEE238506}" srcOrd="1" destOrd="0" presId="urn:microsoft.com/office/officeart/2005/8/layout/list1"/>
    <dgm:cxn modelId="{5DB53237-864F-4090-9F8D-A21EC1E4C157}" type="presOf" srcId="{0B80AF36-B644-42AA-95DE-875B059867EA}" destId="{8966F8DF-AE52-4777-890A-C1910479799C}" srcOrd="0" destOrd="0" presId="urn:microsoft.com/office/officeart/2005/8/layout/list1"/>
    <dgm:cxn modelId="{051CFE6A-108D-4974-B544-5B593DC64E40}" type="presOf" srcId="{E402A92D-82DE-415B-B4C0-275036D40C1F}" destId="{3883E820-838D-44A4-A648-70BCA0238570}" srcOrd="0" destOrd="0" presId="urn:microsoft.com/office/officeart/2005/8/layout/list1"/>
    <dgm:cxn modelId="{EDB25720-4477-4012-B72C-EA260667357E}" type="presOf" srcId="{E402A92D-82DE-415B-B4C0-275036D40C1F}" destId="{7549B5B6-DF96-4DB7-9120-A06085FBC228}" srcOrd="1" destOrd="0" presId="urn:microsoft.com/office/officeart/2005/8/layout/list1"/>
    <dgm:cxn modelId="{C2AF4752-AC0F-4E1F-AB9C-ECD76BCFFAF3}" type="presOf" srcId="{996DE563-32F7-498A-A919-EE82A6ACD3ED}" destId="{72DC9D15-F548-49A4-B4A0-A89B6CDD6A24}" srcOrd="0" destOrd="0" presId="urn:microsoft.com/office/officeart/2005/8/layout/list1"/>
    <dgm:cxn modelId="{BF49E53F-AC3F-4412-92DA-99E65AB9F1E8}" type="presOf" srcId="{0B80AF36-B644-42AA-95DE-875B059867EA}" destId="{FF0C9254-C1E7-4982-AC2F-FBBFF21B4CD1}" srcOrd="1" destOrd="0" presId="urn:microsoft.com/office/officeart/2005/8/layout/list1"/>
    <dgm:cxn modelId="{39D508A1-4FCC-4DA6-A5CB-69E69EC5663F}" type="presOf" srcId="{9434065A-6DF2-4BF3-81B3-4D3AF1D1C182}" destId="{AE4BF1D1-0F74-4857-9954-24D40B232A29}" srcOrd="1" destOrd="0" presId="urn:microsoft.com/office/officeart/2005/8/layout/list1"/>
    <dgm:cxn modelId="{D0B1ACA4-CAC3-4A2C-B925-99A3D501F5B0}" type="presOf" srcId="{9434065A-6DF2-4BF3-81B3-4D3AF1D1C182}" destId="{9636B351-04F0-46A2-8CF1-3ABED46348C2}" srcOrd="0" destOrd="0" presId="urn:microsoft.com/office/officeart/2005/8/layout/list1"/>
    <dgm:cxn modelId="{6FBB06BB-6A67-48FB-AB0B-66FC07560D4E}" type="presOf" srcId="{3A14D0C2-8583-4827-9309-D057E7BD46B9}" destId="{6AB7BDCE-BD37-4E88-A422-F6AF8FB26508}" srcOrd="1" destOrd="0" presId="urn:microsoft.com/office/officeart/2005/8/layout/list1"/>
    <dgm:cxn modelId="{37856E81-0579-4FBE-9D65-E59CFE01A9D3}" type="presOf" srcId="{AE3ECA52-EF11-4619-832F-69C3A9A8F893}" destId="{A645F1FC-F393-4479-B2BF-641F58A38CDB}" srcOrd="1" destOrd="0" presId="urn:microsoft.com/office/officeart/2005/8/layout/list1"/>
    <dgm:cxn modelId="{9BE502CA-D5B1-4C2C-8E9F-0861C1BE3F06}" srcId="{CE4F1065-C704-49A8-B6E0-1C35A2E4321F}" destId="{E402A92D-82DE-415B-B4C0-275036D40C1F}" srcOrd="0" destOrd="0" parTransId="{39C4203E-B31B-4FAC-9E0C-668AAEB24AAA}" sibTransId="{D786ED66-37C3-4E58-8B2C-B20DFF1D58D2}"/>
    <dgm:cxn modelId="{7404C8AA-632E-464F-BA1B-BB902238F93E}" srcId="{CE4F1065-C704-49A8-B6E0-1C35A2E4321F}" destId="{BA6CBEFD-5952-4911-B43A-9AFE0359F5AC}" srcOrd="2" destOrd="0" parTransId="{4763B240-F57A-43EB-BAA9-65AE622F5457}" sibTransId="{DC8720F0-5164-4FDE-A6FA-D6B75CDFF9DF}"/>
    <dgm:cxn modelId="{4492D9B0-E39F-4086-92A5-E32B682E3791}" srcId="{CE4F1065-C704-49A8-B6E0-1C35A2E4321F}" destId="{0B80AF36-B644-42AA-95DE-875B059867EA}" srcOrd="4" destOrd="0" parTransId="{DE6A14FE-6529-473C-A600-2665CC7F3234}" sibTransId="{65399D70-0CF2-4777-A1FD-3EDE3B60812D}"/>
    <dgm:cxn modelId="{999BBE6C-8E80-4272-9FB9-730D0C2C9175}" type="presOf" srcId="{BA6CBEFD-5952-4911-B43A-9AFE0359F5AC}" destId="{8F86382E-D961-4C68-9D72-1E40C3A50453}" srcOrd="0" destOrd="0" presId="urn:microsoft.com/office/officeart/2005/8/layout/list1"/>
    <dgm:cxn modelId="{8E7FF82C-AC1E-48EF-8FE8-755922D64603}" type="presOf" srcId="{996DE563-32F7-498A-A919-EE82A6ACD3ED}" destId="{34D9E8B5-8D71-47E8-A0F2-849EDA44A7F6}" srcOrd="1" destOrd="0" presId="urn:microsoft.com/office/officeart/2005/8/layout/list1"/>
    <dgm:cxn modelId="{CFF5B39A-50DD-486C-BBEB-427637A24270}" type="presOf" srcId="{CE4F1065-C704-49A8-B6E0-1C35A2E4321F}" destId="{6CC4FC8B-EE7D-4EB3-BDA8-C5201B40BAA3}" srcOrd="0" destOrd="0" presId="urn:microsoft.com/office/officeart/2005/8/layout/list1"/>
    <dgm:cxn modelId="{B76AD6EC-D3E3-44FE-BD9B-4B3C23CB98B3}" srcId="{CE4F1065-C704-49A8-B6E0-1C35A2E4321F}" destId="{23001440-BBFB-4F09-8BAB-65BF66A9FB94}" srcOrd="5" destOrd="0" parTransId="{7B8775CB-AB61-4B38-B033-D33F12323CB0}" sibTransId="{FEBD4A2D-F9A3-4750-8A9E-B23F7CB57CB0}"/>
    <dgm:cxn modelId="{BAA2D828-4273-4350-89BE-6EBAA8E16D59}" type="presParOf" srcId="{6CC4FC8B-EE7D-4EB3-BDA8-C5201B40BAA3}" destId="{EAF22571-2881-406D-AFEE-A358D775513F}" srcOrd="0" destOrd="0" presId="urn:microsoft.com/office/officeart/2005/8/layout/list1"/>
    <dgm:cxn modelId="{7C049DCC-87DB-4B98-9208-430C52C24EC9}" type="presParOf" srcId="{EAF22571-2881-406D-AFEE-A358D775513F}" destId="{3883E820-838D-44A4-A648-70BCA0238570}" srcOrd="0" destOrd="0" presId="urn:microsoft.com/office/officeart/2005/8/layout/list1"/>
    <dgm:cxn modelId="{8F365599-FF48-4AAE-9076-A8DB3F0459C8}" type="presParOf" srcId="{EAF22571-2881-406D-AFEE-A358D775513F}" destId="{7549B5B6-DF96-4DB7-9120-A06085FBC228}" srcOrd="1" destOrd="0" presId="urn:microsoft.com/office/officeart/2005/8/layout/list1"/>
    <dgm:cxn modelId="{0DAC4963-444E-47AD-BCB5-7B2748E1AA53}" type="presParOf" srcId="{6CC4FC8B-EE7D-4EB3-BDA8-C5201B40BAA3}" destId="{0919D4AF-E382-4213-BF43-636152DFB258}" srcOrd="1" destOrd="0" presId="urn:microsoft.com/office/officeart/2005/8/layout/list1"/>
    <dgm:cxn modelId="{79E3C18F-C705-4AB4-8710-72AA4847FAA7}" type="presParOf" srcId="{6CC4FC8B-EE7D-4EB3-BDA8-C5201B40BAA3}" destId="{86FF7B60-04CD-4A88-BCCF-A4709ECE9C66}" srcOrd="2" destOrd="0" presId="urn:microsoft.com/office/officeart/2005/8/layout/list1"/>
    <dgm:cxn modelId="{B3F38BD3-DC62-47C4-96CF-A72090C01629}" type="presParOf" srcId="{6CC4FC8B-EE7D-4EB3-BDA8-C5201B40BAA3}" destId="{C714B355-3A7F-4B8F-B567-62D53A3FEC86}" srcOrd="3" destOrd="0" presId="urn:microsoft.com/office/officeart/2005/8/layout/list1"/>
    <dgm:cxn modelId="{3CF4B0B1-3505-404A-8415-63D0A19D8882}" type="presParOf" srcId="{6CC4FC8B-EE7D-4EB3-BDA8-C5201B40BAA3}" destId="{1F9A9FC8-75C2-44AD-8D16-36250B252996}" srcOrd="4" destOrd="0" presId="urn:microsoft.com/office/officeart/2005/8/layout/list1"/>
    <dgm:cxn modelId="{4ACA5038-6E20-4285-993C-B164814172A1}" type="presParOf" srcId="{1F9A9FC8-75C2-44AD-8D16-36250B252996}" destId="{9636B351-04F0-46A2-8CF1-3ABED46348C2}" srcOrd="0" destOrd="0" presId="urn:microsoft.com/office/officeart/2005/8/layout/list1"/>
    <dgm:cxn modelId="{21161D1B-F670-455E-9074-A63924F205F9}" type="presParOf" srcId="{1F9A9FC8-75C2-44AD-8D16-36250B252996}" destId="{AE4BF1D1-0F74-4857-9954-24D40B232A29}" srcOrd="1" destOrd="0" presId="urn:microsoft.com/office/officeart/2005/8/layout/list1"/>
    <dgm:cxn modelId="{42C24345-D4E0-419D-BB6F-019AA6920C38}" type="presParOf" srcId="{6CC4FC8B-EE7D-4EB3-BDA8-C5201B40BAA3}" destId="{4BB58409-9A34-4F2A-8F13-A8B8E2618D12}" srcOrd="5" destOrd="0" presId="urn:microsoft.com/office/officeart/2005/8/layout/list1"/>
    <dgm:cxn modelId="{CF1DEDCA-67A8-4855-B1CB-F2A011D9E291}" type="presParOf" srcId="{6CC4FC8B-EE7D-4EB3-BDA8-C5201B40BAA3}" destId="{123A376B-B514-4249-9723-8657A7EAE533}" srcOrd="6" destOrd="0" presId="urn:microsoft.com/office/officeart/2005/8/layout/list1"/>
    <dgm:cxn modelId="{0051D588-9597-42E1-B299-03D308A3B994}" type="presParOf" srcId="{6CC4FC8B-EE7D-4EB3-BDA8-C5201B40BAA3}" destId="{1CE61547-C32F-4606-99C8-95DC68257DE6}" srcOrd="7" destOrd="0" presId="urn:microsoft.com/office/officeart/2005/8/layout/list1"/>
    <dgm:cxn modelId="{EE61DF38-B212-4F54-83FD-B429F993E94B}" type="presParOf" srcId="{6CC4FC8B-EE7D-4EB3-BDA8-C5201B40BAA3}" destId="{68BC5571-E7C6-4AC7-B489-04506A42CB29}" srcOrd="8" destOrd="0" presId="urn:microsoft.com/office/officeart/2005/8/layout/list1"/>
    <dgm:cxn modelId="{BF670AB0-3B2A-4393-8A0F-CDD57DD62979}" type="presParOf" srcId="{68BC5571-E7C6-4AC7-B489-04506A42CB29}" destId="{8F86382E-D961-4C68-9D72-1E40C3A50453}" srcOrd="0" destOrd="0" presId="urn:microsoft.com/office/officeart/2005/8/layout/list1"/>
    <dgm:cxn modelId="{25A6915A-A458-4AD5-A32F-1CAA179F40BB}" type="presParOf" srcId="{68BC5571-E7C6-4AC7-B489-04506A42CB29}" destId="{91185AD9-93F2-486B-A80A-A77FEE238506}" srcOrd="1" destOrd="0" presId="urn:microsoft.com/office/officeart/2005/8/layout/list1"/>
    <dgm:cxn modelId="{3F98448F-5423-44AE-AB50-C8FE2874A58C}" type="presParOf" srcId="{6CC4FC8B-EE7D-4EB3-BDA8-C5201B40BAA3}" destId="{2915003B-6161-4FF1-BF07-DFAA23CED979}" srcOrd="9" destOrd="0" presId="urn:microsoft.com/office/officeart/2005/8/layout/list1"/>
    <dgm:cxn modelId="{4E3EDF5A-7D69-401F-93E8-2FE01928D676}" type="presParOf" srcId="{6CC4FC8B-EE7D-4EB3-BDA8-C5201B40BAA3}" destId="{47A2469E-7743-437A-AC21-45228B38003E}" srcOrd="10" destOrd="0" presId="urn:microsoft.com/office/officeart/2005/8/layout/list1"/>
    <dgm:cxn modelId="{16449020-2DF2-4817-B641-DD5AD2B9516D}" type="presParOf" srcId="{6CC4FC8B-EE7D-4EB3-BDA8-C5201B40BAA3}" destId="{FE768468-0D78-40A3-A1D7-4A1BECC43CF6}" srcOrd="11" destOrd="0" presId="urn:microsoft.com/office/officeart/2005/8/layout/list1"/>
    <dgm:cxn modelId="{7E724F08-F3FB-474C-B22D-21B97171852D}" type="presParOf" srcId="{6CC4FC8B-EE7D-4EB3-BDA8-C5201B40BAA3}" destId="{950CCF73-2590-418C-8CF9-DD6701E6AC6D}" srcOrd="12" destOrd="0" presId="urn:microsoft.com/office/officeart/2005/8/layout/list1"/>
    <dgm:cxn modelId="{3CD23FD4-8FCD-4C14-AF4A-74D8445B051B}" type="presParOf" srcId="{950CCF73-2590-418C-8CF9-DD6701E6AC6D}" destId="{D6705CAE-2CE0-45E2-8B96-DE6DD013B68C}" srcOrd="0" destOrd="0" presId="urn:microsoft.com/office/officeart/2005/8/layout/list1"/>
    <dgm:cxn modelId="{759CECE7-6564-4C2F-9F37-92B2F24D7F73}" type="presParOf" srcId="{950CCF73-2590-418C-8CF9-DD6701E6AC6D}" destId="{A645F1FC-F393-4479-B2BF-641F58A38CDB}" srcOrd="1" destOrd="0" presId="urn:microsoft.com/office/officeart/2005/8/layout/list1"/>
    <dgm:cxn modelId="{5447511B-0BA6-4F88-B154-8DB01EB4F73C}" type="presParOf" srcId="{6CC4FC8B-EE7D-4EB3-BDA8-C5201B40BAA3}" destId="{DDDD771D-849B-42AB-8232-C4471CD9CF21}" srcOrd="13" destOrd="0" presId="urn:microsoft.com/office/officeart/2005/8/layout/list1"/>
    <dgm:cxn modelId="{DFA79296-0FEC-436C-9B56-BBC066E58DD8}" type="presParOf" srcId="{6CC4FC8B-EE7D-4EB3-BDA8-C5201B40BAA3}" destId="{DEBE1B72-8016-483F-82D8-E3196BB0894D}" srcOrd="14" destOrd="0" presId="urn:microsoft.com/office/officeart/2005/8/layout/list1"/>
    <dgm:cxn modelId="{6EB36C99-0575-40FD-ABDA-05F040F7484F}" type="presParOf" srcId="{6CC4FC8B-EE7D-4EB3-BDA8-C5201B40BAA3}" destId="{C38CFADE-FC41-4BD0-AD91-9A3300A33E87}" srcOrd="15" destOrd="0" presId="urn:microsoft.com/office/officeart/2005/8/layout/list1"/>
    <dgm:cxn modelId="{003BF443-6D83-4A57-AC9E-E3B7C9280D23}" type="presParOf" srcId="{6CC4FC8B-EE7D-4EB3-BDA8-C5201B40BAA3}" destId="{C6BB8617-CB9E-452C-A2CE-5D136FE0733E}" srcOrd="16" destOrd="0" presId="urn:microsoft.com/office/officeart/2005/8/layout/list1"/>
    <dgm:cxn modelId="{35BF8DDE-EDBD-446A-BD85-C1E5D66D3460}" type="presParOf" srcId="{C6BB8617-CB9E-452C-A2CE-5D136FE0733E}" destId="{8966F8DF-AE52-4777-890A-C1910479799C}" srcOrd="0" destOrd="0" presId="urn:microsoft.com/office/officeart/2005/8/layout/list1"/>
    <dgm:cxn modelId="{61E97157-0F3B-4E65-99DF-6FA5E1AED8A7}" type="presParOf" srcId="{C6BB8617-CB9E-452C-A2CE-5D136FE0733E}" destId="{FF0C9254-C1E7-4982-AC2F-FBBFF21B4CD1}" srcOrd="1" destOrd="0" presId="urn:microsoft.com/office/officeart/2005/8/layout/list1"/>
    <dgm:cxn modelId="{1DF7198C-0C5D-4133-A920-1981B9883994}" type="presParOf" srcId="{6CC4FC8B-EE7D-4EB3-BDA8-C5201B40BAA3}" destId="{EFADE93A-839A-4E35-B8B6-B5136289A733}" srcOrd="17" destOrd="0" presId="urn:microsoft.com/office/officeart/2005/8/layout/list1"/>
    <dgm:cxn modelId="{99C6B215-4D73-4444-9079-6D137A8CAA7D}" type="presParOf" srcId="{6CC4FC8B-EE7D-4EB3-BDA8-C5201B40BAA3}" destId="{BE8198B3-982F-43B4-B234-C637218D08FD}" srcOrd="18" destOrd="0" presId="urn:microsoft.com/office/officeart/2005/8/layout/list1"/>
    <dgm:cxn modelId="{2E37C478-835F-487A-86B5-A9CE309E6FE6}" type="presParOf" srcId="{6CC4FC8B-EE7D-4EB3-BDA8-C5201B40BAA3}" destId="{79C18813-1578-4E70-AE23-7D33780EA6CE}" srcOrd="19" destOrd="0" presId="urn:microsoft.com/office/officeart/2005/8/layout/list1"/>
    <dgm:cxn modelId="{5E4AE280-0662-45CF-B24B-F9D6A8F3B3FA}" type="presParOf" srcId="{6CC4FC8B-EE7D-4EB3-BDA8-C5201B40BAA3}" destId="{4262C79A-8584-4E26-A625-08386EF31DFA}" srcOrd="20" destOrd="0" presId="urn:microsoft.com/office/officeart/2005/8/layout/list1"/>
    <dgm:cxn modelId="{F368311D-5856-4A75-BD8A-1594429420A2}" type="presParOf" srcId="{4262C79A-8584-4E26-A625-08386EF31DFA}" destId="{6AE71766-0787-4385-9F58-5CBBE3CF1E7E}" srcOrd="0" destOrd="0" presId="urn:microsoft.com/office/officeart/2005/8/layout/list1"/>
    <dgm:cxn modelId="{53CA438D-C7F4-49B8-9CF8-087EA20FC6B0}" type="presParOf" srcId="{4262C79A-8584-4E26-A625-08386EF31DFA}" destId="{E8C4B336-AB93-40B9-A3A8-C5C091F0D331}" srcOrd="1" destOrd="0" presId="urn:microsoft.com/office/officeart/2005/8/layout/list1"/>
    <dgm:cxn modelId="{8AAD6ED3-46D5-4BBE-84AD-9D2CB5F9C6DC}" type="presParOf" srcId="{6CC4FC8B-EE7D-4EB3-BDA8-C5201B40BAA3}" destId="{DAEF4CFD-19C0-433C-9FE6-B13AD45297F6}" srcOrd="21" destOrd="0" presId="urn:microsoft.com/office/officeart/2005/8/layout/list1"/>
    <dgm:cxn modelId="{D48B96CE-07A0-4C8B-8816-236D986F298A}" type="presParOf" srcId="{6CC4FC8B-EE7D-4EB3-BDA8-C5201B40BAA3}" destId="{770C34A3-5A00-459A-9834-DC14C31878EF}" srcOrd="22" destOrd="0" presId="urn:microsoft.com/office/officeart/2005/8/layout/list1"/>
    <dgm:cxn modelId="{0B9A888D-6441-41D8-918C-128A5814456D}" type="presParOf" srcId="{6CC4FC8B-EE7D-4EB3-BDA8-C5201B40BAA3}" destId="{76162927-9504-41AE-A0D3-7DD5ACE36228}" srcOrd="23" destOrd="0" presId="urn:microsoft.com/office/officeart/2005/8/layout/list1"/>
    <dgm:cxn modelId="{1426250B-C688-4DBB-B192-C9BD6D5CD90D}" type="presParOf" srcId="{6CC4FC8B-EE7D-4EB3-BDA8-C5201B40BAA3}" destId="{8F85C2DB-3253-4CB9-8491-0DBFEEFC28ED}" srcOrd="24" destOrd="0" presId="urn:microsoft.com/office/officeart/2005/8/layout/list1"/>
    <dgm:cxn modelId="{1F3C1F8F-8179-4A3C-B971-A1D0BA6D5573}" type="presParOf" srcId="{8F85C2DB-3253-4CB9-8491-0DBFEEFC28ED}" destId="{72DC9D15-F548-49A4-B4A0-A89B6CDD6A24}" srcOrd="0" destOrd="0" presId="urn:microsoft.com/office/officeart/2005/8/layout/list1"/>
    <dgm:cxn modelId="{848C3414-60A9-4448-9F5F-D40AAD6C63C0}" type="presParOf" srcId="{8F85C2DB-3253-4CB9-8491-0DBFEEFC28ED}" destId="{34D9E8B5-8D71-47E8-A0F2-849EDA44A7F6}" srcOrd="1" destOrd="0" presId="urn:microsoft.com/office/officeart/2005/8/layout/list1"/>
    <dgm:cxn modelId="{FBABC238-4849-425A-B006-92A8E4C4FFC8}" type="presParOf" srcId="{6CC4FC8B-EE7D-4EB3-BDA8-C5201B40BAA3}" destId="{9CCB63F0-23EE-4E0C-8F5E-5C3B078E0434}" srcOrd="25" destOrd="0" presId="urn:microsoft.com/office/officeart/2005/8/layout/list1"/>
    <dgm:cxn modelId="{E78C7C00-8327-4811-A197-ECAC96E3406B}" type="presParOf" srcId="{6CC4FC8B-EE7D-4EB3-BDA8-C5201B40BAA3}" destId="{3DA002BE-AC68-4D74-9506-0CBD6DD4726F}" srcOrd="26" destOrd="0" presId="urn:microsoft.com/office/officeart/2005/8/layout/list1"/>
    <dgm:cxn modelId="{090B768D-2C47-4AAF-AD34-286EFD1F086A}" type="presParOf" srcId="{6CC4FC8B-EE7D-4EB3-BDA8-C5201B40BAA3}" destId="{23FE79C7-4CD3-4FD9-A3B9-E9C376BC568A}" srcOrd="27" destOrd="0" presId="urn:microsoft.com/office/officeart/2005/8/layout/list1"/>
    <dgm:cxn modelId="{10FAB9BB-329B-4A4A-B093-4D7035D05396}" type="presParOf" srcId="{6CC4FC8B-EE7D-4EB3-BDA8-C5201B40BAA3}" destId="{3C6625BE-73BA-4D13-919A-055374A7F6D0}" srcOrd="28" destOrd="0" presId="urn:microsoft.com/office/officeart/2005/8/layout/list1"/>
    <dgm:cxn modelId="{4DCE52AC-B680-4FEF-A005-D94DA42C6E7D}" type="presParOf" srcId="{3C6625BE-73BA-4D13-919A-055374A7F6D0}" destId="{A88FA342-5C74-47B7-84E8-A410BC3A286E}" srcOrd="0" destOrd="0" presId="urn:microsoft.com/office/officeart/2005/8/layout/list1"/>
    <dgm:cxn modelId="{FC29D843-6E51-45B0-A389-A5140DD988A3}" type="presParOf" srcId="{3C6625BE-73BA-4D13-919A-055374A7F6D0}" destId="{6AB7BDCE-BD37-4E88-A422-F6AF8FB26508}" srcOrd="1" destOrd="0" presId="urn:microsoft.com/office/officeart/2005/8/layout/list1"/>
    <dgm:cxn modelId="{CD50BA4C-6C30-4E1C-B353-5726412E1D7F}" type="presParOf" srcId="{6CC4FC8B-EE7D-4EB3-BDA8-C5201B40BAA3}" destId="{A9DD8170-2752-4CD7-B7B2-D88AFCE3B542}" srcOrd="29" destOrd="0" presId="urn:microsoft.com/office/officeart/2005/8/layout/list1"/>
    <dgm:cxn modelId="{4A8FCC6A-F9E4-4212-BFDB-26167EFC963A}" type="presParOf" srcId="{6CC4FC8B-EE7D-4EB3-BDA8-C5201B40BAA3}" destId="{5E6949AB-0FC3-4045-BE03-62471C58DE30}"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4F1065-C704-49A8-B6E0-1C35A2E432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C6C9AB4-4AAC-48AC-A491-E9FA7C610748}">
      <dgm:prSe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dgm:spPr>
      <dgm:t>
        <a:bodyPr/>
        <a:lstStyle/>
        <a:p>
          <a:r>
            <a:rPr lang="en-US" sz="1700" b="1" dirty="0" smtClean="0">
              <a:solidFill>
                <a:schemeClr val="tx2"/>
              </a:solidFill>
            </a:rPr>
            <a:t>Appropriateness </a:t>
          </a:r>
          <a:r>
            <a:rPr lang="en-US" sz="1700" i="1" dirty="0" smtClean="0">
              <a:solidFill>
                <a:srgbClr val="0070C0"/>
              </a:solidFill>
            </a:rPr>
            <a:t>(n=6)</a:t>
          </a:r>
        </a:p>
      </dgm:t>
    </dgm:pt>
    <dgm:pt modelId="{CFE6D998-9385-41D6-A89F-CC3C8B46C4F3}" type="parTrans" cxnId="{2C9AFA52-D8CE-4E99-ACDB-0262837BF39B}">
      <dgm:prSet/>
      <dgm:spPr/>
      <dgm:t>
        <a:bodyPr/>
        <a:lstStyle/>
        <a:p>
          <a:endParaRPr lang="en-US"/>
        </a:p>
      </dgm:t>
    </dgm:pt>
    <dgm:pt modelId="{56E51C82-B498-4B83-AB2F-B08228DFC53D}" type="sibTrans" cxnId="{2C9AFA52-D8CE-4E99-ACDB-0262837BF39B}">
      <dgm:prSet/>
      <dgm:spPr/>
      <dgm:t>
        <a:bodyPr/>
        <a:lstStyle/>
        <a:p>
          <a:endParaRPr lang="en-US"/>
        </a:p>
      </dgm:t>
    </dgm:pt>
    <dgm:pt modelId="{2611D2A4-3C92-4F11-BDE2-AB8F8A8A7870}">
      <dgm:prSe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dgm:spPr>
      <dgm:t>
        <a:bodyPr/>
        <a:lstStyle/>
        <a:p>
          <a:r>
            <a:rPr lang="en-US" sz="1700" b="1" dirty="0" smtClean="0">
              <a:solidFill>
                <a:schemeClr val="tx2"/>
              </a:solidFill>
            </a:rPr>
            <a:t>Equity/ Fairness </a:t>
          </a:r>
          <a:r>
            <a:rPr lang="en-US" sz="1700" i="1" dirty="0" smtClean="0">
              <a:solidFill>
                <a:srgbClr val="0070C0"/>
              </a:solidFill>
            </a:rPr>
            <a:t>(n=6)</a:t>
          </a:r>
          <a:endParaRPr lang="en-US" sz="1700" dirty="0" smtClean="0">
            <a:solidFill>
              <a:schemeClr val="tx2"/>
            </a:solidFill>
          </a:endParaRPr>
        </a:p>
      </dgm:t>
    </dgm:pt>
    <dgm:pt modelId="{924675AD-3CE8-45D7-9BD6-6C3926B8F65A}" type="parTrans" cxnId="{194F1A20-0746-47E6-B612-3426ED6164F6}">
      <dgm:prSet/>
      <dgm:spPr/>
      <dgm:t>
        <a:bodyPr/>
        <a:lstStyle/>
        <a:p>
          <a:endParaRPr lang="en-US"/>
        </a:p>
      </dgm:t>
    </dgm:pt>
    <dgm:pt modelId="{83A5B2FE-5CC8-40A1-91E9-254F1D01A09A}" type="sibTrans" cxnId="{194F1A20-0746-47E6-B612-3426ED6164F6}">
      <dgm:prSet/>
      <dgm:spPr/>
      <dgm:t>
        <a:bodyPr/>
        <a:lstStyle/>
        <a:p>
          <a:endParaRPr lang="en-US"/>
        </a:p>
      </dgm:t>
    </dgm:pt>
    <dgm:pt modelId="{2EE6CB2D-F6D5-4BD2-9F30-32A413FC6486}">
      <dgm:prSe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dgm:spPr>
      <dgm:t>
        <a:bodyPr/>
        <a:lstStyle/>
        <a:p>
          <a:r>
            <a:rPr lang="en-US" sz="1700" b="1" dirty="0" smtClean="0">
              <a:solidFill>
                <a:schemeClr val="tx2"/>
              </a:solidFill>
            </a:rPr>
            <a:t>Workforce Development </a:t>
          </a:r>
          <a:r>
            <a:rPr lang="en-US" sz="1700" b="0" i="1" dirty="0" smtClean="0">
              <a:solidFill>
                <a:srgbClr val="0070C0"/>
              </a:solidFill>
            </a:rPr>
            <a:t>(n=6 )</a:t>
          </a:r>
          <a:r>
            <a:rPr lang="en-US" sz="1700" dirty="0" smtClean="0">
              <a:solidFill>
                <a:schemeClr val="tx2"/>
              </a:solidFill>
            </a:rPr>
            <a:t> </a:t>
          </a:r>
        </a:p>
      </dgm:t>
    </dgm:pt>
    <dgm:pt modelId="{31692FCB-5970-46EF-92BD-2D016B376D35}" type="parTrans" cxnId="{9D6604D7-74E9-4972-A406-DB27C4FFDD69}">
      <dgm:prSet/>
      <dgm:spPr/>
      <dgm:t>
        <a:bodyPr/>
        <a:lstStyle/>
        <a:p>
          <a:endParaRPr lang="en-US"/>
        </a:p>
      </dgm:t>
    </dgm:pt>
    <dgm:pt modelId="{85A3AB3A-BEE0-4EB5-B0F5-801E808DBD3A}" type="sibTrans" cxnId="{9D6604D7-74E9-4972-A406-DB27C4FFDD69}">
      <dgm:prSet/>
      <dgm:spPr/>
      <dgm:t>
        <a:bodyPr/>
        <a:lstStyle/>
        <a:p>
          <a:endParaRPr lang="en-US"/>
        </a:p>
      </dgm:t>
    </dgm:pt>
    <dgm:pt modelId="{8CA4D6C7-A567-4789-AB34-6F80B46227E6}">
      <dgm:prSe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dgm:spPr>
      <dgm:t>
        <a:bodyPr/>
        <a:lstStyle/>
        <a:p>
          <a:r>
            <a:rPr lang="en-US" sz="1700" b="1" dirty="0" smtClean="0">
              <a:solidFill>
                <a:schemeClr val="tx2"/>
              </a:solidFill>
            </a:rPr>
            <a:t>Financial Management </a:t>
          </a:r>
          <a:r>
            <a:rPr lang="en-US" sz="1700" i="1" dirty="0" smtClean="0">
              <a:solidFill>
                <a:srgbClr val="0070C0"/>
              </a:solidFill>
            </a:rPr>
            <a:t>(n=5)</a:t>
          </a:r>
          <a:endParaRPr lang="en-US" sz="1700" dirty="0" smtClean="0">
            <a:solidFill>
              <a:srgbClr val="FF0000"/>
            </a:solidFill>
          </a:endParaRPr>
        </a:p>
      </dgm:t>
    </dgm:pt>
    <dgm:pt modelId="{E385C495-DB7C-450C-8B0F-8039CBE6C99D}" type="parTrans" cxnId="{68F0A1D2-82FE-4C7E-8DBA-1B29D2255D74}">
      <dgm:prSet/>
      <dgm:spPr/>
      <dgm:t>
        <a:bodyPr/>
        <a:lstStyle/>
        <a:p>
          <a:endParaRPr lang="en-US"/>
        </a:p>
      </dgm:t>
    </dgm:pt>
    <dgm:pt modelId="{93807FD1-7481-4698-B209-0130F3F13609}" type="sibTrans" cxnId="{68F0A1D2-82FE-4C7E-8DBA-1B29D2255D74}">
      <dgm:prSet/>
      <dgm:spPr/>
      <dgm:t>
        <a:bodyPr/>
        <a:lstStyle/>
        <a:p>
          <a:endParaRPr lang="en-US"/>
        </a:p>
      </dgm:t>
    </dgm:pt>
    <dgm:pt modelId="{55A02C40-38A2-4031-A060-F272C7D64994}">
      <dgm:prSe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dgm:spPr>
      <dgm:t>
        <a:bodyPr/>
        <a:lstStyle/>
        <a:p>
          <a:r>
            <a:rPr lang="en-US" sz="1700" b="1" dirty="0" smtClean="0">
              <a:solidFill>
                <a:schemeClr val="tx2"/>
              </a:solidFill>
            </a:rPr>
            <a:t>Family-Centred</a:t>
          </a:r>
          <a:r>
            <a:rPr lang="en-US" sz="1700" b="1" baseline="30000" dirty="0" smtClean="0">
              <a:solidFill>
                <a:schemeClr val="tx2"/>
              </a:solidFill>
            </a:rPr>
            <a:t>3</a:t>
          </a:r>
          <a:r>
            <a:rPr lang="en-US" sz="1700" b="1" dirty="0" smtClean="0">
              <a:solidFill>
                <a:schemeClr val="tx2"/>
              </a:solidFill>
            </a:rPr>
            <a:t> </a:t>
          </a:r>
          <a:r>
            <a:rPr lang="en-US" sz="1700" i="1" dirty="0" smtClean="0">
              <a:solidFill>
                <a:srgbClr val="0070C0"/>
              </a:solidFill>
            </a:rPr>
            <a:t>(n=2)</a:t>
          </a:r>
          <a:endParaRPr lang="en-US" sz="1700" dirty="0" smtClean="0">
            <a:solidFill>
              <a:schemeClr val="tx2"/>
            </a:solidFill>
          </a:endParaRPr>
        </a:p>
      </dgm:t>
    </dgm:pt>
    <dgm:pt modelId="{6968281F-0C80-4194-9752-43969252C373}" type="parTrans" cxnId="{5FA98F33-723E-4450-B0AC-F46511E4F1FB}">
      <dgm:prSet/>
      <dgm:spPr/>
      <dgm:t>
        <a:bodyPr/>
        <a:lstStyle/>
        <a:p>
          <a:endParaRPr lang="en-US"/>
        </a:p>
      </dgm:t>
    </dgm:pt>
    <dgm:pt modelId="{91FFE7C4-D2A2-4F5F-B368-D73C60C41342}" type="sibTrans" cxnId="{5FA98F33-723E-4450-B0AC-F46511E4F1FB}">
      <dgm:prSet/>
      <dgm:spPr/>
      <dgm:t>
        <a:bodyPr/>
        <a:lstStyle/>
        <a:p>
          <a:endParaRPr lang="en-US"/>
        </a:p>
      </dgm:t>
    </dgm:pt>
    <dgm:pt modelId="{7C036493-AE7F-4C38-B3C1-3771ED92E895}">
      <dgm:prSe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dgm:spPr>
      <dgm:t>
        <a:bodyPr/>
        <a:lstStyle/>
        <a:p>
          <a:r>
            <a:rPr lang="en-US" sz="1700" b="1" dirty="0" smtClean="0">
              <a:solidFill>
                <a:schemeClr val="tx2"/>
              </a:solidFill>
            </a:rPr>
            <a:t>Comprehensiveness </a:t>
          </a:r>
          <a:r>
            <a:rPr lang="en-US" sz="1700" i="1" dirty="0" smtClean="0">
              <a:solidFill>
                <a:srgbClr val="0070C0"/>
              </a:solidFill>
            </a:rPr>
            <a:t>(n=1)</a:t>
          </a:r>
          <a:endParaRPr lang="en-US" sz="1700" dirty="0" smtClean="0">
            <a:solidFill>
              <a:schemeClr val="tx2"/>
            </a:solidFill>
          </a:endParaRPr>
        </a:p>
      </dgm:t>
    </dgm:pt>
    <dgm:pt modelId="{0F6CD62E-FC9F-4BC3-A448-A3BF9ED25FD1}" type="parTrans" cxnId="{496DFE2E-93A3-489B-BB0E-A83318C1A0ED}">
      <dgm:prSet/>
      <dgm:spPr/>
      <dgm:t>
        <a:bodyPr/>
        <a:lstStyle/>
        <a:p>
          <a:endParaRPr lang="en-US"/>
        </a:p>
      </dgm:t>
    </dgm:pt>
    <dgm:pt modelId="{A21F69F4-00B9-4DF1-924B-A4098D08F116}" type="sibTrans" cxnId="{496DFE2E-93A3-489B-BB0E-A83318C1A0ED}">
      <dgm:prSet/>
      <dgm:spPr/>
      <dgm:t>
        <a:bodyPr/>
        <a:lstStyle/>
        <a:p>
          <a:endParaRPr lang="en-US"/>
        </a:p>
      </dgm:t>
    </dgm:pt>
    <dgm:pt modelId="{6A2AE301-ECB5-4832-9B99-EDB9D8B39BA8}">
      <dgm:prSe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dgm:spPr>
      <dgm:t>
        <a:bodyPr/>
        <a:lstStyle/>
        <a:p>
          <a:r>
            <a:rPr lang="en-US" sz="1700" b="1" dirty="0" smtClean="0">
              <a:solidFill>
                <a:schemeClr val="tx2"/>
              </a:solidFill>
            </a:rPr>
            <a:t>Patient/ Family Perspective</a:t>
          </a:r>
          <a:r>
            <a:rPr lang="en-US" sz="1700" b="1" baseline="30000" dirty="0" smtClean="0">
              <a:solidFill>
                <a:schemeClr val="tx2"/>
              </a:solidFill>
            </a:rPr>
            <a:t>4 </a:t>
          </a:r>
          <a:r>
            <a:rPr lang="en-US" sz="1700" i="1" dirty="0" smtClean="0">
              <a:solidFill>
                <a:srgbClr val="0070C0"/>
              </a:solidFill>
            </a:rPr>
            <a:t>(n=1)</a:t>
          </a:r>
          <a:endParaRPr lang="en-US" sz="1700" dirty="0">
            <a:solidFill>
              <a:schemeClr val="tx2"/>
            </a:solidFill>
          </a:endParaRPr>
        </a:p>
      </dgm:t>
    </dgm:pt>
    <dgm:pt modelId="{49E15A89-754E-49C8-81ED-3FCE2956A01D}" type="parTrans" cxnId="{29246DB7-F157-4A0A-BE08-AF3955DA4610}">
      <dgm:prSet/>
      <dgm:spPr/>
      <dgm:t>
        <a:bodyPr/>
        <a:lstStyle/>
        <a:p>
          <a:endParaRPr lang="en-US"/>
        </a:p>
      </dgm:t>
    </dgm:pt>
    <dgm:pt modelId="{46A926CB-6801-42F8-83FD-F9BC4F27EB95}" type="sibTrans" cxnId="{29246DB7-F157-4A0A-BE08-AF3955DA4610}">
      <dgm:prSet/>
      <dgm:spPr/>
      <dgm:t>
        <a:bodyPr/>
        <a:lstStyle/>
        <a:p>
          <a:endParaRPr lang="en-US"/>
        </a:p>
      </dgm:t>
    </dgm:pt>
    <dgm:pt modelId="{6CC4FC8B-EE7D-4EB3-BDA8-C5201B40BAA3}" type="pres">
      <dgm:prSet presAssocID="{CE4F1065-C704-49A8-B6E0-1C35A2E4321F}" presName="linear" presStyleCnt="0">
        <dgm:presLayoutVars>
          <dgm:dir/>
          <dgm:animLvl val="lvl"/>
          <dgm:resizeHandles val="exact"/>
        </dgm:presLayoutVars>
      </dgm:prSet>
      <dgm:spPr/>
      <dgm:t>
        <a:bodyPr/>
        <a:lstStyle/>
        <a:p>
          <a:endParaRPr lang="en-CA"/>
        </a:p>
      </dgm:t>
    </dgm:pt>
    <dgm:pt modelId="{3EFDD2F4-AB06-416F-8212-AE5208234DAD}" type="pres">
      <dgm:prSet presAssocID="{AC6C9AB4-4AAC-48AC-A491-E9FA7C610748}" presName="parentLin" presStyleCnt="0"/>
      <dgm:spPr/>
    </dgm:pt>
    <dgm:pt modelId="{7358AE44-355E-461B-B3CC-2F09F3F8F84B}" type="pres">
      <dgm:prSet presAssocID="{AC6C9AB4-4AAC-48AC-A491-E9FA7C610748}" presName="parentLeftMargin" presStyleLbl="node1" presStyleIdx="0" presStyleCnt="7"/>
      <dgm:spPr/>
      <dgm:t>
        <a:bodyPr/>
        <a:lstStyle/>
        <a:p>
          <a:endParaRPr lang="en-CA"/>
        </a:p>
      </dgm:t>
    </dgm:pt>
    <dgm:pt modelId="{666660C4-1E83-4A18-9976-6F76E6D391A1}" type="pres">
      <dgm:prSet presAssocID="{AC6C9AB4-4AAC-48AC-A491-E9FA7C610748}" presName="parentText" presStyleLbl="node1" presStyleIdx="0" presStyleCnt="7" custScaleX="125888">
        <dgm:presLayoutVars>
          <dgm:chMax val="0"/>
          <dgm:bulletEnabled val="1"/>
        </dgm:presLayoutVars>
      </dgm:prSet>
      <dgm:spPr/>
      <dgm:t>
        <a:bodyPr/>
        <a:lstStyle/>
        <a:p>
          <a:endParaRPr lang="en-US"/>
        </a:p>
      </dgm:t>
    </dgm:pt>
    <dgm:pt modelId="{C4D18B11-A4D1-400B-82AB-694A8EBD0B73}" type="pres">
      <dgm:prSet presAssocID="{AC6C9AB4-4AAC-48AC-A491-E9FA7C610748}" presName="negativeSpace" presStyleCnt="0"/>
      <dgm:spPr/>
    </dgm:pt>
    <dgm:pt modelId="{55C3BE4D-CB55-4062-B60C-9F877C3C7510}" type="pres">
      <dgm:prSet presAssocID="{AC6C9AB4-4AAC-48AC-A491-E9FA7C610748}" presName="childText" presStyleLbl="conFgAcc1" presStyleIdx="0" presStyleCnt="7">
        <dgm:presLayoutVars>
          <dgm:bulletEnabled val="1"/>
        </dgm:presLayoutVars>
      </dgm:prSet>
      <dgm:spPr>
        <a:ln>
          <a:solidFill>
            <a:schemeClr val="accent3"/>
          </a:solidFill>
        </a:ln>
      </dgm:spPr>
    </dgm:pt>
    <dgm:pt modelId="{3CCF0430-270D-48BD-9064-826DD428E585}" type="pres">
      <dgm:prSet presAssocID="{56E51C82-B498-4B83-AB2F-B08228DFC53D}" presName="spaceBetweenRectangles" presStyleCnt="0"/>
      <dgm:spPr/>
    </dgm:pt>
    <dgm:pt modelId="{BFCCDB04-06A4-4EFF-8C5B-F710C2A54D16}" type="pres">
      <dgm:prSet presAssocID="{2611D2A4-3C92-4F11-BDE2-AB8F8A8A7870}" presName="parentLin" presStyleCnt="0"/>
      <dgm:spPr/>
    </dgm:pt>
    <dgm:pt modelId="{76C5A292-587D-4260-BF1B-FC81E6D495AA}" type="pres">
      <dgm:prSet presAssocID="{2611D2A4-3C92-4F11-BDE2-AB8F8A8A7870}" presName="parentLeftMargin" presStyleLbl="node1" presStyleIdx="0" presStyleCnt="7"/>
      <dgm:spPr/>
      <dgm:t>
        <a:bodyPr/>
        <a:lstStyle/>
        <a:p>
          <a:endParaRPr lang="en-CA"/>
        </a:p>
      </dgm:t>
    </dgm:pt>
    <dgm:pt modelId="{41ACD7CE-001E-4E03-8E21-934D87DEE090}" type="pres">
      <dgm:prSet presAssocID="{2611D2A4-3C92-4F11-BDE2-AB8F8A8A7870}" presName="parentText" presStyleLbl="node1" presStyleIdx="1" presStyleCnt="7" custScaleX="125888">
        <dgm:presLayoutVars>
          <dgm:chMax val="0"/>
          <dgm:bulletEnabled val="1"/>
        </dgm:presLayoutVars>
      </dgm:prSet>
      <dgm:spPr/>
      <dgm:t>
        <a:bodyPr/>
        <a:lstStyle/>
        <a:p>
          <a:endParaRPr lang="en-CA"/>
        </a:p>
      </dgm:t>
    </dgm:pt>
    <dgm:pt modelId="{D66A19DD-0979-4C3F-816D-B561CE497DEA}" type="pres">
      <dgm:prSet presAssocID="{2611D2A4-3C92-4F11-BDE2-AB8F8A8A7870}" presName="negativeSpace" presStyleCnt="0"/>
      <dgm:spPr/>
    </dgm:pt>
    <dgm:pt modelId="{C25295AA-C6AB-4DC0-96AC-4A48BE81C15C}" type="pres">
      <dgm:prSet presAssocID="{2611D2A4-3C92-4F11-BDE2-AB8F8A8A7870}" presName="childText" presStyleLbl="conFgAcc1" presStyleIdx="1" presStyleCnt="7">
        <dgm:presLayoutVars>
          <dgm:bulletEnabled val="1"/>
        </dgm:presLayoutVars>
      </dgm:prSet>
      <dgm:spPr>
        <a:ln>
          <a:solidFill>
            <a:schemeClr val="accent3"/>
          </a:solidFill>
        </a:ln>
      </dgm:spPr>
    </dgm:pt>
    <dgm:pt modelId="{8AC6C3AA-3176-4BD4-B440-9172AF1571FF}" type="pres">
      <dgm:prSet presAssocID="{83A5B2FE-5CC8-40A1-91E9-254F1D01A09A}" presName="spaceBetweenRectangles" presStyleCnt="0"/>
      <dgm:spPr/>
    </dgm:pt>
    <dgm:pt modelId="{D94CF0E0-8E3C-49C7-856F-EE587BFA072A}" type="pres">
      <dgm:prSet presAssocID="{2EE6CB2D-F6D5-4BD2-9F30-32A413FC6486}" presName="parentLin" presStyleCnt="0"/>
      <dgm:spPr/>
    </dgm:pt>
    <dgm:pt modelId="{336DAA14-5FC1-4F25-9BEB-B920ED350449}" type="pres">
      <dgm:prSet presAssocID="{2EE6CB2D-F6D5-4BD2-9F30-32A413FC6486}" presName="parentLeftMargin" presStyleLbl="node1" presStyleIdx="1" presStyleCnt="7"/>
      <dgm:spPr/>
      <dgm:t>
        <a:bodyPr/>
        <a:lstStyle/>
        <a:p>
          <a:endParaRPr lang="en-CA"/>
        </a:p>
      </dgm:t>
    </dgm:pt>
    <dgm:pt modelId="{A1EE5700-EC3B-4F07-A4F4-17A6A1CB20D5}" type="pres">
      <dgm:prSet presAssocID="{2EE6CB2D-F6D5-4BD2-9F30-32A413FC6486}" presName="parentText" presStyleLbl="node1" presStyleIdx="2" presStyleCnt="7" custScaleX="125888">
        <dgm:presLayoutVars>
          <dgm:chMax val="0"/>
          <dgm:bulletEnabled val="1"/>
        </dgm:presLayoutVars>
      </dgm:prSet>
      <dgm:spPr/>
      <dgm:t>
        <a:bodyPr/>
        <a:lstStyle/>
        <a:p>
          <a:endParaRPr lang="en-CA"/>
        </a:p>
      </dgm:t>
    </dgm:pt>
    <dgm:pt modelId="{7325A655-0B6F-4C11-ACC5-F07ED676C6E9}" type="pres">
      <dgm:prSet presAssocID="{2EE6CB2D-F6D5-4BD2-9F30-32A413FC6486}" presName="negativeSpace" presStyleCnt="0"/>
      <dgm:spPr/>
    </dgm:pt>
    <dgm:pt modelId="{ECD542C5-A055-4FBA-9042-868395B91330}" type="pres">
      <dgm:prSet presAssocID="{2EE6CB2D-F6D5-4BD2-9F30-32A413FC6486}" presName="childText" presStyleLbl="conFgAcc1" presStyleIdx="2" presStyleCnt="7">
        <dgm:presLayoutVars>
          <dgm:bulletEnabled val="1"/>
        </dgm:presLayoutVars>
      </dgm:prSet>
      <dgm:spPr>
        <a:ln>
          <a:solidFill>
            <a:schemeClr val="accent3"/>
          </a:solidFill>
        </a:ln>
      </dgm:spPr>
    </dgm:pt>
    <dgm:pt modelId="{5CEE5A49-F062-4C51-A973-63AF6B7862D6}" type="pres">
      <dgm:prSet presAssocID="{85A3AB3A-BEE0-4EB5-B0F5-801E808DBD3A}" presName="spaceBetweenRectangles" presStyleCnt="0"/>
      <dgm:spPr/>
    </dgm:pt>
    <dgm:pt modelId="{7DDE84C8-C7C4-4A85-AB20-5BF0395772CD}" type="pres">
      <dgm:prSet presAssocID="{8CA4D6C7-A567-4789-AB34-6F80B46227E6}" presName="parentLin" presStyleCnt="0"/>
      <dgm:spPr/>
    </dgm:pt>
    <dgm:pt modelId="{E37CFFB8-BEC0-4B21-BA94-611AC02EFE89}" type="pres">
      <dgm:prSet presAssocID="{8CA4D6C7-A567-4789-AB34-6F80B46227E6}" presName="parentLeftMargin" presStyleLbl="node1" presStyleIdx="2" presStyleCnt="7"/>
      <dgm:spPr/>
      <dgm:t>
        <a:bodyPr/>
        <a:lstStyle/>
        <a:p>
          <a:endParaRPr lang="en-CA"/>
        </a:p>
      </dgm:t>
    </dgm:pt>
    <dgm:pt modelId="{144E041F-F5A5-405E-933C-5BEE6C20111F}" type="pres">
      <dgm:prSet presAssocID="{8CA4D6C7-A567-4789-AB34-6F80B46227E6}" presName="parentText" presStyleLbl="node1" presStyleIdx="3" presStyleCnt="7" custScaleX="125888">
        <dgm:presLayoutVars>
          <dgm:chMax val="0"/>
          <dgm:bulletEnabled val="1"/>
        </dgm:presLayoutVars>
      </dgm:prSet>
      <dgm:spPr/>
      <dgm:t>
        <a:bodyPr/>
        <a:lstStyle/>
        <a:p>
          <a:endParaRPr lang="en-CA"/>
        </a:p>
      </dgm:t>
    </dgm:pt>
    <dgm:pt modelId="{4BA8A049-E62B-4CB4-8E6E-0DA8130E52DB}" type="pres">
      <dgm:prSet presAssocID="{8CA4D6C7-A567-4789-AB34-6F80B46227E6}" presName="negativeSpace" presStyleCnt="0"/>
      <dgm:spPr/>
    </dgm:pt>
    <dgm:pt modelId="{1AF7D3BE-7504-4364-B120-E6D6BAD6FD18}" type="pres">
      <dgm:prSet presAssocID="{8CA4D6C7-A567-4789-AB34-6F80B46227E6}" presName="childText" presStyleLbl="conFgAcc1" presStyleIdx="3" presStyleCnt="7">
        <dgm:presLayoutVars>
          <dgm:bulletEnabled val="1"/>
        </dgm:presLayoutVars>
      </dgm:prSet>
      <dgm:spPr>
        <a:ln>
          <a:solidFill>
            <a:schemeClr val="accent3"/>
          </a:solidFill>
        </a:ln>
      </dgm:spPr>
    </dgm:pt>
    <dgm:pt modelId="{2E448D8F-85A4-43BB-8308-58B759A69B18}" type="pres">
      <dgm:prSet presAssocID="{93807FD1-7481-4698-B209-0130F3F13609}" presName="spaceBetweenRectangles" presStyleCnt="0"/>
      <dgm:spPr/>
    </dgm:pt>
    <dgm:pt modelId="{003ABC01-82FE-47FF-BEF5-824FA42C63A4}" type="pres">
      <dgm:prSet presAssocID="{55A02C40-38A2-4031-A060-F272C7D64994}" presName="parentLin" presStyleCnt="0"/>
      <dgm:spPr/>
    </dgm:pt>
    <dgm:pt modelId="{40509441-72EB-4856-B1ED-1B3139F2F5C6}" type="pres">
      <dgm:prSet presAssocID="{55A02C40-38A2-4031-A060-F272C7D64994}" presName="parentLeftMargin" presStyleLbl="node1" presStyleIdx="3" presStyleCnt="7"/>
      <dgm:spPr/>
      <dgm:t>
        <a:bodyPr/>
        <a:lstStyle/>
        <a:p>
          <a:endParaRPr lang="en-CA"/>
        </a:p>
      </dgm:t>
    </dgm:pt>
    <dgm:pt modelId="{54750721-1B7C-42DB-ADDB-84667345DA42}" type="pres">
      <dgm:prSet presAssocID="{55A02C40-38A2-4031-A060-F272C7D64994}" presName="parentText" presStyleLbl="node1" presStyleIdx="4" presStyleCnt="7" custScaleX="125888">
        <dgm:presLayoutVars>
          <dgm:chMax val="0"/>
          <dgm:bulletEnabled val="1"/>
        </dgm:presLayoutVars>
      </dgm:prSet>
      <dgm:spPr/>
      <dgm:t>
        <a:bodyPr/>
        <a:lstStyle/>
        <a:p>
          <a:endParaRPr lang="en-CA"/>
        </a:p>
      </dgm:t>
    </dgm:pt>
    <dgm:pt modelId="{69C53824-5CB3-480E-B431-D1604F1D9492}" type="pres">
      <dgm:prSet presAssocID="{55A02C40-38A2-4031-A060-F272C7D64994}" presName="negativeSpace" presStyleCnt="0"/>
      <dgm:spPr/>
    </dgm:pt>
    <dgm:pt modelId="{47F373D8-8D9D-4F75-B112-C4463FCCC320}" type="pres">
      <dgm:prSet presAssocID="{55A02C40-38A2-4031-A060-F272C7D64994}" presName="childText" presStyleLbl="conFgAcc1" presStyleIdx="4" presStyleCnt="7">
        <dgm:presLayoutVars>
          <dgm:bulletEnabled val="1"/>
        </dgm:presLayoutVars>
      </dgm:prSet>
      <dgm:spPr>
        <a:ln>
          <a:solidFill>
            <a:schemeClr val="accent3"/>
          </a:solidFill>
        </a:ln>
      </dgm:spPr>
    </dgm:pt>
    <dgm:pt modelId="{76CE73B8-8DC1-4BC0-99A4-233399D8CA0F}" type="pres">
      <dgm:prSet presAssocID="{91FFE7C4-D2A2-4F5F-B368-D73C60C41342}" presName="spaceBetweenRectangles" presStyleCnt="0"/>
      <dgm:spPr/>
    </dgm:pt>
    <dgm:pt modelId="{8BF49296-F888-432E-AD2E-F50A35C1AF05}" type="pres">
      <dgm:prSet presAssocID="{7C036493-AE7F-4C38-B3C1-3771ED92E895}" presName="parentLin" presStyleCnt="0"/>
      <dgm:spPr/>
    </dgm:pt>
    <dgm:pt modelId="{AC36DA38-BE4F-47E5-AA9E-59B0A92C55D1}" type="pres">
      <dgm:prSet presAssocID="{7C036493-AE7F-4C38-B3C1-3771ED92E895}" presName="parentLeftMargin" presStyleLbl="node1" presStyleIdx="4" presStyleCnt="7"/>
      <dgm:spPr/>
      <dgm:t>
        <a:bodyPr/>
        <a:lstStyle/>
        <a:p>
          <a:endParaRPr lang="en-CA"/>
        </a:p>
      </dgm:t>
    </dgm:pt>
    <dgm:pt modelId="{F8C49264-DABC-482E-95C9-4C611B760FFD}" type="pres">
      <dgm:prSet presAssocID="{7C036493-AE7F-4C38-B3C1-3771ED92E895}" presName="parentText" presStyleLbl="node1" presStyleIdx="5" presStyleCnt="7" custScaleX="125888">
        <dgm:presLayoutVars>
          <dgm:chMax val="0"/>
          <dgm:bulletEnabled val="1"/>
        </dgm:presLayoutVars>
      </dgm:prSet>
      <dgm:spPr/>
      <dgm:t>
        <a:bodyPr/>
        <a:lstStyle/>
        <a:p>
          <a:endParaRPr lang="en-CA"/>
        </a:p>
      </dgm:t>
    </dgm:pt>
    <dgm:pt modelId="{FD59048F-BA21-41F9-8FC9-743145182E92}" type="pres">
      <dgm:prSet presAssocID="{7C036493-AE7F-4C38-B3C1-3771ED92E895}" presName="negativeSpace" presStyleCnt="0"/>
      <dgm:spPr/>
    </dgm:pt>
    <dgm:pt modelId="{E30EA066-CBDC-44D8-869E-BAA359D8E0E1}" type="pres">
      <dgm:prSet presAssocID="{7C036493-AE7F-4C38-B3C1-3771ED92E895}" presName="childText" presStyleLbl="conFgAcc1" presStyleIdx="5" presStyleCnt="7">
        <dgm:presLayoutVars>
          <dgm:bulletEnabled val="1"/>
        </dgm:presLayoutVars>
      </dgm:prSet>
      <dgm:spPr>
        <a:ln>
          <a:solidFill>
            <a:schemeClr val="accent3"/>
          </a:solidFill>
        </a:ln>
      </dgm:spPr>
    </dgm:pt>
    <dgm:pt modelId="{30470E49-3598-4F9E-8E97-4ABFB7D4AB26}" type="pres">
      <dgm:prSet presAssocID="{A21F69F4-00B9-4DF1-924B-A4098D08F116}" presName="spaceBetweenRectangles" presStyleCnt="0"/>
      <dgm:spPr/>
    </dgm:pt>
    <dgm:pt modelId="{1057F3A2-8EBF-4FFD-B394-D09EB4EABB5C}" type="pres">
      <dgm:prSet presAssocID="{6A2AE301-ECB5-4832-9B99-EDB9D8B39BA8}" presName="parentLin" presStyleCnt="0"/>
      <dgm:spPr/>
    </dgm:pt>
    <dgm:pt modelId="{C0B71A77-FD79-440E-921F-999372E18BC9}" type="pres">
      <dgm:prSet presAssocID="{6A2AE301-ECB5-4832-9B99-EDB9D8B39BA8}" presName="parentLeftMargin" presStyleLbl="node1" presStyleIdx="5" presStyleCnt="7"/>
      <dgm:spPr/>
      <dgm:t>
        <a:bodyPr/>
        <a:lstStyle/>
        <a:p>
          <a:endParaRPr lang="en-CA"/>
        </a:p>
      </dgm:t>
    </dgm:pt>
    <dgm:pt modelId="{D5DA5270-50C4-4554-8508-498A1F0151DB}" type="pres">
      <dgm:prSet presAssocID="{6A2AE301-ECB5-4832-9B99-EDB9D8B39BA8}" presName="parentText" presStyleLbl="node1" presStyleIdx="6" presStyleCnt="7" custScaleX="125888">
        <dgm:presLayoutVars>
          <dgm:chMax val="0"/>
          <dgm:bulletEnabled val="1"/>
        </dgm:presLayoutVars>
      </dgm:prSet>
      <dgm:spPr/>
      <dgm:t>
        <a:bodyPr/>
        <a:lstStyle/>
        <a:p>
          <a:endParaRPr lang="en-CA"/>
        </a:p>
      </dgm:t>
    </dgm:pt>
    <dgm:pt modelId="{4281C989-3850-465A-B7A4-F00A09FEA81F}" type="pres">
      <dgm:prSet presAssocID="{6A2AE301-ECB5-4832-9B99-EDB9D8B39BA8}" presName="negativeSpace" presStyleCnt="0"/>
      <dgm:spPr/>
    </dgm:pt>
    <dgm:pt modelId="{31387443-FA24-424C-BB12-798B5C4BBF64}" type="pres">
      <dgm:prSet presAssocID="{6A2AE301-ECB5-4832-9B99-EDB9D8B39BA8}" presName="childText" presStyleLbl="conFgAcc1" presStyleIdx="6" presStyleCnt="7" custLinFactNeighborY="-8943">
        <dgm:presLayoutVars>
          <dgm:bulletEnabled val="1"/>
        </dgm:presLayoutVars>
      </dgm:prSet>
      <dgm:spPr>
        <a:ln>
          <a:solidFill>
            <a:schemeClr val="accent3"/>
          </a:solidFill>
        </a:ln>
      </dgm:spPr>
    </dgm:pt>
  </dgm:ptLst>
  <dgm:cxnLst>
    <dgm:cxn modelId="{9D6604D7-74E9-4972-A406-DB27C4FFDD69}" srcId="{CE4F1065-C704-49A8-B6E0-1C35A2E4321F}" destId="{2EE6CB2D-F6D5-4BD2-9F30-32A413FC6486}" srcOrd="2" destOrd="0" parTransId="{31692FCB-5970-46EF-92BD-2D016B376D35}" sibTransId="{85A3AB3A-BEE0-4EB5-B0F5-801E808DBD3A}"/>
    <dgm:cxn modelId="{2C9AFA52-D8CE-4E99-ACDB-0262837BF39B}" srcId="{CE4F1065-C704-49A8-B6E0-1C35A2E4321F}" destId="{AC6C9AB4-4AAC-48AC-A491-E9FA7C610748}" srcOrd="0" destOrd="0" parTransId="{CFE6D998-9385-41D6-A89F-CC3C8B46C4F3}" sibTransId="{56E51C82-B498-4B83-AB2F-B08228DFC53D}"/>
    <dgm:cxn modelId="{0D908EEF-40A8-4C50-9B29-D43CEF5AE9C9}" type="presOf" srcId="{8CA4D6C7-A567-4789-AB34-6F80B46227E6}" destId="{E37CFFB8-BEC0-4B21-BA94-611AC02EFE89}" srcOrd="0" destOrd="0" presId="urn:microsoft.com/office/officeart/2005/8/layout/list1"/>
    <dgm:cxn modelId="{5FA98F33-723E-4450-B0AC-F46511E4F1FB}" srcId="{CE4F1065-C704-49A8-B6E0-1C35A2E4321F}" destId="{55A02C40-38A2-4031-A060-F272C7D64994}" srcOrd="4" destOrd="0" parTransId="{6968281F-0C80-4194-9752-43969252C373}" sibTransId="{91FFE7C4-D2A2-4F5F-B368-D73C60C41342}"/>
    <dgm:cxn modelId="{E2C854DF-2AC6-4E22-A431-C79F8186870E}" type="presOf" srcId="{AC6C9AB4-4AAC-48AC-A491-E9FA7C610748}" destId="{7358AE44-355E-461B-B3CC-2F09F3F8F84B}" srcOrd="0" destOrd="0" presId="urn:microsoft.com/office/officeart/2005/8/layout/list1"/>
    <dgm:cxn modelId="{9A32D78D-7093-47B3-A350-39788F699C5B}" type="presOf" srcId="{8CA4D6C7-A567-4789-AB34-6F80B46227E6}" destId="{144E041F-F5A5-405E-933C-5BEE6C20111F}" srcOrd="1" destOrd="0" presId="urn:microsoft.com/office/officeart/2005/8/layout/list1"/>
    <dgm:cxn modelId="{9CC40DFC-2B55-404B-8127-88AF0B2C1522}" type="presOf" srcId="{6A2AE301-ECB5-4832-9B99-EDB9D8B39BA8}" destId="{C0B71A77-FD79-440E-921F-999372E18BC9}" srcOrd="0" destOrd="0" presId="urn:microsoft.com/office/officeart/2005/8/layout/list1"/>
    <dgm:cxn modelId="{F92EDA3C-32E7-4C0F-8AAD-5695DA367FC4}" type="presOf" srcId="{AC6C9AB4-4AAC-48AC-A491-E9FA7C610748}" destId="{666660C4-1E83-4A18-9976-6F76E6D391A1}" srcOrd="1" destOrd="0" presId="urn:microsoft.com/office/officeart/2005/8/layout/list1"/>
    <dgm:cxn modelId="{FB9C0E0A-A218-4EFC-9343-FACB40126ECA}" type="presOf" srcId="{7C036493-AE7F-4C38-B3C1-3771ED92E895}" destId="{AC36DA38-BE4F-47E5-AA9E-59B0A92C55D1}" srcOrd="0" destOrd="0" presId="urn:microsoft.com/office/officeart/2005/8/layout/list1"/>
    <dgm:cxn modelId="{C4CA5EC0-353D-42B2-A925-36F12B3DAC2A}" type="presOf" srcId="{55A02C40-38A2-4031-A060-F272C7D64994}" destId="{40509441-72EB-4856-B1ED-1B3139F2F5C6}" srcOrd="0" destOrd="0" presId="urn:microsoft.com/office/officeart/2005/8/layout/list1"/>
    <dgm:cxn modelId="{79E5699D-DEC6-421E-B4E7-81AFCA635F10}" type="presOf" srcId="{CE4F1065-C704-49A8-B6E0-1C35A2E4321F}" destId="{6CC4FC8B-EE7D-4EB3-BDA8-C5201B40BAA3}" srcOrd="0" destOrd="0" presId="urn:microsoft.com/office/officeart/2005/8/layout/list1"/>
    <dgm:cxn modelId="{661E3A78-CAEE-4960-A165-F7391C400C5A}" type="presOf" srcId="{2611D2A4-3C92-4F11-BDE2-AB8F8A8A7870}" destId="{76C5A292-587D-4260-BF1B-FC81E6D495AA}" srcOrd="0" destOrd="0" presId="urn:microsoft.com/office/officeart/2005/8/layout/list1"/>
    <dgm:cxn modelId="{9D641DAE-319E-4139-A994-06EF70E3F97E}" type="presOf" srcId="{55A02C40-38A2-4031-A060-F272C7D64994}" destId="{54750721-1B7C-42DB-ADDB-84667345DA42}" srcOrd="1" destOrd="0" presId="urn:microsoft.com/office/officeart/2005/8/layout/list1"/>
    <dgm:cxn modelId="{68F0A1D2-82FE-4C7E-8DBA-1B29D2255D74}" srcId="{CE4F1065-C704-49A8-B6E0-1C35A2E4321F}" destId="{8CA4D6C7-A567-4789-AB34-6F80B46227E6}" srcOrd="3" destOrd="0" parTransId="{E385C495-DB7C-450C-8B0F-8039CBE6C99D}" sibTransId="{93807FD1-7481-4698-B209-0130F3F13609}"/>
    <dgm:cxn modelId="{6E84F7B5-8439-494A-89A6-B9F645D3B0C8}" type="presOf" srcId="{6A2AE301-ECB5-4832-9B99-EDB9D8B39BA8}" destId="{D5DA5270-50C4-4554-8508-498A1F0151DB}" srcOrd="1" destOrd="0" presId="urn:microsoft.com/office/officeart/2005/8/layout/list1"/>
    <dgm:cxn modelId="{29246DB7-F157-4A0A-BE08-AF3955DA4610}" srcId="{CE4F1065-C704-49A8-B6E0-1C35A2E4321F}" destId="{6A2AE301-ECB5-4832-9B99-EDB9D8B39BA8}" srcOrd="6" destOrd="0" parTransId="{49E15A89-754E-49C8-81ED-3FCE2956A01D}" sibTransId="{46A926CB-6801-42F8-83FD-F9BC4F27EB95}"/>
    <dgm:cxn modelId="{1B6F52E5-7437-4CB6-A6E7-FA58BA4ECF6B}" type="presOf" srcId="{2EE6CB2D-F6D5-4BD2-9F30-32A413FC6486}" destId="{A1EE5700-EC3B-4F07-A4F4-17A6A1CB20D5}" srcOrd="1" destOrd="0" presId="urn:microsoft.com/office/officeart/2005/8/layout/list1"/>
    <dgm:cxn modelId="{B7BC5B97-9D52-4687-A87C-D68FB02B3DB0}" type="presOf" srcId="{2EE6CB2D-F6D5-4BD2-9F30-32A413FC6486}" destId="{336DAA14-5FC1-4F25-9BEB-B920ED350449}" srcOrd="0" destOrd="0" presId="urn:microsoft.com/office/officeart/2005/8/layout/list1"/>
    <dgm:cxn modelId="{496DFE2E-93A3-489B-BB0E-A83318C1A0ED}" srcId="{CE4F1065-C704-49A8-B6E0-1C35A2E4321F}" destId="{7C036493-AE7F-4C38-B3C1-3771ED92E895}" srcOrd="5" destOrd="0" parTransId="{0F6CD62E-FC9F-4BC3-A448-A3BF9ED25FD1}" sibTransId="{A21F69F4-00B9-4DF1-924B-A4098D08F116}"/>
    <dgm:cxn modelId="{C13A248A-63B1-4936-9FB5-0799142A208E}" type="presOf" srcId="{7C036493-AE7F-4C38-B3C1-3771ED92E895}" destId="{F8C49264-DABC-482E-95C9-4C611B760FFD}" srcOrd="1" destOrd="0" presId="urn:microsoft.com/office/officeart/2005/8/layout/list1"/>
    <dgm:cxn modelId="{194F1A20-0746-47E6-B612-3426ED6164F6}" srcId="{CE4F1065-C704-49A8-B6E0-1C35A2E4321F}" destId="{2611D2A4-3C92-4F11-BDE2-AB8F8A8A7870}" srcOrd="1" destOrd="0" parTransId="{924675AD-3CE8-45D7-9BD6-6C3926B8F65A}" sibTransId="{83A5B2FE-5CC8-40A1-91E9-254F1D01A09A}"/>
    <dgm:cxn modelId="{70483252-CEA5-4019-ABFA-2C5E59B734EF}" type="presOf" srcId="{2611D2A4-3C92-4F11-BDE2-AB8F8A8A7870}" destId="{41ACD7CE-001E-4E03-8E21-934D87DEE090}" srcOrd="1" destOrd="0" presId="urn:microsoft.com/office/officeart/2005/8/layout/list1"/>
    <dgm:cxn modelId="{92610771-6EEB-4519-BC79-292CFBE67BF6}" type="presParOf" srcId="{6CC4FC8B-EE7D-4EB3-BDA8-C5201B40BAA3}" destId="{3EFDD2F4-AB06-416F-8212-AE5208234DAD}" srcOrd="0" destOrd="0" presId="urn:microsoft.com/office/officeart/2005/8/layout/list1"/>
    <dgm:cxn modelId="{EAB2E6D2-C210-4CC9-B04F-77C9A0D4A298}" type="presParOf" srcId="{3EFDD2F4-AB06-416F-8212-AE5208234DAD}" destId="{7358AE44-355E-461B-B3CC-2F09F3F8F84B}" srcOrd="0" destOrd="0" presId="urn:microsoft.com/office/officeart/2005/8/layout/list1"/>
    <dgm:cxn modelId="{DA62BCB7-2783-48F7-B741-3AC8F835DBE9}" type="presParOf" srcId="{3EFDD2F4-AB06-416F-8212-AE5208234DAD}" destId="{666660C4-1E83-4A18-9976-6F76E6D391A1}" srcOrd="1" destOrd="0" presId="urn:microsoft.com/office/officeart/2005/8/layout/list1"/>
    <dgm:cxn modelId="{CA6439A1-AAC3-4E8C-9CCA-78031D12E07E}" type="presParOf" srcId="{6CC4FC8B-EE7D-4EB3-BDA8-C5201B40BAA3}" destId="{C4D18B11-A4D1-400B-82AB-694A8EBD0B73}" srcOrd="1" destOrd="0" presId="urn:microsoft.com/office/officeart/2005/8/layout/list1"/>
    <dgm:cxn modelId="{F7DB818E-7FCE-42C5-AF22-CD0891D1D96E}" type="presParOf" srcId="{6CC4FC8B-EE7D-4EB3-BDA8-C5201B40BAA3}" destId="{55C3BE4D-CB55-4062-B60C-9F877C3C7510}" srcOrd="2" destOrd="0" presId="urn:microsoft.com/office/officeart/2005/8/layout/list1"/>
    <dgm:cxn modelId="{4108E5FD-7D4A-4A77-9ABD-F69B179F1362}" type="presParOf" srcId="{6CC4FC8B-EE7D-4EB3-BDA8-C5201B40BAA3}" destId="{3CCF0430-270D-48BD-9064-826DD428E585}" srcOrd="3" destOrd="0" presId="urn:microsoft.com/office/officeart/2005/8/layout/list1"/>
    <dgm:cxn modelId="{204C02A1-52E0-4DC1-8B83-2402457ED1D1}" type="presParOf" srcId="{6CC4FC8B-EE7D-4EB3-BDA8-C5201B40BAA3}" destId="{BFCCDB04-06A4-4EFF-8C5B-F710C2A54D16}" srcOrd="4" destOrd="0" presId="urn:microsoft.com/office/officeart/2005/8/layout/list1"/>
    <dgm:cxn modelId="{8FB2F751-03BB-43C0-98A8-0240AB127961}" type="presParOf" srcId="{BFCCDB04-06A4-4EFF-8C5B-F710C2A54D16}" destId="{76C5A292-587D-4260-BF1B-FC81E6D495AA}" srcOrd="0" destOrd="0" presId="urn:microsoft.com/office/officeart/2005/8/layout/list1"/>
    <dgm:cxn modelId="{87774427-D874-4F6C-AE5A-6893021ED9BA}" type="presParOf" srcId="{BFCCDB04-06A4-4EFF-8C5B-F710C2A54D16}" destId="{41ACD7CE-001E-4E03-8E21-934D87DEE090}" srcOrd="1" destOrd="0" presId="urn:microsoft.com/office/officeart/2005/8/layout/list1"/>
    <dgm:cxn modelId="{175F9AAB-9AA7-4A14-B97D-FD89364AD3B6}" type="presParOf" srcId="{6CC4FC8B-EE7D-4EB3-BDA8-C5201B40BAA3}" destId="{D66A19DD-0979-4C3F-816D-B561CE497DEA}" srcOrd="5" destOrd="0" presId="urn:microsoft.com/office/officeart/2005/8/layout/list1"/>
    <dgm:cxn modelId="{364FD8F7-468C-43D0-8041-E3E907AF7AA9}" type="presParOf" srcId="{6CC4FC8B-EE7D-4EB3-BDA8-C5201B40BAA3}" destId="{C25295AA-C6AB-4DC0-96AC-4A48BE81C15C}" srcOrd="6" destOrd="0" presId="urn:microsoft.com/office/officeart/2005/8/layout/list1"/>
    <dgm:cxn modelId="{84FBF12C-A863-4243-8BE2-8D691576FD0C}" type="presParOf" srcId="{6CC4FC8B-EE7D-4EB3-BDA8-C5201B40BAA3}" destId="{8AC6C3AA-3176-4BD4-B440-9172AF1571FF}" srcOrd="7" destOrd="0" presId="urn:microsoft.com/office/officeart/2005/8/layout/list1"/>
    <dgm:cxn modelId="{9F4FE6D3-26F5-40C7-B912-5967E1E1C321}" type="presParOf" srcId="{6CC4FC8B-EE7D-4EB3-BDA8-C5201B40BAA3}" destId="{D94CF0E0-8E3C-49C7-856F-EE587BFA072A}" srcOrd="8" destOrd="0" presId="urn:microsoft.com/office/officeart/2005/8/layout/list1"/>
    <dgm:cxn modelId="{06AA87F1-4042-4C83-872E-B6FF0CCAB0A3}" type="presParOf" srcId="{D94CF0E0-8E3C-49C7-856F-EE587BFA072A}" destId="{336DAA14-5FC1-4F25-9BEB-B920ED350449}" srcOrd="0" destOrd="0" presId="urn:microsoft.com/office/officeart/2005/8/layout/list1"/>
    <dgm:cxn modelId="{4C6C891D-DD0A-485E-B2CE-C9A190E35A93}" type="presParOf" srcId="{D94CF0E0-8E3C-49C7-856F-EE587BFA072A}" destId="{A1EE5700-EC3B-4F07-A4F4-17A6A1CB20D5}" srcOrd="1" destOrd="0" presId="urn:microsoft.com/office/officeart/2005/8/layout/list1"/>
    <dgm:cxn modelId="{81B6C5BE-DABE-4CF6-9998-7D57A9F60273}" type="presParOf" srcId="{6CC4FC8B-EE7D-4EB3-BDA8-C5201B40BAA3}" destId="{7325A655-0B6F-4C11-ACC5-F07ED676C6E9}" srcOrd="9" destOrd="0" presId="urn:microsoft.com/office/officeart/2005/8/layout/list1"/>
    <dgm:cxn modelId="{34EBB105-DB0E-40B6-83A3-C99A91AFB3CF}" type="presParOf" srcId="{6CC4FC8B-EE7D-4EB3-BDA8-C5201B40BAA3}" destId="{ECD542C5-A055-4FBA-9042-868395B91330}" srcOrd="10" destOrd="0" presId="urn:microsoft.com/office/officeart/2005/8/layout/list1"/>
    <dgm:cxn modelId="{7982CA82-0179-41B8-893B-D88038DEB06B}" type="presParOf" srcId="{6CC4FC8B-EE7D-4EB3-BDA8-C5201B40BAA3}" destId="{5CEE5A49-F062-4C51-A973-63AF6B7862D6}" srcOrd="11" destOrd="0" presId="urn:microsoft.com/office/officeart/2005/8/layout/list1"/>
    <dgm:cxn modelId="{E92838D4-79CF-42D0-835E-7949056F1A54}" type="presParOf" srcId="{6CC4FC8B-EE7D-4EB3-BDA8-C5201B40BAA3}" destId="{7DDE84C8-C7C4-4A85-AB20-5BF0395772CD}" srcOrd="12" destOrd="0" presId="urn:microsoft.com/office/officeart/2005/8/layout/list1"/>
    <dgm:cxn modelId="{26D71CEF-589F-4F79-8F0B-CAA1A6250C4C}" type="presParOf" srcId="{7DDE84C8-C7C4-4A85-AB20-5BF0395772CD}" destId="{E37CFFB8-BEC0-4B21-BA94-611AC02EFE89}" srcOrd="0" destOrd="0" presId="urn:microsoft.com/office/officeart/2005/8/layout/list1"/>
    <dgm:cxn modelId="{762C5689-60E7-45A0-B9DA-1B4338646329}" type="presParOf" srcId="{7DDE84C8-C7C4-4A85-AB20-5BF0395772CD}" destId="{144E041F-F5A5-405E-933C-5BEE6C20111F}" srcOrd="1" destOrd="0" presId="urn:microsoft.com/office/officeart/2005/8/layout/list1"/>
    <dgm:cxn modelId="{ECA25F56-6501-4DD0-9D99-40C5452107BF}" type="presParOf" srcId="{6CC4FC8B-EE7D-4EB3-BDA8-C5201B40BAA3}" destId="{4BA8A049-E62B-4CB4-8E6E-0DA8130E52DB}" srcOrd="13" destOrd="0" presId="urn:microsoft.com/office/officeart/2005/8/layout/list1"/>
    <dgm:cxn modelId="{9E7F8EA6-ED41-45C4-82F9-39DDBACA7CBB}" type="presParOf" srcId="{6CC4FC8B-EE7D-4EB3-BDA8-C5201B40BAA3}" destId="{1AF7D3BE-7504-4364-B120-E6D6BAD6FD18}" srcOrd="14" destOrd="0" presId="urn:microsoft.com/office/officeart/2005/8/layout/list1"/>
    <dgm:cxn modelId="{5A3B4349-8E55-445F-BE72-FF4376B7F7C7}" type="presParOf" srcId="{6CC4FC8B-EE7D-4EB3-BDA8-C5201B40BAA3}" destId="{2E448D8F-85A4-43BB-8308-58B759A69B18}" srcOrd="15" destOrd="0" presId="urn:microsoft.com/office/officeart/2005/8/layout/list1"/>
    <dgm:cxn modelId="{38D58CC6-00C7-4EF4-84DB-DF5692EB3AF7}" type="presParOf" srcId="{6CC4FC8B-EE7D-4EB3-BDA8-C5201B40BAA3}" destId="{003ABC01-82FE-47FF-BEF5-824FA42C63A4}" srcOrd="16" destOrd="0" presId="urn:microsoft.com/office/officeart/2005/8/layout/list1"/>
    <dgm:cxn modelId="{935999EB-B9A3-43E0-8000-A29FEDCBA46E}" type="presParOf" srcId="{003ABC01-82FE-47FF-BEF5-824FA42C63A4}" destId="{40509441-72EB-4856-B1ED-1B3139F2F5C6}" srcOrd="0" destOrd="0" presId="urn:microsoft.com/office/officeart/2005/8/layout/list1"/>
    <dgm:cxn modelId="{E533C6B6-1670-4423-8D43-6AF2C9FEA419}" type="presParOf" srcId="{003ABC01-82FE-47FF-BEF5-824FA42C63A4}" destId="{54750721-1B7C-42DB-ADDB-84667345DA42}" srcOrd="1" destOrd="0" presId="urn:microsoft.com/office/officeart/2005/8/layout/list1"/>
    <dgm:cxn modelId="{C4FB3991-E285-47EE-902E-BF4E87FCC1C8}" type="presParOf" srcId="{6CC4FC8B-EE7D-4EB3-BDA8-C5201B40BAA3}" destId="{69C53824-5CB3-480E-B431-D1604F1D9492}" srcOrd="17" destOrd="0" presId="urn:microsoft.com/office/officeart/2005/8/layout/list1"/>
    <dgm:cxn modelId="{400BD7BC-877A-4528-BA72-24640FD95DB8}" type="presParOf" srcId="{6CC4FC8B-EE7D-4EB3-BDA8-C5201B40BAA3}" destId="{47F373D8-8D9D-4F75-B112-C4463FCCC320}" srcOrd="18" destOrd="0" presId="urn:microsoft.com/office/officeart/2005/8/layout/list1"/>
    <dgm:cxn modelId="{C33B9848-D527-4685-84A7-F69BC9987F05}" type="presParOf" srcId="{6CC4FC8B-EE7D-4EB3-BDA8-C5201B40BAA3}" destId="{76CE73B8-8DC1-4BC0-99A4-233399D8CA0F}" srcOrd="19" destOrd="0" presId="urn:microsoft.com/office/officeart/2005/8/layout/list1"/>
    <dgm:cxn modelId="{C1DB3C5D-766E-42CB-8F97-FB7D30A3F37D}" type="presParOf" srcId="{6CC4FC8B-EE7D-4EB3-BDA8-C5201B40BAA3}" destId="{8BF49296-F888-432E-AD2E-F50A35C1AF05}" srcOrd="20" destOrd="0" presId="urn:microsoft.com/office/officeart/2005/8/layout/list1"/>
    <dgm:cxn modelId="{83AB5643-A4A5-4530-BA4F-727C2AC8A76D}" type="presParOf" srcId="{8BF49296-F888-432E-AD2E-F50A35C1AF05}" destId="{AC36DA38-BE4F-47E5-AA9E-59B0A92C55D1}" srcOrd="0" destOrd="0" presId="urn:microsoft.com/office/officeart/2005/8/layout/list1"/>
    <dgm:cxn modelId="{1BBF374C-6768-48EB-8CB1-3DCC22B6B5A8}" type="presParOf" srcId="{8BF49296-F888-432E-AD2E-F50A35C1AF05}" destId="{F8C49264-DABC-482E-95C9-4C611B760FFD}" srcOrd="1" destOrd="0" presId="urn:microsoft.com/office/officeart/2005/8/layout/list1"/>
    <dgm:cxn modelId="{C21C57B7-CC87-491E-ADA5-E29E6660BFB2}" type="presParOf" srcId="{6CC4FC8B-EE7D-4EB3-BDA8-C5201B40BAA3}" destId="{FD59048F-BA21-41F9-8FC9-743145182E92}" srcOrd="21" destOrd="0" presId="urn:microsoft.com/office/officeart/2005/8/layout/list1"/>
    <dgm:cxn modelId="{9A85E07D-28AF-4690-948B-FA3B63C8F8A1}" type="presParOf" srcId="{6CC4FC8B-EE7D-4EB3-BDA8-C5201B40BAA3}" destId="{E30EA066-CBDC-44D8-869E-BAA359D8E0E1}" srcOrd="22" destOrd="0" presId="urn:microsoft.com/office/officeart/2005/8/layout/list1"/>
    <dgm:cxn modelId="{AF0C8C40-AF03-4B08-9C4E-1812E6448B89}" type="presParOf" srcId="{6CC4FC8B-EE7D-4EB3-BDA8-C5201B40BAA3}" destId="{30470E49-3598-4F9E-8E97-4ABFB7D4AB26}" srcOrd="23" destOrd="0" presId="urn:microsoft.com/office/officeart/2005/8/layout/list1"/>
    <dgm:cxn modelId="{3CC4AF60-8EDA-4EC1-8BD4-AD532501740E}" type="presParOf" srcId="{6CC4FC8B-EE7D-4EB3-BDA8-C5201B40BAA3}" destId="{1057F3A2-8EBF-4FFD-B394-D09EB4EABB5C}" srcOrd="24" destOrd="0" presId="urn:microsoft.com/office/officeart/2005/8/layout/list1"/>
    <dgm:cxn modelId="{A5FD17F4-7828-454D-8EDD-22BA118457A6}" type="presParOf" srcId="{1057F3A2-8EBF-4FFD-B394-D09EB4EABB5C}" destId="{C0B71A77-FD79-440E-921F-999372E18BC9}" srcOrd="0" destOrd="0" presId="urn:microsoft.com/office/officeart/2005/8/layout/list1"/>
    <dgm:cxn modelId="{270C2F76-A42E-4B0D-90A9-3D331F192E59}" type="presParOf" srcId="{1057F3A2-8EBF-4FFD-B394-D09EB4EABB5C}" destId="{D5DA5270-50C4-4554-8508-498A1F0151DB}" srcOrd="1" destOrd="0" presId="urn:microsoft.com/office/officeart/2005/8/layout/list1"/>
    <dgm:cxn modelId="{7D7C3247-B63A-4315-8B6E-1C7C033441B7}" type="presParOf" srcId="{6CC4FC8B-EE7D-4EB3-BDA8-C5201B40BAA3}" destId="{4281C989-3850-465A-B7A4-F00A09FEA81F}" srcOrd="25" destOrd="0" presId="urn:microsoft.com/office/officeart/2005/8/layout/list1"/>
    <dgm:cxn modelId="{4721F3F4-C882-4531-B65E-775FCDA33E6C}" type="presParOf" srcId="{6CC4FC8B-EE7D-4EB3-BDA8-C5201B40BAA3}" destId="{31387443-FA24-424C-BB12-798B5C4BBF64}" srcOrd="2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C76CAB-2F57-4290-9C97-336FA2058F42}"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90CD0F86-0D54-45CB-BECB-5F227FD9704F}">
      <dgm:prSet phldrT="[Tex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dgm:spPr>
      <dgm:t>
        <a:bodyPr lIns="9144" rIns="9144"/>
        <a:lstStyle/>
        <a:p>
          <a:pPr algn="ctr"/>
          <a:r>
            <a:rPr lang="en-US" sz="1700" b="0" dirty="0" smtClean="0">
              <a:solidFill>
                <a:schemeClr val="tx1"/>
              </a:solidFill>
            </a:rPr>
            <a:t>Development of Initial Set of Pediatric Oncology-Specific Quality Indicators of System</a:t>
          </a:r>
          <a:br>
            <a:rPr lang="en-US" sz="1700" b="0" dirty="0" smtClean="0">
              <a:solidFill>
                <a:schemeClr val="tx1"/>
              </a:solidFill>
            </a:rPr>
          </a:br>
          <a:r>
            <a:rPr lang="en-US" sz="1700" b="0" i="1" dirty="0" smtClean="0">
              <a:solidFill>
                <a:schemeClr val="tx2"/>
              </a:solidFill>
            </a:rPr>
            <a:t>(Investigator Focus Group Sessions)</a:t>
          </a:r>
          <a:endParaRPr lang="en-US" sz="1700" b="0" i="1" dirty="0">
            <a:solidFill>
              <a:schemeClr val="tx2"/>
            </a:solidFill>
          </a:endParaRPr>
        </a:p>
      </dgm:t>
    </dgm:pt>
    <dgm:pt modelId="{34F9C105-A7E3-43DF-9947-D6410D35B62E}" type="parTrans" cxnId="{21C4111E-6937-4A22-B0FF-0C95ABB1128B}">
      <dgm:prSet/>
      <dgm:spPr/>
      <dgm:t>
        <a:bodyPr/>
        <a:lstStyle/>
        <a:p>
          <a:endParaRPr lang="en-US" sz="1600"/>
        </a:p>
      </dgm:t>
    </dgm:pt>
    <dgm:pt modelId="{4E240F6F-7458-4858-8C9C-BE1CA0B5AE03}" type="sibTrans" cxnId="{21C4111E-6937-4A22-B0FF-0C95ABB1128B}">
      <dgm:prSet custT="1"/>
      <dgm:spPr>
        <a:solidFill>
          <a:schemeClr val="accent1">
            <a:lumMod val="60000"/>
            <a:lumOff val="40000"/>
          </a:schemeClr>
        </a:solidFill>
        <a:ln>
          <a:solidFill>
            <a:schemeClr val="accent1">
              <a:lumMod val="60000"/>
              <a:lumOff val="40000"/>
            </a:schemeClr>
          </a:solidFill>
        </a:ln>
      </dgm:spPr>
      <dgm:t>
        <a:bodyPr/>
        <a:lstStyle/>
        <a:p>
          <a:endParaRPr lang="en-US" sz="1600" dirty="0"/>
        </a:p>
      </dgm:t>
    </dgm:pt>
    <dgm:pt modelId="{9A23A4AB-D343-4FD5-9F9C-F7455573E84C}">
      <dgm:prSet phldrT="[Tex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dgm:spPr>
      <dgm:t>
        <a:bodyPr/>
        <a:lstStyle/>
        <a:p>
          <a:pPr algn="ctr"/>
          <a:r>
            <a:rPr lang="en-US" sz="1700" b="0" i="0" dirty="0" smtClean="0">
              <a:solidFill>
                <a:schemeClr val="tx1"/>
              </a:solidFill>
            </a:rPr>
            <a:t>Evaluation &amp; Selection of a Subset of Indicators based on Sequential Selection Criteria </a:t>
          </a:r>
          <a:br>
            <a:rPr lang="en-US" sz="1700" b="0" i="0" dirty="0" smtClean="0">
              <a:solidFill>
                <a:schemeClr val="tx1"/>
              </a:solidFill>
            </a:rPr>
          </a:br>
          <a:r>
            <a:rPr lang="en-US" sz="1700" b="0" i="1" dirty="0" smtClean="0">
              <a:solidFill>
                <a:schemeClr val="tx2"/>
              </a:solidFill>
            </a:rPr>
            <a:t>(Indicator Evaluation by Content Experts of the Investigator Group)</a:t>
          </a:r>
          <a:endParaRPr lang="en-US" sz="1700" b="0" i="1" dirty="0">
            <a:solidFill>
              <a:schemeClr val="tx2"/>
            </a:solidFill>
          </a:endParaRPr>
        </a:p>
      </dgm:t>
    </dgm:pt>
    <dgm:pt modelId="{28460D94-CAD8-4CB3-92A0-E2E2DD6E7988}" type="parTrans" cxnId="{3C0930E3-64A8-4D0D-AD36-BCED1A4C705E}">
      <dgm:prSet/>
      <dgm:spPr/>
      <dgm:t>
        <a:bodyPr/>
        <a:lstStyle/>
        <a:p>
          <a:endParaRPr lang="en-US" sz="1600"/>
        </a:p>
      </dgm:t>
    </dgm:pt>
    <dgm:pt modelId="{354CFDB8-E47D-4B61-83FD-160E1A704731}" type="sibTrans" cxnId="{3C0930E3-64A8-4D0D-AD36-BCED1A4C705E}">
      <dgm:prSet custT="1"/>
      <dgm:spPr>
        <a:solidFill>
          <a:schemeClr val="accent1">
            <a:lumMod val="60000"/>
            <a:lumOff val="40000"/>
          </a:schemeClr>
        </a:solidFill>
        <a:ln>
          <a:solidFill>
            <a:schemeClr val="accent1">
              <a:lumMod val="60000"/>
              <a:lumOff val="40000"/>
            </a:schemeClr>
          </a:solidFill>
        </a:ln>
      </dgm:spPr>
      <dgm:t>
        <a:bodyPr/>
        <a:lstStyle/>
        <a:p>
          <a:endParaRPr lang="en-US" sz="1600" dirty="0"/>
        </a:p>
      </dgm:t>
    </dgm:pt>
    <dgm:pt modelId="{65B14CCA-0425-4C94-AA1D-BC11513C62E6}">
      <dgm:prSet phldrT="[Tex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dgm:spPr>
      <dgm:t>
        <a:bodyPr lIns="9144" rIns="9144"/>
        <a:lstStyle/>
        <a:p>
          <a:pPr algn="ctr"/>
          <a:r>
            <a:rPr lang="en-US" sz="1700" b="0" dirty="0" smtClean="0">
              <a:solidFill>
                <a:schemeClr val="tx1"/>
              </a:solidFill>
            </a:rPr>
            <a:t>First Round of Indicator Review &amp; Evaluation by Pediatric Cancer Stakeholder Community </a:t>
          </a:r>
          <a:br>
            <a:rPr lang="en-US" sz="1700" b="0" dirty="0" smtClean="0">
              <a:solidFill>
                <a:schemeClr val="tx1"/>
              </a:solidFill>
            </a:rPr>
          </a:br>
          <a:r>
            <a:rPr lang="en-US" sz="1700" b="0" i="1" dirty="0" smtClean="0">
              <a:solidFill>
                <a:schemeClr val="tx2"/>
              </a:solidFill>
            </a:rPr>
            <a:t>(Delphi Panel Mailed Survey)</a:t>
          </a:r>
          <a:endParaRPr lang="en-US" sz="1700" b="0" i="1" dirty="0">
            <a:solidFill>
              <a:schemeClr val="tx2"/>
            </a:solidFill>
          </a:endParaRPr>
        </a:p>
      </dgm:t>
    </dgm:pt>
    <dgm:pt modelId="{B3465B15-A65A-408D-B80C-8FE8A3942593}" type="parTrans" cxnId="{18FBBA33-31CF-40C5-BFB7-4A0D61C6A81E}">
      <dgm:prSet/>
      <dgm:spPr/>
      <dgm:t>
        <a:bodyPr/>
        <a:lstStyle/>
        <a:p>
          <a:endParaRPr lang="en-US" sz="1600"/>
        </a:p>
      </dgm:t>
    </dgm:pt>
    <dgm:pt modelId="{5E43DA5B-CBE0-42BE-8A38-8882C4EBB3F2}" type="sibTrans" cxnId="{18FBBA33-31CF-40C5-BFB7-4A0D61C6A81E}">
      <dgm:prSet custT="1"/>
      <dgm:spPr>
        <a:solidFill>
          <a:schemeClr val="accent1">
            <a:lumMod val="60000"/>
            <a:lumOff val="40000"/>
          </a:schemeClr>
        </a:solidFill>
        <a:ln>
          <a:solidFill>
            <a:schemeClr val="accent1">
              <a:lumMod val="60000"/>
              <a:lumOff val="40000"/>
            </a:schemeClr>
          </a:solidFill>
        </a:ln>
      </dgm:spPr>
      <dgm:t>
        <a:bodyPr/>
        <a:lstStyle/>
        <a:p>
          <a:endParaRPr lang="en-US" sz="1600" dirty="0"/>
        </a:p>
      </dgm:t>
    </dgm:pt>
    <dgm:pt modelId="{BC60600C-5A24-40C1-BAED-3211BE512900}">
      <dgm:prSet phldrT="[Text]" custT="1">
        <dgm:style>
          <a:lnRef idx="2">
            <a:schemeClr val="accent1"/>
          </a:lnRef>
          <a:fillRef idx="1">
            <a:schemeClr val="lt1"/>
          </a:fillRef>
          <a:effectRef idx="0">
            <a:schemeClr val="accent1"/>
          </a:effectRef>
          <a:fontRef idx="minor">
            <a:schemeClr val="dk1"/>
          </a:fontRef>
        </dgm:style>
      </dgm:prSet>
      <dgm:spPr>
        <a:solidFill>
          <a:schemeClr val="accent1">
            <a:lumMod val="60000"/>
            <a:lumOff val="40000"/>
          </a:schemeClr>
        </a:solidFill>
      </dgm:spPr>
      <dgm:t>
        <a:bodyPr/>
        <a:lstStyle/>
        <a:p>
          <a:pPr algn="ctr"/>
          <a:r>
            <a:rPr lang="en-US" sz="1700" b="1" dirty="0" smtClean="0">
              <a:solidFill>
                <a:schemeClr val="tx1"/>
              </a:solidFill>
            </a:rPr>
            <a:t>Additional Successive Rounds of Indicator Discussion &amp; Evaluation by Stakeholders </a:t>
          </a:r>
          <a:br>
            <a:rPr lang="en-US" sz="1700" b="1" dirty="0" smtClean="0">
              <a:solidFill>
                <a:schemeClr val="tx1"/>
              </a:solidFill>
            </a:rPr>
          </a:br>
          <a:r>
            <a:rPr lang="en-US" sz="1700" b="1" i="1" dirty="0" smtClean="0">
              <a:solidFill>
                <a:schemeClr val="tx2"/>
              </a:solidFill>
            </a:rPr>
            <a:t>(In-Person Consensus Meeting)</a:t>
          </a:r>
          <a:endParaRPr lang="en-US" sz="1700" b="1" i="1" dirty="0">
            <a:solidFill>
              <a:schemeClr val="tx2"/>
            </a:solidFill>
          </a:endParaRPr>
        </a:p>
      </dgm:t>
    </dgm:pt>
    <dgm:pt modelId="{57CA16C0-CAD8-4D00-B684-A7B3E50EBAFF}" type="parTrans" cxnId="{D1399BB8-8185-41D7-82B9-CDD06A940F37}">
      <dgm:prSet/>
      <dgm:spPr/>
      <dgm:t>
        <a:bodyPr/>
        <a:lstStyle/>
        <a:p>
          <a:endParaRPr lang="en-US" sz="1600"/>
        </a:p>
      </dgm:t>
    </dgm:pt>
    <dgm:pt modelId="{B3FF07B3-BB01-488D-A4B1-DC2933A0910A}" type="sibTrans" cxnId="{D1399BB8-8185-41D7-82B9-CDD06A940F37}">
      <dgm:prSet/>
      <dgm:spPr/>
      <dgm:t>
        <a:bodyPr/>
        <a:lstStyle/>
        <a:p>
          <a:endParaRPr lang="en-US" sz="1600"/>
        </a:p>
      </dgm:t>
    </dgm:pt>
    <dgm:pt modelId="{7F6F0B8A-3E39-42DA-8AEC-3FD8CC954A5C}">
      <dgm:prSe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dgm:spPr>
      <dgm:t>
        <a:bodyPr/>
        <a:lstStyle/>
        <a:p>
          <a:pPr algn="ctr"/>
          <a:r>
            <a:rPr lang="en-US" sz="1700" b="0" dirty="0" smtClean="0">
              <a:solidFill>
                <a:schemeClr val="tx1"/>
              </a:solidFill>
            </a:rPr>
            <a:t>Review of Published Quality Indicators relevant to Childhood Cancer </a:t>
          </a:r>
          <a:br>
            <a:rPr lang="en-US" sz="1700" b="0" dirty="0" smtClean="0">
              <a:solidFill>
                <a:schemeClr val="tx1"/>
              </a:solidFill>
            </a:rPr>
          </a:br>
          <a:r>
            <a:rPr lang="en-US" sz="1700" b="0" i="1" dirty="0" smtClean="0">
              <a:solidFill>
                <a:schemeClr val="tx2"/>
              </a:solidFill>
            </a:rPr>
            <a:t>(Systematic Review and Targeted Grey Literature Search)</a:t>
          </a:r>
          <a:endParaRPr lang="en-US" sz="1700" b="0" i="1" dirty="0">
            <a:solidFill>
              <a:schemeClr val="tx2"/>
            </a:solidFill>
          </a:endParaRPr>
        </a:p>
      </dgm:t>
    </dgm:pt>
    <dgm:pt modelId="{5B5502AE-4EAA-4CB2-9B2F-9EFFE49E9554}" type="parTrans" cxnId="{575BA988-F4D7-4AE7-8A8C-514FC0617D63}">
      <dgm:prSet/>
      <dgm:spPr/>
      <dgm:t>
        <a:bodyPr/>
        <a:lstStyle/>
        <a:p>
          <a:endParaRPr lang="en-US"/>
        </a:p>
      </dgm:t>
    </dgm:pt>
    <dgm:pt modelId="{0D1F6AB5-337D-486C-B6AC-0D82B422D331}" type="sibTrans" cxnId="{575BA988-F4D7-4AE7-8A8C-514FC0617D63}">
      <dgm:prSet/>
      <dgm:spPr>
        <a:solidFill>
          <a:schemeClr val="accent1">
            <a:lumMod val="60000"/>
            <a:lumOff val="40000"/>
          </a:schemeClr>
        </a:solidFill>
        <a:ln>
          <a:solidFill>
            <a:schemeClr val="accent1">
              <a:lumMod val="60000"/>
              <a:lumOff val="40000"/>
            </a:schemeClr>
          </a:solidFill>
        </a:ln>
      </dgm:spPr>
      <dgm:t>
        <a:bodyPr/>
        <a:lstStyle/>
        <a:p>
          <a:endParaRPr lang="en-US" dirty="0"/>
        </a:p>
      </dgm:t>
    </dgm:pt>
    <dgm:pt modelId="{4039EB09-F998-46E1-8B16-9DE2D5685554}">
      <dgm:prSe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dgm:spPr>
      <dgm:t>
        <a:bodyPr lIns="9144" rIns="9144"/>
        <a:lstStyle/>
        <a:p>
          <a:pPr algn="ctr"/>
          <a:r>
            <a:rPr lang="en-US" sz="1700" b="0" i="0" dirty="0" smtClean="0">
              <a:solidFill>
                <a:schemeClr val="tx1"/>
              </a:solidFill>
            </a:rPr>
            <a:t>Review of Quality Assessment Frameworks</a:t>
          </a:r>
          <a:r>
            <a:rPr lang="en-US" sz="1700" b="0" i="1" dirty="0" smtClean="0">
              <a:solidFill>
                <a:schemeClr val="tx2"/>
              </a:solidFill>
            </a:rPr>
            <a:t/>
          </a:r>
          <a:br>
            <a:rPr lang="en-US" sz="1700" b="0" i="1" dirty="0" smtClean="0">
              <a:solidFill>
                <a:schemeClr val="tx2"/>
              </a:solidFill>
            </a:rPr>
          </a:br>
          <a:r>
            <a:rPr lang="en-US" sz="1700" b="0" i="1" dirty="0" smtClean="0">
              <a:solidFill>
                <a:schemeClr val="tx2"/>
              </a:solidFill>
            </a:rPr>
            <a:t>(Comprehensive Systematic Review of Quality Assessment Frameworks) </a:t>
          </a:r>
          <a:r>
            <a:rPr lang="en-US" sz="1200" b="0" i="1" dirty="0" smtClean="0">
              <a:solidFill>
                <a:schemeClr val="tx2"/>
              </a:solidFill>
            </a:rPr>
            <a:t>(Klassen, et al, 2010)</a:t>
          </a:r>
          <a:endParaRPr lang="en-US" sz="1200" b="0" i="1" dirty="0">
            <a:solidFill>
              <a:schemeClr val="tx2"/>
            </a:solidFill>
          </a:endParaRPr>
        </a:p>
      </dgm:t>
    </dgm:pt>
    <dgm:pt modelId="{E5D7D9DB-2923-4791-833E-8FDE07B71482}" type="parTrans" cxnId="{9ECB3B49-F1C0-4B5E-9E8B-12F9E7FF8D1C}">
      <dgm:prSet/>
      <dgm:spPr/>
      <dgm:t>
        <a:bodyPr/>
        <a:lstStyle/>
        <a:p>
          <a:endParaRPr lang="en-US"/>
        </a:p>
      </dgm:t>
    </dgm:pt>
    <dgm:pt modelId="{419039F6-8619-40C4-993F-E60D532F5A63}" type="sibTrans" cxnId="{9ECB3B49-F1C0-4B5E-9E8B-12F9E7FF8D1C}">
      <dgm:prSet/>
      <dgm:spPr>
        <a:solidFill>
          <a:schemeClr val="accent1">
            <a:lumMod val="60000"/>
            <a:lumOff val="40000"/>
          </a:schemeClr>
        </a:solidFill>
        <a:ln>
          <a:solidFill>
            <a:schemeClr val="accent1">
              <a:lumMod val="60000"/>
              <a:lumOff val="40000"/>
            </a:schemeClr>
          </a:solidFill>
        </a:ln>
      </dgm:spPr>
      <dgm:t>
        <a:bodyPr/>
        <a:lstStyle/>
        <a:p>
          <a:endParaRPr lang="en-US" dirty="0"/>
        </a:p>
      </dgm:t>
    </dgm:pt>
    <dgm:pt modelId="{C1AB1ACE-0350-4183-93C1-01C68DEB705D}">
      <dgm:prSet phldrT="[Tex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dgm:spPr>
      <dgm:t>
        <a:bodyPr/>
        <a:lstStyle/>
        <a:p>
          <a:pPr algn="ctr" rtl="0"/>
          <a:r>
            <a:rPr lang="en-US" sz="1700" b="0" dirty="0" smtClean="0">
              <a:solidFill>
                <a:schemeClr val="tx1"/>
              </a:solidFill>
            </a:rPr>
            <a:t>Further Indicator Definition &amp; Specification </a:t>
          </a:r>
          <a:br>
            <a:rPr lang="en-US" sz="1700" b="0" dirty="0" smtClean="0">
              <a:solidFill>
                <a:schemeClr val="tx1"/>
              </a:solidFill>
            </a:rPr>
          </a:br>
          <a:r>
            <a:rPr lang="en-US" sz="1700" b="0" i="1" dirty="0" smtClean="0">
              <a:solidFill>
                <a:schemeClr val="tx2"/>
              </a:solidFill>
            </a:rPr>
            <a:t>(Investigator Focus Group Sessions)</a:t>
          </a:r>
          <a:endParaRPr lang="en-US" sz="1700" b="0" i="1" dirty="0">
            <a:solidFill>
              <a:schemeClr val="tx2"/>
            </a:solidFill>
          </a:endParaRPr>
        </a:p>
      </dgm:t>
    </dgm:pt>
    <dgm:pt modelId="{CE028036-C162-4C5A-B030-843AD9AE4C32}" type="parTrans" cxnId="{C5EA2248-6F41-42F8-9FB2-D7CA7973D966}">
      <dgm:prSet/>
      <dgm:spPr/>
      <dgm:t>
        <a:bodyPr/>
        <a:lstStyle/>
        <a:p>
          <a:endParaRPr lang="en-US"/>
        </a:p>
      </dgm:t>
    </dgm:pt>
    <dgm:pt modelId="{9C178B3F-54EF-4B90-8520-6212EFEAEF3A}" type="sibTrans" cxnId="{C5EA2248-6F41-42F8-9FB2-D7CA7973D966}">
      <dgm:prSet/>
      <dgm:spPr>
        <a:solidFill>
          <a:schemeClr val="accent1">
            <a:lumMod val="60000"/>
            <a:lumOff val="40000"/>
          </a:schemeClr>
        </a:solidFill>
      </dgm:spPr>
      <dgm:t>
        <a:bodyPr/>
        <a:lstStyle/>
        <a:p>
          <a:endParaRPr lang="en-US" dirty="0"/>
        </a:p>
      </dgm:t>
    </dgm:pt>
    <dgm:pt modelId="{73016F5C-38FF-460D-8FEF-66B7E6AB12C4}">
      <dgm:prSet phldrT="[Tex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dgm:spPr>
      <dgm:t>
        <a:bodyPr lIns="9144" rIns="9144"/>
        <a:lstStyle/>
        <a:p>
          <a:pPr algn="ctr"/>
          <a:r>
            <a:rPr lang="en-US" sz="1700" b="0" i="0" dirty="0" smtClean="0">
              <a:solidFill>
                <a:schemeClr val="tx1"/>
              </a:solidFill>
            </a:rPr>
            <a:t>Selection of a Quality Framework for the Childhood Cancer System</a:t>
          </a:r>
          <a:r>
            <a:rPr lang="en-US" sz="1700" b="0" i="1" dirty="0" smtClean="0">
              <a:solidFill>
                <a:schemeClr val="tx2"/>
              </a:solidFill>
            </a:rPr>
            <a:t/>
          </a:r>
          <a:br>
            <a:rPr lang="en-US" sz="1700" b="0" i="1" dirty="0" smtClean="0">
              <a:solidFill>
                <a:schemeClr val="tx2"/>
              </a:solidFill>
            </a:rPr>
          </a:br>
          <a:r>
            <a:rPr lang="en-US" sz="1700" b="0" i="1" dirty="0" smtClean="0">
              <a:solidFill>
                <a:schemeClr val="tx2"/>
              </a:solidFill>
            </a:rPr>
            <a:t>(Investigator Focus Group)</a:t>
          </a:r>
          <a:endParaRPr lang="en-US" sz="1700" b="0" i="1" dirty="0">
            <a:solidFill>
              <a:schemeClr val="tx2"/>
            </a:solidFill>
          </a:endParaRPr>
        </a:p>
      </dgm:t>
    </dgm:pt>
    <dgm:pt modelId="{A83D4DE4-A4F3-4655-B155-63C54D63220A}" type="parTrans" cxnId="{62E1E7B8-252A-4D95-82B6-1D34959716A6}">
      <dgm:prSet/>
      <dgm:spPr/>
      <dgm:t>
        <a:bodyPr/>
        <a:lstStyle/>
        <a:p>
          <a:endParaRPr lang="en-US"/>
        </a:p>
      </dgm:t>
    </dgm:pt>
    <dgm:pt modelId="{895F1900-96EA-482C-9D04-07189F3A7A55}" type="sibTrans" cxnId="{62E1E7B8-252A-4D95-82B6-1D34959716A6}">
      <dgm:prSet/>
      <dgm:spPr>
        <a:solidFill>
          <a:schemeClr val="accent1">
            <a:lumMod val="60000"/>
            <a:lumOff val="40000"/>
          </a:schemeClr>
        </a:solidFill>
      </dgm:spPr>
      <dgm:t>
        <a:bodyPr/>
        <a:lstStyle/>
        <a:p>
          <a:endParaRPr lang="en-US" dirty="0"/>
        </a:p>
      </dgm:t>
    </dgm:pt>
    <dgm:pt modelId="{AA48FCE0-ABF2-4401-9DD5-57F030F3DC42}" type="pres">
      <dgm:prSet presAssocID="{C6C76CAB-2F57-4290-9C97-336FA2058F42}" presName="linearFlow" presStyleCnt="0">
        <dgm:presLayoutVars>
          <dgm:resizeHandles val="exact"/>
        </dgm:presLayoutVars>
      </dgm:prSet>
      <dgm:spPr/>
      <dgm:t>
        <a:bodyPr/>
        <a:lstStyle/>
        <a:p>
          <a:endParaRPr lang="en-US"/>
        </a:p>
      </dgm:t>
    </dgm:pt>
    <dgm:pt modelId="{0984123A-6C1A-482F-B266-AACF9238690B}" type="pres">
      <dgm:prSet presAssocID="{4039EB09-F998-46E1-8B16-9DE2D5685554}" presName="node" presStyleLbl="node1" presStyleIdx="0" presStyleCnt="8" custScaleX="365169">
        <dgm:presLayoutVars>
          <dgm:bulletEnabled val="1"/>
        </dgm:presLayoutVars>
      </dgm:prSet>
      <dgm:spPr/>
      <dgm:t>
        <a:bodyPr/>
        <a:lstStyle/>
        <a:p>
          <a:endParaRPr lang="en-US"/>
        </a:p>
      </dgm:t>
    </dgm:pt>
    <dgm:pt modelId="{60A1C5AE-B20A-4D8D-A1B1-427F3E5BB66D}" type="pres">
      <dgm:prSet presAssocID="{419039F6-8619-40C4-993F-E60D532F5A63}" presName="sibTrans" presStyleLbl="sibTrans2D1" presStyleIdx="0" presStyleCnt="7"/>
      <dgm:spPr/>
      <dgm:t>
        <a:bodyPr/>
        <a:lstStyle/>
        <a:p>
          <a:endParaRPr lang="en-US"/>
        </a:p>
      </dgm:t>
    </dgm:pt>
    <dgm:pt modelId="{E67CB673-6C2B-42D4-B1DD-C0679DD69C8B}" type="pres">
      <dgm:prSet presAssocID="{419039F6-8619-40C4-993F-E60D532F5A63}" presName="connectorText" presStyleLbl="sibTrans2D1" presStyleIdx="0" presStyleCnt="7"/>
      <dgm:spPr/>
      <dgm:t>
        <a:bodyPr/>
        <a:lstStyle/>
        <a:p>
          <a:endParaRPr lang="en-US"/>
        </a:p>
      </dgm:t>
    </dgm:pt>
    <dgm:pt modelId="{68F1F564-D65E-4CAF-9A4D-B94F591E7638}" type="pres">
      <dgm:prSet presAssocID="{7F6F0B8A-3E39-42DA-8AEC-3FD8CC954A5C}" presName="node" presStyleLbl="node1" presStyleIdx="1" presStyleCnt="8" custScaleX="365169">
        <dgm:presLayoutVars>
          <dgm:bulletEnabled val="1"/>
        </dgm:presLayoutVars>
      </dgm:prSet>
      <dgm:spPr/>
      <dgm:t>
        <a:bodyPr/>
        <a:lstStyle/>
        <a:p>
          <a:endParaRPr lang="en-US"/>
        </a:p>
      </dgm:t>
    </dgm:pt>
    <dgm:pt modelId="{CA513904-241E-41B5-B8D9-B3E8F0575A29}" type="pres">
      <dgm:prSet presAssocID="{0D1F6AB5-337D-486C-B6AC-0D82B422D331}" presName="sibTrans" presStyleLbl="sibTrans2D1" presStyleIdx="1" presStyleCnt="7"/>
      <dgm:spPr/>
      <dgm:t>
        <a:bodyPr/>
        <a:lstStyle/>
        <a:p>
          <a:endParaRPr lang="en-US"/>
        </a:p>
      </dgm:t>
    </dgm:pt>
    <dgm:pt modelId="{E8179255-F157-4225-970D-3F57310D9950}" type="pres">
      <dgm:prSet presAssocID="{0D1F6AB5-337D-486C-B6AC-0D82B422D331}" presName="connectorText" presStyleLbl="sibTrans2D1" presStyleIdx="1" presStyleCnt="7"/>
      <dgm:spPr/>
      <dgm:t>
        <a:bodyPr/>
        <a:lstStyle/>
        <a:p>
          <a:endParaRPr lang="en-US"/>
        </a:p>
      </dgm:t>
    </dgm:pt>
    <dgm:pt modelId="{A001A1BE-EA2D-417D-9CF2-10E8EE344249}" type="pres">
      <dgm:prSet presAssocID="{90CD0F86-0D54-45CB-BECB-5F227FD9704F}" presName="node" presStyleLbl="node1" presStyleIdx="2" presStyleCnt="8" custScaleX="365169">
        <dgm:presLayoutVars>
          <dgm:bulletEnabled val="1"/>
        </dgm:presLayoutVars>
      </dgm:prSet>
      <dgm:spPr/>
      <dgm:t>
        <a:bodyPr/>
        <a:lstStyle/>
        <a:p>
          <a:endParaRPr lang="en-US"/>
        </a:p>
      </dgm:t>
    </dgm:pt>
    <dgm:pt modelId="{171271E3-9505-4F3B-B4D4-5FA49EED9344}" type="pres">
      <dgm:prSet presAssocID="{4E240F6F-7458-4858-8C9C-BE1CA0B5AE03}" presName="sibTrans" presStyleLbl="sibTrans2D1" presStyleIdx="2" presStyleCnt="7"/>
      <dgm:spPr/>
      <dgm:t>
        <a:bodyPr/>
        <a:lstStyle/>
        <a:p>
          <a:endParaRPr lang="en-US"/>
        </a:p>
      </dgm:t>
    </dgm:pt>
    <dgm:pt modelId="{0E37E43D-2B07-4FF3-9D29-1280E934864E}" type="pres">
      <dgm:prSet presAssocID="{4E240F6F-7458-4858-8C9C-BE1CA0B5AE03}" presName="connectorText" presStyleLbl="sibTrans2D1" presStyleIdx="2" presStyleCnt="7"/>
      <dgm:spPr/>
      <dgm:t>
        <a:bodyPr/>
        <a:lstStyle/>
        <a:p>
          <a:endParaRPr lang="en-US"/>
        </a:p>
      </dgm:t>
    </dgm:pt>
    <dgm:pt modelId="{D092764E-8491-4081-93B1-D1C7DCF086E4}" type="pres">
      <dgm:prSet presAssocID="{9A23A4AB-D343-4FD5-9F9C-F7455573E84C}" presName="node" presStyleLbl="node1" presStyleIdx="3" presStyleCnt="8" custScaleX="365169">
        <dgm:presLayoutVars>
          <dgm:bulletEnabled val="1"/>
        </dgm:presLayoutVars>
      </dgm:prSet>
      <dgm:spPr/>
      <dgm:t>
        <a:bodyPr/>
        <a:lstStyle/>
        <a:p>
          <a:endParaRPr lang="en-US"/>
        </a:p>
      </dgm:t>
    </dgm:pt>
    <dgm:pt modelId="{8A83AA20-DA4F-491F-A532-6C706C93F17E}" type="pres">
      <dgm:prSet presAssocID="{354CFDB8-E47D-4B61-83FD-160E1A704731}" presName="sibTrans" presStyleLbl="sibTrans2D1" presStyleIdx="3" presStyleCnt="7"/>
      <dgm:spPr/>
      <dgm:t>
        <a:bodyPr/>
        <a:lstStyle/>
        <a:p>
          <a:endParaRPr lang="en-US"/>
        </a:p>
      </dgm:t>
    </dgm:pt>
    <dgm:pt modelId="{5BAEB1E9-4A29-4DF4-805C-5E63D90ADD2D}" type="pres">
      <dgm:prSet presAssocID="{354CFDB8-E47D-4B61-83FD-160E1A704731}" presName="connectorText" presStyleLbl="sibTrans2D1" presStyleIdx="3" presStyleCnt="7"/>
      <dgm:spPr/>
      <dgm:t>
        <a:bodyPr/>
        <a:lstStyle/>
        <a:p>
          <a:endParaRPr lang="en-US"/>
        </a:p>
      </dgm:t>
    </dgm:pt>
    <dgm:pt modelId="{56AB9AEC-7CD3-41E9-B1D8-8F21370EE168}" type="pres">
      <dgm:prSet presAssocID="{C1AB1ACE-0350-4183-93C1-01C68DEB705D}" presName="node" presStyleLbl="node1" presStyleIdx="4" presStyleCnt="8" custScaleX="365169" custLinFactNeighborX="3511" custLinFactNeighborY="6180">
        <dgm:presLayoutVars>
          <dgm:bulletEnabled val="1"/>
        </dgm:presLayoutVars>
      </dgm:prSet>
      <dgm:spPr/>
      <dgm:t>
        <a:bodyPr/>
        <a:lstStyle/>
        <a:p>
          <a:endParaRPr lang="en-US"/>
        </a:p>
      </dgm:t>
    </dgm:pt>
    <dgm:pt modelId="{AD21AAC7-CC1E-4DB5-BF97-F6932A9CB07D}" type="pres">
      <dgm:prSet presAssocID="{9C178B3F-54EF-4B90-8520-6212EFEAEF3A}" presName="sibTrans" presStyleLbl="sibTrans2D1" presStyleIdx="4" presStyleCnt="7"/>
      <dgm:spPr/>
      <dgm:t>
        <a:bodyPr/>
        <a:lstStyle/>
        <a:p>
          <a:endParaRPr lang="en-US"/>
        </a:p>
      </dgm:t>
    </dgm:pt>
    <dgm:pt modelId="{2CED682B-4659-4C91-BCA1-B23C38A03754}" type="pres">
      <dgm:prSet presAssocID="{9C178B3F-54EF-4B90-8520-6212EFEAEF3A}" presName="connectorText" presStyleLbl="sibTrans2D1" presStyleIdx="4" presStyleCnt="7"/>
      <dgm:spPr/>
      <dgm:t>
        <a:bodyPr/>
        <a:lstStyle/>
        <a:p>
          <a:endParaRPr lang="en-US"/>
        </a:p>
      </dgm:t>
    </dgm:pt>
    <dgm:pt modelId="{CD71F87A-7A80-4351-9015-6E8E800C9C00}" type="pres">
      <dgm:prSet presAssocID="{73016F5C-38FF-460D-8FEF-66B7E6AB12C4}" presName="node" presStyleLbl="node1" presStyleIdx="5" presStyleCnt="8" custScaleX="365169">
        <dgm:presLayoutVars>
          <dgm:bulletEnabled val="1"/>
        </dgm:presLayoutVars>
      </dgm:prSet>
      <dgm:spPr/>
      <dgm:t>
        <a:bodyPr/>
        <a:lstStyle/>
        <a:p>
          <a:endParaRPr lang="en-US"/>
        </a:p>
      </dgm:t>
    </dgm:pt>
    <dgm:pt modelId="{021994D5-BC69-4543-8453-3D43A738476E}" type="pres">
      <dgm:prSet presAssocID="{895F1900-96EA-482C-9D04-07189F3A7A55}" presName="sibTrans" presStyleLbl="sibTrans2D1" presStyleIdx="5" presStyleCnt="7"/>
      <dgm:spPr/>
      <dgm:t>
        <a:bodyPr/>
        <a:lstStyle/>
        <a:p>
          <a:endParaRPr lang="en-US"/>
        </a:p>
      </dgm:t>
    </dgm:pt>
    <dgm:pt modelId="{F4F8F8D8-B579-463C-A313-AFB9A1742933}" type="pres">
      <dgm:prSet presAssocID="{895F1900-96EA-482C-9D04-07189F3A7A55}" presName="connectorText" presStyleLbl="sibTrans2D1" presStyleIdx="5" presStyleCnt="7"/>
      <dgm:spPr/>
      <dgm:t>
        <a:bodyPr/>
        <a:lstStyle/>
        <a:p>
          <a:endParaRPr lang="en-US"/>
        </a:p>
      </dgm:t>
    </dgm:pt>
    <dgm:pt modelId="{53F646F1-0905-4EEC-9401-D7F6FD186918}" type="pres">
      <dgm:prSet presAssocID="{65B14CCA-0425-4C94-AA1D-BC11513C62E6}" presName="node" presStyleLbl="node1" presStyleIdx="6" presStyleCnt="8" custScaleX="365169">
        <dgm:presLayoutVars>
          <dgm:bulletEnabled val="1"/>
        </dgm:presLayoutVars>
      </dgm:prSet>
      <dgm:spPr/>
      <dgm:t>
        <a:bodyPr/>
        <a:lstStyle/>
        <a:p>
          <a:endParaRPr lang="en-US"/>
        </a:p>
      </dgm:t>
    </dgm:pt>
    <dgm:pt modelId="{3FB2691B-8564-4798-A80B-4F7112D348DA}" type="pres">
      <dgm:prSet presAssocID="{5E43DA5B-CBE0-42BE-8A38-8882C4EBB3F2}" presName="sibTrans" presStyleLbl="sibTrans2D1" presStyleIdx="6" presStyleCnt="7"/>
      <dgm:spPr/>
      <dgm:t>
        <a:bodyPr/>
        <a:lstStyle/>
        <a:p>
          <a:endParaRPr lang="en-US"/>
        </a:p>
      </dgm:t>
    </dgm:pt>
    <dgm:pt modelId="{EC6C379B-27FF-42E0-8B5F-2D01ACECF03C}" type="pres">
      <dgm:prSet presAssocID="{5E43DA5B-CBE0-42BE-8A38-8882C4EBB3F2}" presName="connectorText" presStyleLbl="sibTrans2D1" presStyleIdx="6" presStyleCnt="7"/>
      <dgm:spPr/>
      <dgm:t>
        <a:bodyPr/>
        <a:lstStyle/>
        <a:p>
          <a:endParaRPr lang="en-US"/>
        </a:p>
      </dgm:t>
    </dgm:pt>
    <dgm:pt modelId="{5D863C11-2D6C-425E-B27B-0E926E52E98B}" type="pres">
      <dgm:prSet presAssocID="{BC60600C-5A24-40C1-BAED-3211BE512900}" presName="node" presStyleLbl="node1" presStyleIdx="7" presStyleCnt="8" custScaleX="365169">
        <dgm:presLayoutVars>
          <dgm:bulletEnabled val="1"/>
        </dgm:presLayoutVars>
      </dgm:prSet>
      <dgm:spPr/>
      <dgm:t>
        <a:bodyPr/>
        <a:lstStyle/>
        <a:p>
          <a:endParaRPr lang="en-US"/>
        </a:p>
      </dgm:t>
    </dgm:pt>
  </dgm:ptLst>
  <dgm:cxnLst>
    <dgm:cxn modelId="{9662F734-BA17-41C5-A128-C0948FD8AED5}" type="presOf" srcId="{4E240F6F-7458-4858-8C9C-BE1CA0B5AE03}" destId="{171271E3-9505-4F3B-B4D4-5FA49EED9344}" srcOrd="0" destOrd="0" presId="urn:microsoft.com/office/officeart/2005/8/layout/process2"/>
    <dgm:cxn modelId="{62E1E7B8-252A-4D95-82B6-1D34959716A6}" srcId="{C6C76CAB-2F57-4290-9C97-336FA2058F42}" destId="{73016F5C-38FF-460D-8FEF-66B7E6AB12C4}" srcOrd="5" destOrd="0" parTransId="{A83D4DE4-A4F3-4655-B155-63C54D63220A}" sibTransId="{895F1900-96EA-482C-9D04-07189F3A7A55}"/>
    <dgm:cxn modelId="{5DBA8578-07C6-433C-88BC-A4EF0991280A}" type="presOf" srcId="{BC60600C-5A24-40C1-BAED-3211BE512900}" destId="{5D863C11-2D6C-425E-B27B-0E926E52E98B}" srcOrd="0" destOrd="0" presId="urn:microsoft.com/office/officeart/2005/8/layout/process2"/>
    <dgm:cxn modelId="{DFCC9094-01FA-49E0-A917-E3BA9E6687F7}" type="presOf" srcId="{895F1900-96EA-482C-9D04-07189F3A7A55}" destId="{F4F8F8D8-B579-463C-A313-AFB9A1742933}" srcOrd="1" destOrd="0" presId="urn:microsoft.com/office/officeart/2005/8/layout/process2"/>
    <dgm:cxn modelId="{CBA6725C-33C7-4BE1-8EEA-C29D3DD82CF2}" type="presOf" srcId="{C1AB1ACE-0350-4183-93C1-01C68DEB705D}" destId="{56AB9AEC-7CD3-41E9-B1D8-8F21370EE168}" srcOrd="0" destOrd="0" presId="urn:microsoft.com/office/officeart/2005/8/layout/process2"/>
    <dgm:cxn modelId="{575BA988-F4D7-4AE7-8A8C-514FC0617D63}" srcId="{C6C76CAB-2F57-4290-9C97-336FA2058F42}" destId="{7F6F0B8A-3E39-42DA-8AEC-3FD8CC954A5C}" srcOrd="1" destOrd="0" parTransId="{5B5502AE-4EAA-4CB2-9B2F-9EFFE49E9554}" sibTransId="{0D1F6AB5-337D-486C-B6AC-0D82B422D331}"/>
    <dgm:cxn modelId="{E5B4873A-E904-41C6-B8FE-241C60489050}" type="presOf" srcId="{5E43DA5B-CBE0-42BE-8A38-8882C4EBB3F2}" destId="{EC6C379B-27FF-42E0-8B5F-2D01ACECF03C}" srcOrd="1" destOrd="0" presId="urn:microsoft.com/office/officeart/2005/8/layout/process2"/>
    <dgm:cxn modelId="{A1CF4207-EEC7-4CBD-B11C-A2BEEBBCBB96}" type="presOf" srcId="{9C178B3F-54EF-4B90-8520-6212EFEAEF3A}" destId="{AD21AAC7-CC1E-4DB5-BF97-F6932A9CB07D}" srcOrd="0" destOrd="0" presId="urn:microsoft.com/office/officeart/2005/8/layout/process2"/>
    <dgm:cxn modelId="{EA4374DE-F35C-47DD-90BC-7B89C5244329}" type="presOf" srcId="{73016F5C-38FF-460D-8FEF-66B7E6AB12C4}" destId="{CD71F87A-7A80-4351-9015-6E8E800C9C00}" srcOrd="0" destOrd="0" presId="urn:microsoft.com/office/officeart/2005/8/layout/process2"/>
    <dgm:cxn modelId="{9ECB3B49-F1C0-4B5E-9E8B-12F9E7FF8D1C}" srcId="{C6C76CAB-2F57-4290-9C97-336FA2058F42}" destId="{4039EB09-F998-46E1-8B16-9DE2D5685554}" srcOrd="0" destOrd="0" parTransId="{E5D7D9DB-2923-4791-833E-8FDE07B71482}" sibTransId="{419039F6-8619-40C4-993F-E60D532F5A63}"/>
    <dgm:cxn modelId="{77B36377-06C2-4F93-9B8B-E7BE57464656}" type="presOf" srcId="{4039EB09-F998-46E1-8B16-9DE2D5685554}" destId="{0984123A-6C1A-482F-B266-AACF9238690B}" srcOrd="0" destOrd="0" presId="urn:microsoft.com/office/officeart/2005/8/layout/process2"/>
    <dgm:cxn modelId="{C5EA2248-6F41-42F8-9FB2-D7CA7973D966}" srcId="{C6C76CAB-2F57-4290-9C97-336FA2058F42}" destId="{C1AB1ACE-0350-4183-93C1-01C68DEB705D}" srcOrd="4" destOrd="0" parTransId="{CE028036-C162-4C5A-B030-843AD9AE4C32}" sibTransId="{9C178B3F-54EF-4B90-8520-6212EFEAEF3A}"/>
    <dgm:cxn modelId="{F82A5E98-6942-4A2A-96FB-720F8879BB89}" type="presOf" srcId="{0D1F6AB5-337D-486C-B6AC-0D82B422D331}" destId="{CA513904-241E-41B5-B8D9-B3E8F0575A29}" srcOrd="0" destOrd="0" presId="urn:microsoft.com/office/officeart/2005/8/layout/process2"/>
    <dgm:cxn modelId="{163EF18A-9B5E-4CD6-AB68-D3D6D20B0D0F}" type="presOf" srcId="{895F1900-96EA-482C-9D04-07189F3A7A55}" destId="{021994D5-BC69-4543-8453-3D43A738476E}" srcOrd="0" destOrd="0" presId="urn:microsoft.com/office/officeart/2005/8/layout/process2"/>
    <dgm:cxn modelId="{2225D8EF-85EC-470C-8894-614670B9E8D2}" type="presOf" srcId="{419039F6-8619-40C4-993F-E60D532F5A63}" destId="{60A1C5AE-B20A-4D8D-A1B1-427F3E5BB66D}" srcOrd="0" destOrd="0" presId="urn:microsoft.com/office/officeart/2005/8/layout/process2"/>
    <dgm:cxn modelId="{18FBBA33-31CF-40C5-BFB7-4A0D61C6A81E}" srcId="{C6C76CAB-2F57-4290-9C97-336FA2058F42}" destId="{65B14CCA-0425-4C94-AA1D-BC11513C62E6}" srcOrd="6" destOrd="0" parTransId="{B3465B15-A65A-408D-B80C-8FE8A3942593}" sibTransId="{5E43DA5B-CBE0-42BE-8A38-8882C4EBB3F2}"/>
    <dgm:cxn modelId="{D1399BB8-8185-41D7-82B9-CDD06A940F37}" srcId="{C6C76CAB-2F57-4290-9C97-336FA2058F42}" destId="{BC60600C-5A24-40C1-BAED-3211BE512900}" srcOrd="7" destOrd="0" parTransId="{57CA16C0-CAD8-4D00-B684-A7B3E50EBAFF}" sibTransId="{B3FF07B3-BB01-488D-A4B1-DC2933A0910A}"/>
    <dgm:cxn modelId="{47245411-AD04-4DFC-BFF4-9068F77361EC}" type="presOf" srcId="{354CFDB8-E47D-4B61-83FD-160E1A704731}" destId="{5BAEB1E9-4A29-4DF4-805C-5E63D90ADD2D}" srcOrd="1" destOrd="0" presId="urn:microsoft.com/office/officeart/2005/8/layout/process2"/>
    <dgm:cxn modelId="{DBDD4CF0-5C18-4BA4-9D75-196A2C95C5DB}" type="presOf" srcId="{4E240F6F-7458-4858-8C9C-BE1CA0B5AE03}" destId="{0E37E43D-2B07-4FF3-9D29-1280E934864E}" srcOrd="1" destOrd="0" presId="urn:microsoft.com/office/officeart/2005/8/layout/process2"/>
    <dgm:cxn modelId="{3C0930E3-64A8-4D0D-AD36-BCED1A4C705E}" srcId="{C6C76CAB-2F57-4290-9C97-336FA2058F42}" destId="{9A23A4AB-D343-4FD5-9F9C-F7455573E84C}" srcOrd="3" destOrd="0" parTransId="{28460D94-CAD8-4CB3-92A0-E2E2DD6E7988}" sibTransId="{354CFDB8-E47D-4B61-83FD-160E1A704731}"/>
    <dgm:cxn modelId="{C396384F-1837-438F-9684-36E7DFA6BF0E}" type="presOf" srcId="{9C178B3F-54EF-4B90-8520-6212EFEAEF3A}" destId="{2CED682B-4659-4C91-BCA1-B23C38A03754}" srcOrd="1" destOrd="0" presId="urn:microsoft.com/office/officeart/2005/8/layout/process2"/>
    <dgm:cxn modelId="{B2069113-D5D4-4969-9945-E03F4F7CF6C1}" type="presOf" srcId="{C6C76CAB-2F57-4290-9C97-336FA2058F42}" destId="{AA48FCE0-ABF2-4401-9DD5-57F030F3DC42}" srcOrd="0" destOrd="0" presId="urn:microsoft.com/office/officeart/2005/8/layout/process2"/>
    <dgm:cxn modelId="{A31631D5-D803-46A4-8349-620984177D22}" type="presOf" srcId="{9A23A4AB-D343-4FD5-9F9C-F7455573E84C}" destId="{D092764E-8491-4081-93B1-D1C7DCF086E4}" srcOrd="0" destOrd="0" presId="urn:microsoft.com/office/officeart/2005/8/layout/process2"/>
    <dgm:cxn modelId="{363B7986-D09C-4A3C-B908-3260A1898357}" type="presOf" srcId="{354CFDB8-E47D-4B61-83FD-160E1A704731}" destId="{8A83AA20-DA4F-491F-A532-6C706C93F17E}" srcOrd="0" destOrd="0" presId="urn:microsoft.com/office/officeart/2005/8/layout/process2"/>
    <dgm:cxn modelId="{6FEC4944-4166-4F56-9539-A96C561AECDF}" type="presOf" srcId="{7F6F0B8A-3E39-42DA-8AEC-3FD8CC954A5C}" destId="{68F1F564-D65E-4CAF-9A4D-B94F591E7638}" srcOrd="0" destOrd="0" presId="urn:microsoft.com/office/officeart/2005/8/layout/process2"/>
    <dgm:cxn modelId="{72601162-6B3A-40C4-B6F0-B65C6013B161}" type="presOf" srcId="{5E43DA5B-CBE0-42BE-8A38-8882C4EBB3F2}" destId="{3FB2691B-8564-4798-A80B-4F7112D348DA}" srcOrd="0" destOrd="0" presId="urn:microsoft.com/office/officeart/2005/8/layout/process2"/>
    <dgm:cxn modelId="{71B8F8FE-8CFC-433C-B769-C5C18DC9B610}" type="presOf" srcId="{419039F6-8619-40C4-993F-E60D532F5A63}" destId="{E67CB673-6C2B-42D4-B1DD-C0679DD69C8B}" srcOrd="1" destOrd="0" presId="urn:microsoft.com/office/officeart/2005/8/layout/process2"/>
    <dgm:cxn modelId="{6815F766-EA09-4AD9-9805-E139F9F46A29}" type="presOf" srcId="{0D1F6AB5-337D-486C-B6AC-0D82B422D331}" destId="{E8179255-F157-4225-970D-3F57310D9950}" srcOrd="1" destOrd="0" presId="urn:microsoft.com/office/officeart/2005/8/layout/process2"/>
    <dgm:cxn modelId="{30E80A3C-FFD1-49E0-8762-F37365B1336F}" type="presOf" srcId="{65B14CCA-0425-4C94-AA1D-BC11513C62E6}" destId="{53F646F1-0905-4EEC-9401-D7F6FD186918}" srcOrd="0" destOrd="0" presId="urn:microsoft.com/office/officeart/2005/8/layout/process2"/>
    <dgm:cxn modelId="{F87DB376-56A5-4FCD-958F-30031E1D9B9C}" type="presOf" srcId="{90CD0F86-0D54-45CB-BECB-5F227FD9704F}" destId="{A001A1BE-EA2D-417D-9CF2-10E8EE344249}" srcOrd="0" destOrd="0" presId="urn:microsoft.com/office/officeart/2005/8/layout/process2"/>
    <dgm:cxn modelId="{21C4111E-6937-4A22-B0FF-0C95ABB1128B}" srcId="{C6C76CAB-2F57-4290-9C97-336FA2058F42}" destId="{90CD0F86-0D54-45CB-BECB-5F227FD9704F}" srcOrd="2" destOrd="0" parTransId="{34F9C105-A7E3-43DF-9947-D6410D35B62E}" sibTransId="{4E240F6F-7458-4858-8C9C-BE1CA0B5AE03}"/>
    <dgm:cxn modelId="{17103CD2-C4DC-41FF-9383-3DB4BDED4727}" type="presParOf" srcId="{AA48FCE0-ABF2-4401-9DD5-57F030F3DC42}" destId="{0984123A-6C1A-482F-B266-AACF9238690B}" srcOrd="0" destOrd="0" presId="urn:microsoft.com/office/officeart/2005/8/layout/process2"/>
    <dgm:cxn modelId="{362F2F3A-6CE3-48CC-A933-9688E7D11F75}" type="presParOf" srcId="{AA48FCE0-ABF2-4401-9DD5-57F030F3DC42}" destId="{60A1C5AE-B20A-4D8D-A1B1-427F3E5BB66D}" srcOrd="1" destOrd="0" presId="urn:microsoft.com/office/officeart/2005/8/layout/process2"/>
    <dgm:cxn modelId="{98EE299D-46F0-4417-B4BD-3D14699975F5}" type="presParOf" srcId="{60A1C5AE-B20A-4D8D-A1B1-427F3E5BB66D}" destId="{E67CB673-6C2B-42D4-B1DD-C0679DD69C8B}" srcOrd="0" destOrd="0" presId="urn:microsoft.com/office/officeart/2005/8/layout/process2"/>
    <dgm:cxn modelId="{7690DB73-E42A-48B0-8B35-F4106786FD41}" type="presParOf" srcId="{AA48FCE0-ABF2-4401-9DD5-57F030F3DC42}" destId="{68F1F564-D65E-4CAF-9A4D-B94F591E7638}" srcOrd="2" destOrd="0" presId="urn:microsoft.com/office/officeart/2005/8/layout/process2"/>
    <dgm:cxn modelId="{2D4E1690-91BF-44C1-9A7C-4012CB080ADE}" type="presParOf" srcId="{AA48FCE0-ABF2-4401-9DD5-57F030F3DC42}" destId="{CA513904-241E-41B5-B8D9-B3E8F0575A29}" srcOrd="3" destOrd="0" presId="urn:microsoft.com/office/officeart/2005/8/layout/process2"/>
    <dgm:cxn modelId="{55FEA4D3-D663-4FA6-9279-7085244956D6}" type="presParOf" srcId="{CA513904-241E-41B5-B8D9-B3E8F0575A29}" destId="{E8179255-F157-4225-970D-3F57310D9950}" srcOrd="0" destOrd="0" presId="urn:microsoft.com/office/officeart/2005/8/layout/process2"/>
    <dgm:cxn modelId="{D4AC12BF-47D6-4CFF-BB96-8C76521FEA8D}" type="presParOf" srcId="{AA48FCE0-ABF2-4401-9DD5-57F030F3DC42}" destId="{A001A1BE-EA2D-417D-9CF2-10E8EE344249}" srcOrd="4" destOrd="0" presId="urn:microsoft.com/office/officeart/2005/8/layout/process2"/>
    <dgm:cxn modelId="{99B1A616-D6F8-49AD-882F-06C8BB882F8C}" type="presParOf" srcId="{AA48FCE0-ABF2-4401-9DD5-57F030F3DC42}" destId="{171271E3-9505-4F3B-B4D4-5FA49EED9344}" srcOrd="5" destOrd="0" presId="urn:microsoft.com/office/officeart/2005/8/layout/process2"/>
    <dgm:cxn modelId="{279ABFCD-6F6E-4F83-BE71-6F9AECFDBC9E}" type="presParOf" srcId="{171271E3-9505-4F3B-B4D4-5FA49EED9344}" destId="{0E37E43D-2B07-4FF3-9D29-1280E934864E}" srcOrd="0" destOrd="0" presId="urn:microsoft.com/office/officeart/2005/8/layout/process2"/>
    <dgm:cxn modelId="{5EDC8CB2-53D5-45CF-A78B-7FD5A89E9B6C}" type="presParOf" srcId="{AA48FCE0-ABF2-4401-9DD5-57F030F3DC42}" destId="{D092764E-8491-4081-93B1-D1C7DCF086E4}" srcOrd="6" destOrd="0" presId="urn:microsoft.com/office/officeart/2005/8/layout/process2"/>
    <dgm:cxn modelId="{688B1F6E-F623-40C9-A8AA-9984F8C77BC0}" type="presParOf" srcId="{AA48FCE0-ABF2-4401-9DD5-57F030F3DC42}" destId="{8A83AA20-DA4F-491F-A532-6C706C93F17E}" srcOrd="7" destOrd="0" presId="urn:microsoft.com/office/officeart/2005/8/layout/process2"/>
    <dgm:cxn modelId="{243DE540-1020-4A4B-BE54-2E6CD29530A0}" type="presParOf" srcId="{8A83AA20-DA4F-491F-A532-6C706C93F17E}" destId="{5BAEB1E9-4A29-4DF4-805C-5E63D90ADD2D}" srcOrd="0" destOrd="0" presId="urn:microsoft.com/office/officeart/2005/8/layout/process2"/>
    <dgm:cxn modelId="{114093F9-A735-4FFE-A74A-D64BEA29E904}" type="presParOf" srcId="{AA48FCE0-ABF2-4401-9DD5-57F030F3DC42}" destId="{56AB9AEC-7CD3-41E9-B1D8-8F21370EE168}" srcOrd="8" destOrd="0" presId="urn:microsoft.com/office/officeart/2005/8/layout/process2"/>
    <dgm:cxn modelId="{46A57032-DEE2-430E-A166-97C9096EE4FF}" type="presParOf" srcId="{AA48FCE0-ABF2-4401-9DD5-57F030F3DC42}" destId="{AD21AAC7-CC1E-4DB5-BF97-F6932A9CB07D}" srcOrd="9" destOrd="0" presId="urn:microsoft.com/office/officeart/2005/8/layout/process2"/>
    <dgm:cxn modelId="{7B582AFA-7D34-4442-A492-6430A6A5FB56}" type="presParOf" srcId="{AD21AAC7-CC1E-4DB5-BF97-F6932A9CB07D}" destId="{2CED682B-4659-4C91-BCA1-B23C38A03754}" srcOrd="0" destOrd="0" presId="urn:microsoft.com/office/officeart/2005/8/layout/process2"/>
    <dgm:cxn modelId="{047F8B28-9BA0-4401-A5B8-BDD4C6E86578}" type="presParOf" srcId="{AA48FCE0-ABF2-4401-9DD5-57F030F3DC42}" destId="{CD71F87A-7A80-4351-9015-6E8E800C9C00}" srcOrd="10" destOrd="0" presId="urn:microsoft.com/office/officeart/2005/8/layout/process2"/>
    <dgm:cxn modelId="{6065B750-8B74-49C1-8252-FE5ACA45FF1F}" type="presParOf" srcId="{AA48FCE0-ABF2-4401-9DD5-57F030F3DC42}" destId="{021994D5-BC69-4543-8453-3D43A738476E}" srcOrd="11" destOrd="0" presId="urn:microsoft.com/office/officeart/2005/8/layout/process2"/>
    <dgm:cxn modelId="{391E0C79-9C6F-4177-9CEC-3E5D0A73CA31}" type="presParOf" srcId="{021994D5-BC69-4543-8453-3D43A738476E}" destId="{F4F8F8D8-B579-463C-A313-AFB9A1742933}" srcOrd="0" destOrd="0" presId="urn:microsoft.com/office/officeart/2005/8/layout/process2"/>
    <dgm:cxn modelId="{C5C9E42F-5F57-4F3A-9801-EF5318C5E062}" type="presParOf" srcId="{AA48FCE0-ABF2-4401-9DD5-57F030F3DC42}" destId="{53F646F1-0905-4EEC-9401-D7F6FD186918}" srcOrd="12" destOrd="0" presId="urn:microsoft.com/office/officeart/2005/8/layout/process2"/>
    <dgm:cxn modelId="{4A166EC5-2EA1-4171-845F-E7227A6900BC}" type="presParOf" srcId="{AA48FCE0-ABF2-4401-9DD5-57F030F3DC42}" destId="{3FB2691B-8564-4798-A80B-4F7112D348DA}" srcOrd="13" destOrd="0" presId="urn:microsoft.com/office/officeart/2005/8/layout/process2"/>
    <dgm:cxn modelId="{56B92FCD-252A-4A80-A247-072E9A9BE573}" type="presParOf" srcId="{3FB2691B-8564-4798-A80B-4F7112D348DA}" destId="{EC6C379B-27FF-42E0-8B5F-2D01ACECF03C}" srcOrd="0" destOrd="0" presId="urn:microsoft.com/office/officeart/2005/8/layout/process2"/>
    <dgm:cxn modelId="{FCEAFEA6-BE22-471C-B974-F7C4DE292DCD}" type="presParOf" srcId="{AA48FCE0-ABF2-4401-9DD5-57F030F3DC42}" destId="{5D863C11-2D6C-425E-B27B-0E926E52E98B}"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F4E927-8AEA-4AAF-A8F4-12B600480A2B}" type="doc">
      <dgm:prSet loTypeId="urn:microsoft.com/office/officeart/2005/8/layout/hProcess3" loCatId="process" qsTypeId="urn:microsoft.com/office/officeart/2005/8/quickstyle/simple1" qsCatId="simple" csTypeId="urn:microsoft.com/office/officeart/2005/8/colors/accent1_2" csCatId="accent1" phldr="1"/>
      <dgm:spPr/>
    </dgm:pt>
    <dgm:pt modelId="{AA4A5B58-5BBF-4C6A-9DDD-4224599ADA3D}">
      <dgm:prSet phldrT="[Text]"/>
      <dgm:spPr/>
      <dgm:t>
        <a:bodyPr/>
        <a:lstStyle/>
        <a:p>
          <a:r>
            <a:rPr lang="en-CA" b="1" dirty="0" smtClean="0">
              <a:solidFill>
                <a:srgbClr val="0070C0"/>
              </a:solidFill>
            </a:rPr>
            <a:t>QIs span the childhood cancer continuum of care</a:t>
          </a:r>
          <a:endParaRPr lang="en-CA" b="1" dirty="0">
            <a:solidFill>
              <a:srgbClr val="0070C0"/>
            </a:solidFill>
          </a:endParaRPr>
        </a:p>
      </dgm:t>
    </dgm:pt>
    <dgm:pt modelId="{45D3D21C-9021-4979-B716-1BC5782FD6A3}" type="parTrans" cxnId="{8EC7114D-BAF2-4654-B927-C02F948DD462}">
      <dgm:prSet/>
      <dgm:spPr/>
      <dgm:t>
        <a:bodyPr/>
        <a:lstStyle/>
        <a:p>
          <a:endParaRPr lang="en-CA"/>
        </a:p>
      </dgm:t>
    </dgm:pt>
    <dgm:pt modelId="{E07D29B4-F72D-4B6E-B5B6-D2933ABF599B}" type="sibTrans" cxnId="{8EC7114D-BAF2-4654-B927-C02F948DD462}">
      <dgm:prSet/>
      <dgm:spPr/>
      <dgm:t>
        <a:bodyPr/>
        <a:lstStyle/>
        <a:p>
          <a:endParaRPr lang="en-CA"/>
        </a:p>
      </dgm:t>
    </dgm:pt>
    <dgm:pt modelId="{5357B98F-1FE4-4066-93B1-7C3D8C2699F8}" type="pres">
      <dgm:prSet presAssocID="{E2F4E927-8AEA-4AAF-A8F4-12B600480A2B}" presName="Name0" presStyleCnt="0">
        <dgm:presLayoutVars>
          <dgm:dir/>
          <dgm:animLvl val="lvl"/>
          <dgm:resizeHandles val="exact"/>
        </dgm:presLayoutVars>
      </dgm:prSet>
      <dgm:spPr/>
    </dgm:pt>
    <dgm:pt modelId="{E4DF9BFA-420E-47D5-B803-6CDEEB29D9FD}" type="pres">
      <dgm:prSet presAssocID="{E2F4E927-8AEA-4AAF-A8F4-12B600480A2B}" presName="dummy" presStyleCnt="0"/>
      <dgm:spPr/>
    </dgm:pt>
    <dgm:pt modelId="{55CE07F7-04AF-4416-A6DF-7A08C4EF9F7E}" type="pres">
      <dgm:prSet presAssocID="{E2F4E927-8AEA-4AAF-A8F4-12B600480A2B}" presName="linH" presStyleCnt="0"/>
      <dgm:spPr/>
    </dgm:pt>
    <dgm:pt modelId="{7D3D1A3F-C572-4A3A-AC68-E512B1B7689D}" type="pres">
      <dgm:prSet presAssocID="{E2F4E927-8AEA-4AAF-A8F4-12B600480A2B}" presName="padding1" presStyleCnt="0"/>
      <dgm:spPr/>
    </dgm:pt>
    <dgm:pt modelId="{EAC11F58-4F75-44E8-A96A-A25C3F47889E}" type="pres">
      <dgm:prSet presAssocID="{AA4A5B58-5BBF-4C6A-9DDD-4224599ADA3D}" presName="linV" presStyleCnt="0"/>
      <dgm:spPr/>
    </dgm:pt>
    <dgm:pt modelId="{5D5FC4FE-70DE-4617-AF54-B804C53DCD8A}" type="pres">
      <dgm:prSet presAssocID="{AA4A5B58-5BBF-4C6A-9DDD-4224599ADA3D}" presName="spVertical1" presStyleCnt="0"/>
      <dgm:spPr/>
    </dgm:pt>
    <dgm:pt modelId="{BE17EDEC-B4CD-4272-87B6-BB5EDEF265A8}" type="pres">
      <dgm:prSet presAssocID="{AA4A5B58-5BBF-4C6A-9DDD-4224599ADA3D}" presName="parTx" presStyleLbl="revTx" presStyleIdx="0" presStyleCnt="1" custLinFactNeighborY="-80645">
        <dgm:presLayoutVars>
          <dgm:chMax val="0"/>
          <dgm:chPref val="0"/>
          <dgm:bulletEnabled val="1"/>
        </dgm:presLayoutVars>
      </dgm:prSet>
      <dgm:spPr/>
      <dgm:t>
        <a:bodyPr/>
        <a:lstStyle/>
        <a:p>
          <a:endParaRPr lang="en-CA"/>
        </a:p>
      </dgm:t>
    </dgm:pt>
    <dgm:pt modelId="{D00DD49F-CB20-452C-AF7D-CC345B0B6FA8}" type="pres">
      <dgm:prSet presAssocID="{AA4A5B58-5BBF-4C6A-9DDD-4224599ADA3D}" presName="spVertical2" presStyleCnt="0"/>
      <dgm:spPr/>
    </dgm:pt>
    <dgm:pt modelId="{9FF9F2BF-BFF5-496F-AA47-EE3DEF327C3C}" type="pres">
      <dgm:prSet presAssocID="{AA4A5B58-5BBF-4C6A-9DDD-4224599ADA3D}" presName="spVertical3" presStyleCnt="0"/>
      <dgm:spPr/>
    </dgm:pt>
    <dgm:pt modelId="{BC301EB1-F30C-4361-A077-3BC688DAB9C6}" type="pres">
      <dgm:prSet presAssocID="{E2F4E927-8AEA-4AAF-A8F4-12B600480A2B}" presName="padding2" presStyleCnt="0"/>
      <dgm:spPr/>
    </dgm:pt>
    <dgm:pt modelId="{72D7C15D-178C-4E34-BEC4-32D87E0C1185}" type="pres">
      <dgm:prSet presAssocID="{E2F4E927-8AEA-4AAF-A8F4-12B600480A2B}" presName="negArrow" presStyleCnt="0"/>
      <dgm:spPr/>
    </dgm:pt>
    <dgm:pt modelId="{306CBC3C-3C80-4499-9354-C4BA69CAB329}" type="pres">
      <dgm:prSet presAssocID="{E2F4E927-8AEA-4AAF-A8F4-12B600480A2B}" presName="backgroundArrow" presStyleLbl="node1" presStyleIdx="0" presStyleCnt="1" custScaleY="62190"/>
      <dgm:spPr>
        <a:solidFill>
          <a:srgbClr val="92D050"/>
        </a:solidFill>
        <a:ln>
          <a:solidFill>
            <a:srgbClr val="92D050"/>
          </a:solidFill>
        </a:ln>
      </dgm:spPr>
    </dgm:pt>
  </dgm:ptLst>
  <dgm:cxnLst>
    <dgm:cxn modelId="{8EC7114D-BAF2-4654-B927-C02F948DD462}" srcId="{E2F4E927-8AEA-4AAF-A8F4-12B600480A2B}" destId="{AA4A5B58-5BBF-4C6A-9DDD-4224599ADA3D}" srcOrd="0" destOrd="0" parTransId="{45D3D21C-9021-4979-B716-1BC5782FD6A3}" sibTransId="{E07D29B4-F72D-4B6E-B5B6-D2933ABF599B}"/>
    <dgm:cxn modelId="{795CEAF0-ABFD-4C1D-8288-A42C37E697D7}" type="presOf" srcId="{AA4A5B58-5BBF-4C6A-9DDD-4224599ADA3D}" destId="{BE17EDEC-B4CD-4272-87B6-BB5EDEF265A8}" srcOrd="0" destOrd="0" presId="urn:microsoft.com/office/officeart/2005/8/layout/hProcess3"/>
    <dgm:cxn modelId="{B932604D-8C13-4F8C-8099-A2DBD38A60F5}" type="presOf" srcId="{E2F4E927-8AEA-4AAF-A8F4-12B600480A2B}" destId="{5357B98F-1FE4-4066-93B1-7C3D8C2699F8}" srcOrd="0" destOrd="0" presId="urn:microsoft.com/office/officeart/2005/8/layout/hProcess3"/>
    <dgm:cxn modelId="{696BADA7-FA8B-464D-ADAB-C95856D5CE07}" type="presParOf" srcId="{5357B98F-1FE4-4066-93B1-7C3D8C2699F8}" destId="{E4DF9BFA-420E-47D5-B803-6CDEEB29D9FD}" srcOrd="0" destOrd="0" presId="urn:microsoft.com/office/officeart/2005/8/layout/hProcess3"/>
    <dgm:cxn modelId="{A8870F1B-F8A3-4F50-9DB2-A208477F2FE3}" type="presParOf" srcId="{5357B98F-1FE4-4066-93B1-7C3D8C2699F8}" destId="{55CE07F7-04AF-4416-A6DF-7A08C4EF9F7E}" srcOrd="1" destOrd="0" presId="urn:microsoft.com/office/officeart/2005/8/layout/hProcess3"/>
    <dgm:cxn modelId="{C8A4B089-A2C0-4A63-AB04-678FB32B249C}" type="presParOf" srcId="{55CE07F7-04AF-4416-A6DF-7A08C4EF9F7E}" destId="{7D3D1A3F-C572-4A3A-AC68-E512B1B7689D}" srcOrd="0" destOrd="0" presId="urn:microsoft.com/office/officeart/2005/8/layout/hProcess3"/>
    <dgm:cxn modelId="{0D7DD6C3-71C6-41AA-BF8E-0378085D676C}" type="presParOf" srcId="{55CE07F7-04AF-4416-A6DF-7A08C4EF9F7E}" destId="{EAC11F58-4F75-44E8-A96A-A25C3F47889E}" srcOrd="1" destOrd="0" presId="urn:microsoft.com/office/officeart/2005/8/layout/hProcess3"/>
    <dgm:cxn modelId="{04A38CDA-A33E-4AF3-AC77-042E83DCC543}" type="presParOf" srcId="{EAC11F58-4F75-44E8-A96A-A25C3F47889E}" destId="{5D5FC4FE-70DE-4617-AF54-B804C53DCD8A}" srcOrd="0" destOrd="0" presId="urn:microsoft.com/office/officeart/2005/8/layout/hProcess3"/>
    <dgm:cxn modelId="{A31B1946-023A-4F2C-AF73-E2F70693D5B4}" type="presParOf" srcId="{EAC11F58-4F75-44E8-A96A-A25C3F47889E}" destId="{BE17EDEC-B4CD-4272-87B6-BB5EDEF265A8}" srcOrd="1" destOrd="0" presId="urn:microsoft.com/office/officeart/2005/8/layout/hProcess3"/>
    <dgm:cxn modelId="{1E14746B-0FC5-44CC-B561-EB1528A5186F}" type="presParOf" srcId="{EAC11F58-4F75-44E8-A96A-A25C3F47889E}" destId="{D00DD49F-CB20-452C-AF7D-CC345B0B6FA8}" srcOrd="2" destOrd="0" presId="urn:microsoft.com/office/officeart/2005/8/layout/hProcess3"/>
    <dgm:cxn modelId="{35752035-4175-4C75-840E-A96061570691}" type="presParOf" srcId="{EAC11F58-4F75-44E8-A96A-A25C3F47889E}" destId="{9FF9F2BF-BFF5-496F-AA47-EE3DEF327C3C}" srcOrd="3" destOrd="0" presId="urn:microsoft.com/office/officeart/2005/8/layout/hProcess3"/>
    <dgm:cxn modelId="{A5BB5449-A61A-4D5C-A276-9BE9F2EEF6C6}" type="presParOf" srcId="{55CE07F7-04AF-4416-A6DF-7A08C4EF9F7E}" destId="{BC301EB1-F30C-4361-A077-3BC688DAB9C6}" srcOrd="2" destOrd="0" presId="urn:microsoft.com/office/officeart/2005/8/layout/hProcess3"/>
    <dgm:cxn modelId="{AEF1A45C-E627-4700-8D89-BCAED4911C2D}" type="presParOf" srcId="{55CE07F7-04AF-4416-A6DF-7A08C4EF9F7E}" destId="{72D7C15D-178C-4E34-BEC4-32D87E0C1185}" srcOrd="3" destOrd="0" presId="urn:microsoft.com/office/officeart/2005/8/layout/hProcess3"/>
    <dgm:cxn modelId="{2ABBCD82-C8B5-4CA6-80E5-C08EE5A45C57}" type="presParOf" srcId="{55CE07F7-04AF-4416-A6DF-7A08C4EF9F7E}" destId="{306CBC3C-3C80-4499-9354-C4BA69CAB329}"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F7B60-04CD-4A88-BCCF-A4709ECE9C66}">
      <dsp:nvSpPr>
        <dsp:cNvPr id="0" name=""/>
        <dsp:cNvSpPr/>
      </dsp:nvSpPr>
      <dsp:spPr>
        <a:xfrm>
          <a:off x="0" y="344760"/>
          <a:ext cx="4114800" cy="327600"/>
        </a:xfrm>
        <a:prstGeom prst="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7549B5B6-DF96-4DB7-9120-A06085FBC228}">
      <dsp:nvSpPr>
        <dsp:cNvPr id="0" name=""/>
        <dsp:cNvSpPr/>
      </dsp:nvSpPr>
      <dsp:spPr>
        <a:xfrm>
          <a:off x="205740" y="152880"/>
          <a:ext cx="3642359" cy="383760"/>
        </a:xfrm>
        <a:prstGeom prst="roundRect">
          <a:avLst/>
        </a:prstGeom>
        <a:solidFill>
          <a:schemeClr val="accent3">
            <a:lumMod val="60000"/>
            <a:lumOff val="4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8871" tIns="0" rIns="108871" bIns="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2"/>
              </a:solidFill>
            </a:rPr>
            <a:t>Access/ Availability </a:t>
          </a:r>
          <a:r>
            <a:rPr lang="en-US" sz="1700" b="0" i="1" kern="1200" dirty="0" smtClean="0">
              <a:solidFill>
                <a:srgbClr val="0070C0"/>
              </a:solidFill>
            </a:rPr>
            <a:t>(n=52) </a:t>
          </a:r>
          <a:endParaRPr lang="en-US" sz="1700" b="0" kern="1200" dirty="0">
            <a:solidFill>
              <a:srgbClr val="FF0000"/>
            </a:solidFill>
          </a:endParaRPr>
        </a:p>
      </dsp:txBody>
      <dsp:txXfrm>
        <a:off x="224474" y="171614"/>
        <a:ext cx="3604891" cy="346292"/>
      </dsp:txXfrm>
    </dsp:sp>
    <dsp:sp modelId="{123A376B-B514-4249-9723-8657A7EAE533}">
      <dsp:nvSpPr>
        <dsp:cNvPr id="0" name=""/>
        <dsp:cNvSpPr/>
      </dsp:nvSpPr>
      <dsp:spPr>
        <a:xfrm>
          <a:off x="0" y="934440"/>
          <a:ext cx="4114800" cy="327600"/>
        </a:xfrm>
        <a:prstGeom prst="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AE4BF1D1-0F74-4857-9954-24D40B232A29}">
      <dsp:nvSpPr>
        <dsp:cNvPr id="0" name=""/>
        <dsp:cNvSpPr/>
      </dsp:nvSpPr>
      <dsp:spPr>
        <a:xfrm>
          <a:off x="205740" y="742560"/>
          <a:ext cx="3642359" cy="383760"/>
        </a:xfrm>
        <a:prstGeom prst="roundRect">
          <a:avLst/>
        </a:prstGeom>
        <a:solidFill>
          <a:schemeClr val="accent3">
            <a:lumMod val="60000"/>
            <a:lumOff val="4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8871" tIns="0" rIns="108871" bIns="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2"/>
              </a:solidFill>
            </a:rPr>
            <a:t>Patient Safety </a:t>
          </a:r>
          <a:r>
            <a:rPr lang="en-US" sz="1700" b="0" i="1" kern="1200" dirty="0" smtClean="0">
              <a:solidFill>
                <a:srgbClr val="0070C0"/>
              </a:solidFill>
            </a:rPr>
            <a:t>(n=14) </a:t>
          </a:r>
          <a:endParaRPr lang="en-US" sz="1700" kern="1200" baseline="30000" dirty="0" smtClean="0">
            <a:solidFill>
              <a:schemeClr val="tx2"/>
            </a:solidFill>
          </a:endParaRPr>
        </a:p>
      </dsp:txBody>
      <dsp:txXfrm>
        <a:off x="224474" y="761294"/>
        <a:ext cx="3604891" cy="346292"/>
      </dsp:txXfrm>
    </dsp:sp>
    <dsp:sp modelId="{47A2469E-7743-437A-AC21-45228B38003E}">
      <dsp:nvSpPr>
        <dsp:cNvPr id="0" name=""/>
        <dsp:cNvSpPr/>
      </dsp:nvSpPr>
      <dsp:spPr>
        <a:xfrm>
          <a:off x="0" y="1524120"/>
          <a:ext cx="4114800" cy="327600"/>
        </a:xfrm>
        <a:prstGeom prst="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91185AD9-93F2-486B-A80A-A77FEE238506}">
      <dsp:nvSpPr>
        <dsp:cNvPr id="0" name=""/>
        <dsp:cNvSpPr/>
      </dsp:nvSpPr>
      <dsp:spPr>
        <a:xfrm>
          <a:off x="205740" y="1332240"/>
          <a:ext cx="3642359" cy="383760"/>
        </a:xfrm>
        <a:prstGeom prst="roundRect">
          <a:avLst/>
        </a:prstGeom>
        <a:solidFill>
          <a:schemeClr val="accent3">
            <a:lumMod val="60000"/>
            <a:lumOff val="4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8288" tIns="0" rIns="9144" bIns="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2"/>
              </a:solidFill>
            </a:rPr>
            <a:t>Quality Improvement Processes </a:t>
          </a:r>
          <a:r>
            <a:rPr lang="en-US" sz="1700" b="0" i="1" kern="1200" dirty="0" smtClean="0">
              <a:solidFill>
                <a:srgbClr val="0070C0"/>
              </a:solidFill>
            </a:rPr>
            <a:t>(n=14)</a:t>
          </a:r>
          <a:endParaRPr lang="en-US" sz="1700" b="0" kern="1200" dirty="0" smtClean="0">
            <a:solidFill>
              <a:schemeClr val="tx2"/>
            </a:solidFill>
          </a:endParaRPr>
        </a:p>
      </dsp:txBody>
      <dsp:txXfrm>
        <a:off x="224474" y="1350974"/>
        <a:ext cx="3604891" cy="346292"/>
      </dsp:txXfrm>
    </dsp:sp>
    <dsp:sp modelId="{DEBE1B72-8016-483F-82D8-E3196BB0894D}">
      <dsp:nvSpPr>
        <dsp:cNvPr id="0" name=""/>
        <dsp:cNvSpPr/>
      </dsp:nvSpPr>
      <dsp:spPr>
        <a:xfrm>
          <a:off x="0" y="2113800"/>
          <a:ext cx="4114800" cy="327600"/>
        </a:xfrm>
        <a:prstGeom prst="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A645F1FC-F393-4479-B2BF-641F58A38CDB}">
      <dsp:nvSpPr>
        <dsp:cNvPr id="0" name=""/>
        <dsp:cNvSpPr/>
      </dsp:nvSpPr>
      <dsp:spPr>
        <a:xfrm>
          <a:off x="205740" y="1921920"/>
          <a:ext cx="3642359" cy="383760"/>
        </a:xfrm>
        <a:prstGeom prst="roundRect">
          <a:avLst/>
        </a:prstGeom>
        <a:solidFill>
          <a:schemeClr val="accent3">
            <a:lumMod val="60000"/>
            <a:lumOff val="4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8871" tIns="0" rIns="108871" bIns="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2"/>
              </a:solidFill>
            </a:rPr>
            <a:t>Coordination/ Collaboration</a:t>
          </a:r>
          <a:r>
            <a:rPr lang="en-US" sz="1700" b="1" kern="1200" baseline="30000" dirty="0" smtClean="0">
              <a:solidFill>
                <a:schemeClr val="tx2"/>
              </a:solidFill>
            </a:rPr>
            <a:t>2 </a:t>
          </a:r>
          <a:r>
            <a:rPr lang="en-US" sz="1700" i="1" kern="1200" dirty="0" smtClean="0">
              <a:solidFill>
                <a:srgbClr val="0070C0"/>
              </a:solidFill>
            </a:rPr>
            <a:t>(n=13)</a:t>
          </a:r>
          <a:endParaRPr lang="en-US" sz="1700" b="0" kern="1200" baseline="30000" dirty="0" smtClean="0">
            <a:solidFill>
              <a:schemeClr val="tx2"/>
            </a:solidFill>
          </a:endParaRPr>
        </a:p>
      </dsp:txBody>
      <dsp:txXfrm>
        <a:off x="224474" y="1940654"/>
        <a:ext cx="3604891" cy="346292"/>
      </dsp:txXfrm>
    </dsp:sp>
    <dsp:sp modelId="{BE8198B3-982F-43B4-B234-C637218D08FD}">
      <dsp:nvSpPr>
        <dsp:cNvPr id="0" name=""/>
        <dsp:cNvSpPr/>
      </dsp:nvSpPr>
      <dsp:spPr>
        <a:xfrm>
          <a:off x="0" y="2703480"/>
          <a:ext cx="4114800" cy="327600"/>
        </a:xfrm>
        <a:prstGeom prst="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FF0C9254-C1E7-4982-AC2F-FBBFF21B4CD1}">
      <dsp:nvSpPr>
        <dsp:cNvPr id="0" name=""/>
        <dsp:cNvSpPr/>
      </dsp:nvSpPr>
      <dsp:spPr>
        <a:xfrm>
          <a:off x="205740" y="2511600"/>
          <a:ext cx="3642359" cy="383760"/>
        </a:xfrm>
        <a:prstGeom prst="roundRect">
          <a:avLst/>
        </a:prstGeom>
        <a:solidFill>
          <a:schemeClr val="accent3">
            <a:lumMod val="60000"/>
            <a:lumOff val="4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8871" tIns="0" rIns="108871" bIns="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2"/>
              </a:solidFill>
            </a:rPr>
            <a:t>Creating &amp; Using Knowledge </a:t>
          </a:r>
          <a:r>
            <a:rPr lang="en-US" sz="1700" b="0" i="1" kern="1200" dirty="0" smtClean="0">
              <a:solidFill>
                <a:srgbClr val="0070C0"/>
              </a:solidFill>
            </a:rPr>
            <a:t>(n=13)</a:t>
          </a:r>
          <a:endParaRPr lang="en-US" sz="1700" b="0" kern="1200" dirty="0" smtClean="0">
            <a:solidFill>
              <a:schemeClr val="tx2"/>
            </a:solidFill>
          </a:endParaRPr>
        </a:p>
      </dsp:txBody>
      <dsp:txXfrm>
        <a:off x="224474" y="2530334"/>
        <a:ext cx="3604891" cy="346292"/>
      </dsp:txXfrm>
    </dsp:sp>
    <dsp:sp modelId="{770C34A3-5A00-459A-9834-DC14C31878EF}">
      <dsp:nvSpPr>
        <dsp:cNvPr id="0" name=""/>
        <dsp:cNvSpPr/>
      </dsp:nvSpPr>
      <dsp:spPr>
        <a:xfrm>
          <a:off x="0" y="3293160"/>
          <a:ext cx="4114800" cy="327600"/>
        </a:xfrm>
        <a:prstGeom prst="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E8C4B336-AB93-40B9-A3A8-C5C091F0D331}">
      <dsp:nvSpPr>
        <dsp:cNvPr id="0" name=""/>
        <dsp:cNvSpPr/>
      </dsp:nvSpPr>
      <dsp:spPr>
        <a:xfrm>
          <a:off x="205740" y="3101280"/>
          <a:ext cx="3642359" cy="383760"/>
        </a:xfrm>
        <a:prstGeom prst="roundRect">
          <a:avLst/>
        </a:prstGeom>
        <a:solidFill>
          <a:schemeClr val="accent3">
            <a:lumMod val="60000"/>
            <a:lumOff val="4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8871" tIns="0" rIns="108871" bIns="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2"/>
              </a:solidFill>
            </a:rPr>
            <a:t>Infrastructural Capacity </a:t>
          </a:r>
          <a:r>
            <a:rPr lang="en-US" sz="1700" b="0" i="1" kern="1200" dirty="0" smtClean="0">
              <a:solidFill>
                <a:srgbClr val="0070C0"/>
              </a:solidFill>
            </a:rPr>
            <a:t>(n=11)</a:t>
          </a:r>
          <a:endParaRPr lang="en-US" sz="1700" b="0" kern="1200" dirty="0" smtClean="0">
            <a:solidFill>
              <a:schemeClr val="tx2"/>
            </a:solidFill>
          </a:endParaRPr>
        </a:p>
      </dsp:txBody>
      <dsp:txXfrm>
        <a:off x="224474" y="3120014"/>
        <a:ext cx="3604891" cy="346292"/>
      </dsp:txXfrm>
    </dsp:sp>
    <dsp:sp modelId="{3DA002BE-AC68-4D74-9506-0CBD6DD4726F}">
      <dsp:nvSpPr>
        <dsp:cNvPr id="0" name=""/>
        <dsp:cNvSpPr/>
      </dsp:nvSpPr>
      <dsp:spPr>
        <a:xfrm>
          <a:off x="0" y="3882840"/>
          <a:ext cx="4114800" cy="327600"/>
        </a:xfrm>
        <a:prstGeom prst="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34D9E8B5-8D71-47E8-A0F2-849EDA44A7F6}">
      <dsp:nvSpPr>
        <dsp:cNvPr id="0" name=""/>
        <dsp:cNvSpPr/>
      </dsp:nvSpPr>
      <dsp:spPr>
        <a:xfrm>
          <a:off x="205740" y="3690960"/>
          <a:ext cx="3642359" cy="383760"/>
        </a:xfrm>
        <a:prstGeom prst="roundRect">
          <a:avLst/>
        </a:prstGeom>
        <a:solidFill>
          <a:schemeClr val="accent3">
            <a:lumMod val="60000"/>
            <a:lumOff val="4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8871" tIns="0" rIns="108871" bIns="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2"/>
              </a:solidFill>
            </a:rPr>
            <a:t>Leadership/ Governance </a:t>
          </a:r>
          <a:r>
            <a:rPr lang="en-US" sz="1700" b="0" i="1" kern="1200" dirty="0" smtClean="0">
              <a:solidFill>
                <a:srgbClr val="0070C0"/>
              </a:solidFill>
            </a:rPr>
            <a:t>(n=10)</a:t>
          </a:r>
          <a:endParaRPr lang="en-US" sz="1700" b="0" kern="1200" dirty="0" smtClean="0">
            <a:solidFill>
              <a:schemeClr val="tx2"/>
            </a:solidFill>
          </a:endParaRPr>
        </a:p>
      </dsp:txBody>
      <dsp:txXfrm>
        <a:off x="224474" y="3709694"/>
        <a:ext cx="3604891" cy="346292"/>
      </dsp:txXfrm>
    </dsp:sp>
    <dsp:sp modelId="{5E6949AB-0FC3-4045-BE03-62471C58DE30}">
      <dsp:nvSpPr>
        <dsp:cNvPr id="0" name=""/>
        <dsp:cNvSpPr/>
      </dsp:nvSpPr>
      <dsp:spPr>
        <a:xfrm>
          <a:off x="0" y="4472520"/>
          <a:ext cx="4114800" cy="327600"/>
        </a:xfrm>
        <a:prstGeom prst="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6AB7BDCE-BD37-4E88-A422-F6AF8FB26508}">
      <dsp:nvSpPr>
        <dsp:cNvPr id="0" name=""/>
        <dsp:cNvSpPr/>
      </dsp:nvSpPr>
      <dsp:spPr>
        <a:xfrm>
          <a:off x="205740" y="4280640"/>
          <a:ext cx="3642359" cy="383760"/>
        </a:xfrm>
        <a:prstGeom prst="roundRect">
          <a:avLst/>
        </a:prstGeom>
        <a:solidFill>
          <a:schemeClr val="accent3">
            <a:lumMod val="60000"/>
            <a:lumOff val="4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8871" tIns="0" rIns="108871" bIns="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2"/>
              </a:solidFill>
            </a:rPr>
            <a:t>Effectiveness</a:t>
          </a:r>
          <a:r>
            <a:rPr lang="en-US" sz="1700" b="0" kern="1200" dirty="0" smtClean="0">
              <a:solidFill>
                <a:schemeClr val="tx2"/>
              </a:solidFill>
            </a:rPr>
            <a:t> </a:t>
          </a:r>
          <a:r>
            <a:rPr lang="en-US" sz="1700" b="0" i="1" kern="1200" dirty="0" smtClean="0">
              <a:solidFill>
                <a:srgbClr val="0070C0"/>
              </a:solidFill>
            </a:rPr>
            <a:t>(n=7)</a:t>
          </a:r>
          <a:endParaRPr lang="en-US" sz="1700" b="0" kern="1200" dirty="0" smtClean="0">
            <a:solidFill>
              <a:schemeClr val="tx2"/>
            </a:solidFill>
          </a:endParaRPr>
        </a:p>
      </dsp:txBody>
      <dsp:txXfrm>
        <a:off x="224474" y="4299374"/>
        <a:ext cx="360489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3BE4D-CB55-4062-B60C-9F877C3C7510}">
      <dsp:nvSpPr>
        <dsp:cNvPr id="0" name=""/>
        <dsp:cNvSpPr/>
      </dsp:nvSpPr>
      <dsp:spPr>
        <a:xfrm>
          <a:off x="0" y="334799"/>
          <a:ext cx="4267200" cy="327600"/>
        </a:xfrm>
        <a:prstGeom prst="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666660C4-1E83-4A18-9976-6F76E6D391A1}">
      <dsp:nvSpPr>
        <dsp:cNvPr id="0" name=""/>
        <dsp:cNvSpPr/>
      </dsp:nvSpPr>
      <dsp:spPr>
        <a:xfrm>
          <a:off x="213360" y="142919"/>
          <a:ext cx="3760324" cy="383760"/>
        </a:xfrm>
        <a:prstGeom prst="roundRect">
          <a:avLst/>
        </a:prstGeom>
        <a:solidFill>
          <a:schemeClr val="accent3">
            <a:lumMod val="60000"/>
            <a:lumOff val="4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2903" tIns="0" rIns="112903" bIns="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2"/>
              </a:solidFill>
            </a:rPr>
            <a:t>Appropriateness </a:t>
          </a:r>
          <a:r>
            <a:rPr lang="en-US" sz="1700" i="1" kern="1200" dirty="0" smtClean="0">
              <a:solidFill>
                <a:srgbClr val="0070C0"/>
              </a:solidFill>
            </a:rPr>
            <a:t>(n=6)</a:t>
          </a:r>
        </a:p>
      </dsp:txBody>
      <dsp:txXfrm>
        <a:off x="232094" y="161653"/>
        <a:ext cx="3722856" cy="346292"/>
      </dsp:txXfrm>
    </dsp:sp>
    <dsp:sp modelId="{C25295AA-C6AB-4DC0-96AC-4A48BE81C15C}">
      <dsp:nvSpPr>
        <dsp:cNvPr id="0" name=""/>
        <dsp:cNvSpPr/>
      </dsp:nvSpPr>
      <dsp:spPr>
        <a:xfrm>
          <a:off x="0" y="924480"/>
          <a:ext cx="4267200" cy="327600"/>
        </a:xfrm>
        <a:prstGeom prst="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41ACD7CE-001E-4E03-8E21-934D87DEE090}">
      <dsp:nvSpPr>
        <dsp:cNvPr id="0" name=""/>
        <dsp:cNvSpPr/>
      </dsp:nvSpPr>
      <dsp:spPr>
        <a:xfrm>
          <a:off x="213360" y="732600"/>
          <a:ext cx="3760324" cy="383760"/>
        </a:xfrm>
        <a:prstGeom prst="roundRect">
          <a:avLst/>
        </a:prstGeom>
        <a:solidFill>
          <a:schemeClr val="accent3">
            <a:lumMod val="60000"/>
            <a:lumOff val="4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2903" tIns="0" rIns="112903" bIns="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2"/>
              </a:solidFill>
            </a:rPr>
            <a:t>Equity/ Fairness </a:t>
          </a:r>
          <a:r>
            <a:rPr lang="en-US" sz="1700" i="1" kern="1200" dirty="0" smtClean="0">
              <a:solidFill>
                <a:srgbClr val="0070C0"/>
              </a:solidFill>
            </a:rPr>
            <a:t>(n=6)</a:t>
          </a:r>
          <a:endParaRPr lang="en-US" sz="1700" kern="1200" dirty="0" smtClean="0">
            <a:solidFill>
              <a:schemeClr val="tx2"/>
            </a:solidFill>
          </a:endParaRPr>
        </a:p>
      </dsp:txBody>
      <dsp:txXfrm>
        <a:off x="232094" y="751334"/>
        <a:ext cx="3722856" cy="346292"/>
      </dsp:txXfrm>
    </dsp:sp>
    <dsp:sp modelId="{ECD542C5-A055-4FBA-9042-868395B91330}">
      <dsp:nvSpPr>
        <dsp:cNvPr id="0" name=""/>
        <dsp:cNvSpPr/>
      </dsp:nvSpPr>
      <dsp:spPr>
        <a:xfrm>
          <a:off x="0" y="1514160"/>
          <a:ext cx="4267200" cy="327600"/>
        </a:xfrm>
        <a:prstGeom prst="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A1EE5700-EC3B-4F07-A4F4-17A6A1CB20D5}">
      <dsp:nvSpPr>
        <dsp:cNvPr id="0" name=""/>
        <dsp:cNvSpPr/>
      </dsp:nvSpPr>
      <dsp:spPr>
        <a:xfrm>
          <a:off x="213360" y="1322280"/>
          <a:ext cx="3760324" cy="383760"/>
        </a:xfrm>
        <a:prstGeom prst="roundRect">
          <a:avLst/>
        </a:prstGeom>
        <a:solidFill>
          <a:schemeClr val="accent3">
            <a:lumMod val="60000"/>
            <a:lumOff val="4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2903" tIns="0" rIns="112903" bIns="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2"/>
              </a:solidFill>
            </a:rPr>
            <a:t>Workforce Development </a:t>
          </a:r>
          <a:r>
            <a:rPr lang="en-US" sz="1700" b="0" i="1" kern="1200" dirty="0" smtClean="0">
              <a:solidFill>
                <a:srgbClr val="0070C0"/>
              </a:solidFill>
            </a:rPr>
            <a:t>(n=6 )</a:t>
          </a:r>
          <a:r>
            <a:rPr lang="en-US" sz="1700" kern="1200" dirty="0" smtClean="0">
              <a:solidFill>
                <a:schemeClr val="tx2"/>
              </a:solidFill>
            </a:rPr>
            <a:t> </a:t>
          </a:r>
        </a:p>
      </dsp:txBody>
      <dsp:txXfrm>
        <a:off x="232094" y="1341014"/>
        <a:ext cx="3722856" cy="346292"/>
      </dsp:txXfrm>
    </dsp:sp>
    <dsp:sp modelId="{1AF7D3BE-7504-4364-B120-E6D6BAD6FD18}">
      <dsp:nvSpPr>
        <dsp:cNvPr id="0" name=""/>
        <dsp:cNvSpPr/>
      </dsp:nvSpPr>
      <dsp:spPr>
        <a:xfrm>
          <a:off x="0" y="2103840"/>
          <a:ext cx="4267200" cy="327600"/>
        </a:xfrm>
        <a:prstGeom prst="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144E041F-F5A5-405E-933C-5BEE6C20111F}">
      <dsp:nvSpPr>
        <dsp:cNvPr id="0" name=""/>
        <dsp:cNvSpPr/>
      </dsp:nvSpPr>
      <dsp:spPr>
        <a:xfrm>
          <a:off x="213360" y="1911960"/>
          <a:ext cx="3760324" cy="383760"/>
        </a:xfrm>
        <a:prstGeom prst="roundRect">
          <a:avLst/>
        </a:prstGeom>
        <a:solidFill>
          <a:schemeClr val="accent3">
            <a:lumMod val="60000"/>
            <a:lumOff val="4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2903" tIns="0" rIns="112903" bIns="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2"/>
              </a:solidFill>
            </a:rPr>
            <a:t>Financial Management </a:t>
          </a:r>
          <a:r>
            <a:rPr lang="en-US" sz="1700" i="1" kern="1200" dirty="0" smtClean="0">
              <a:solidFill>
                <a:srgbClr val="0070C0"/>
              </a:solidFill>
            </a:rPr>
            <a:t>(n=5)</a:t>
          </a:r>
          <a:endParaRPr lang="en-US" sz="1700" kern="1200" dirty="0" smtClean="0">
            <a:solidFill>
              <a:srgbClr val="FF0000"/>
            </a:solidFill>
          </a:endParaRPr>
        </a:p>
      </dsp:txBody>
      <dsp:txXfrm>
        <a:off x="232094" y="1930694"/>
        <a:ext cx="3722856" cy="346292"/>
      </dsp:txXfrm>
    </dsp:sp>
    <dsp:sp modelId="{47F373D8-8D9D-4F75-B112-C4463FCCC320}">
      <dsp:nvSpPr>
        <dsp:cNvPr id="0" name=""/>
        <dsp:cNvSpPr/>
      </dsp:nvSpPr>
      <dsp:spPr>
        <a:xfrm>
          <a:off x="0" y="2693520"/>
          <a:ext cx="4267200" cy="327600"/>
        </a:xfrm>
        <a:prstGeom prst="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54750721-1B7C-42DB-ADDB-84667345DA42}">
      <dsp:nvSpPr>
        <dsp:cNvPr id="0" name=""/>
        <dsp:cNvSpPr/>
      </dsp:nvSpPr>
      <dsp:spPr>
        <a:xfrm>
          <a:off x="213360" y="2501640"/>
          <a:ext cx="3760324" cy="383760"/>
        </a:xfrm>
        <a:prstGeom prst="roundRect">
          <a:avLst/>
        </a:prstGeom>
        <a:solidFill>
          <a:schemeClr val="accent3">
            <a:lumMod val="60000"/>
            <a:lumOff val="4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2903" tIns="0" rIns="112903" bIns="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2"/>
              </a:solidFill>
            </a:rPr>
            <a:t>Family-Centred</a:t>
          </a:r>
          <a:r>
            <a:rPr lang="en-US" sz="1700" b="1" kern="1200" baseline="30000" dirty="0" smtClean="0">
              <a:solidFill>
                <a:schemeClr val="tx2"/>
              </a:solidFill>
            </a:rPr>
            <a:t>3</a:t>
          </a:r>
          <a:r>
            <a:rPr lang="en-US" sz="1700" b="1" kern="1200" dirty="0" smtClean="0">
              <a:solidFill>
                <a:schemeClr val="tx2"/>
              </a:solidFill>
            </a:rPr>
            <a:t> </a:t>
          </a:r>
          <a:r>
            <a:rPr lang="en-US" sz="1700" i="1" kern="1200" dirty="0" smtClean="0">
              <a:solidFill>
                <a:srgbClr val="0070C0"/>
              </a:solidFill>
            </a:rPr>
            <a:t>(n=2)</a:t>
          </a:r>
          <a:endParaRPr lang="en-US" sz="1700" kern="1200" dirty="0" smtClean="0">
            <a:solidFill>
              <a:schemeClr val="tx2"/>
            </a:solidFill>
          </a:endParaRPr>
        </a:p>
      </dsp:txBody>
      <dsp:txXfrm>
        <a:off x="232094" y="2520374"/>
        <a:ext cx="3722856" cy="346292"/>
      </dsp:txXfrm>
    </dsp:sp>
    <dsp:sp modelId="{E30EA066-CBDC-44D8-869E-BAA359D8E0E1}">
      <dsp:nvSpPr>
        <dsp:cNvPr id="0" name=""/>
        <dsp:cNvSpPr/>
      </dsp:nvSpPr>
      <dsp:spPr>
        <a:xfrm>
          <a:off x="0" y="3283200"/>
          <a:ext cx="4267200" cy="327600"/>
        </a:xfrm>
        <a:prstGeom prst="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F8C49264-DABC-482E-95C9-4C611B760FFD}">
      <dsp:nvSpPr>
        <dsp:cNvPr id="0" name=""/>
        <dsp:cNvSpPr/>
      </dsp:nvSpPr>
      <dsp:spPr>
        <a:xfrm>
          <a:off x="213360" y="3091320"/>
          <a:ext cx="3760324" cy="383760"/>
        </a:xfrm>
        <a:prstGeom prst="roundRect">
          <a:avLst/>
        </a:prstGeom>
        <a:solidFill>
          <a:schemeClr val="accent3">
            <a:lumMod val="60000"/>
            <a:lumOff val="4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2903" tIns="0" rIns="112903" bIns="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2"/>
              </a:solidFill>
            </a:rPr>
            <a:t>Comprehensiveness </a:t>
          </a:r>
          <a:r>
            <a:rPr lang="en-US" sz="1700" i="1" kern="1200" dirty="0" smtClean="0">
              <a:solidFill>
                <a:srgbClr val="0070C0"/>
              </a:solidFill>
            </a:rPr>
            <a:t>(n=1)</a:t>
          </a:r>
          <a:endParaRPr lang="en-US" sz="1700" kern="1200" dirty="0" smtClean="0">
            <a:solidFill>
              <a:schemeClr val="tx2"/>
            </a:solidFill>
          </a:endParaRPr>
        </a:p>
      </dsp:txBody>
      <dsp:txXfrm>
        <a:off x="232094" y="3110054"/>
        <a:ext cx="3722856" cy="346292"/>
      </dsp:txXfrm>
    </dsp:sp>
    <dsp:sp modelId="{31387443-FA24-424C-BB12-798B5C4BBF64}">
      <dsp:nvSpPr>
        <dsp:cNvPr id="0" name=""/>
        <dsp:cNvSpPr/>
      </dsp:nvSpPr>
      <dsp:spPr>
        <a:xfrm>
          <a:off x="0" y="3855720"/>
          <a:ext cx="4267200" cy="327600"/>
        </a:xfrm>
        <a:prstGeom prst="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D5DA5270-50C4-4554-8508-498A1F0151DB}">
      <dsp:nvSpPr>
        <dsp:cNvPr id="0" name=""/>
        <dsp:cNvSpPr/>
      </dsp:nvSpPr>
      <dsp:spPr>
        <a:xfrm>
          <a:off x="213360" y="3681000"/>
          <a:ext cx="3760324" cy="383760"/>
        </a:xfrm>
        <a:prstGeom prst="roundRect">
          <a:avLst/>
        </a:prstGeom>
        <a:solidFill>
          <a:schemeClr val="accent3">
            <a:lumMod val="60000"/>
            <a:lumOff val="4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2903" tIns="0" rIns="112903" bIns="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2"/>
              </a:solidFill>
            </a:rPr>
            <a:t>Patient/ Family Perspective</a:t>
          </a:r>
          <a:r>
            <a:rPr lang="en-US" sz="1700" b="1" kern="1200" baseline="30000" dirty="0" smtClean="0">
              <a:solidFill>
                <a:schemeClr val="tx2"/>
              </a:solidFill>
            </a:rPr>
            <a:t>4 </a:t>
          </a:r>
          <a:r>
            <a:rPr lang="en-US" sz="1700" i="1" kern="1200" dirty="0" smtClean="0">
              <a:solidFill>
                <a:srgbClr val="0070C0"/>
              </a:solidFill>
            </a:rPr>
            <a:t>(n=1)</a:t>
          </a:r>
          <a:endParaRPr lang="en-US" sz="1700" kern="1200" dirty="0">
            <a:solidFill>
              <a:schemeClr val="tx2"/>
            </a:solidFill>
          </a:endParaRPr>
        </a:p>
      </dsp:txBody>
      <dsp:txXfrm>
        <a:off x="232094" y="3699734"/>
        <a:ext cx="3722856"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4123A-6C1A-482F-B266-AACF9238690B}">
      <dsp:nvSpPr>
        <dsp:cNvPr id="0" name=""/>
        <dsp:cNvSpPr/>
      </dsp:nvSpPr>
      <dsp:spPr>
        <a:xfrm>
          <a:off x="0" y="4574"/>
          <a:ext cx="7924800" cy="542543"/>
        </a:xfrm>
        <a:prstGeom prst="roundRect">
          <a:avLst>
            <a:gd name="adj" fmla="val 10000"/>
          </a:avLst>
        </a:prstGeom>
        <a:solidFill>
          <a:schemeClr val="accent3">
            <a:lumMod val="60000"/>
            <a:lumOff val="4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 tIns="64770" rIns="9144" bIns="64770" numCol="1" spcCol="1270" anchor="ctr" anchorCtr="0">
          <a:noAutofit/>
        </a:bodyPr>
        <a:lstStyle/>
        <a:p>
          <a:pPr lvl="0" algn="ctr" defTabSz="755650">
            <a:lnSpc>
              <a:spcPct val="90000"/>
            </a:lnSpc>
            <a:spcBef>
              <a:spcPct val="0"/>
            </a:spcBef>
            <a:spcAft>
              <a:spcPct val="35000"/>
            </a:spcAft>
          </a:pPr>
          <a:r>
            <a:rPr lang="en-US" sz="1700" b="0" i="0" kern="1200" dirty="0" smtClean="0">
              <a:solidFill>
                <a:schemeClr val="tx1"/>
              </a:solidFill>
            </a:rPr>
            <a:t>Review of Quality Assessment Frameworks</a:t>
          </a:r>
          <a:r>
            <a:rPr lang="en-US" sz="1700" b="0" i="1" kern="1200" dirty="0" smtClean="0">
              <a:solidFill>
                <a:schemeClr val="tx2"/>
              </a:solidFill>
            </a:rPr>
            <a:t/>
          </a:r>
          <a:br>
            <a:rPr lang="en-US" sz="1700" b="0" i="1" kern="1200" dirty="0" smtClean="0">
              <a:solidFill>
                <a:schemeClr val="tx2"/>
              </a:solidFill>
            </a:rPr>
          </a:br>
          <a:r>
            <a:rPr lang="en-US" sz="1700" b="0" i="1" kern="1200" dirty="0" smtClean="0">
              <a:solidFill>
                <a:schemeClr val="tx2"/>
              </a:solidFill>
            </a:rPr>
            <a:t>(Comprehensive Systematic Review of Quality Assessment Frameworks) </a:t>
          </a:r>
          <a:r>
            <a:rPr lang="en-US" sz="1200" b="0" i="1" kern="1200" dirty="0" smtClean="0">
              <a:solidFill>
                <a:schemeClr val="tx2"/>
              </a:solidFill>
            </a:rPr>
            <a:t>(Klassen, et al, 2010)</a:t>
          </a:r>
          <a:endParaRPr lang="en-US" sz="1200" b="0" i="1" kern="1200" dirty="0">
            <a:solidFill>
              <a:schemeClr val="tx2"/>
            </a:solidFill>
          </a:endParaRPr>
        </a:p>
      </dsp:txBody>
      <dsp:txXfrm>
        <a:off x="15891" y="20465"/>
        <a:ext cx="7893018" cy="510761"/>
      </dsp:txXfrm>
    </dsp:sp>
    <dsp:sp modelId="{60A1C5AE-B20A-4D8D-A1B1-427F3E5BB66D}">
      <dsp:nvSpPr>
        <dsp:cNvPr id="0" name=""/>
        <dsp:cNvSpPr/>
      </dsp:nvSpPr>
      <dsp:spPr>
        <a:xfrm rot="5400000">
          <a:off x="3860673" y="560682"/>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5400000">
        <a:off x="3889157" y="581027"/>
        <a:ext cx="146486" cy="142417"/>
      </dsp:txXfrm>
    </dsp:sp>
    <dsp:sp modelId="{68F1F564-D65E-4CAF-9A4D-B94F591E7638}">
      <dsp:nvSpPr>
        <dsp:cNvPr id="0" name=""/>
        <dsp:cNvSpPr/>
      </dsp:nvSpPr>
      <dsp:spPr>
        <a:xfrm>
          <a:off x="0" y="818390"/>
          <a:ext cx="7924800" cy="542543"/>
        </a:xfrm>
        <a:prstGeom prst="roundRect">
          <a:avLst>
            <a:gd name="adj" fmla="val 10000"/>
          </a:avLst>
        </a:prstGeom>
        <a:solidFill>
          <a:schemeClr val="accent3">
            <a:lumMod val="60000"/>
            <a:lumOff val="4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kern="1200" dirty="0" smtClean="0">
              <a:solidFill>
                <a:schemeClr val="tx1"/>
              </a:solidFill>
            </a:rPr>
            <a:t>Review of Published Quality Indicators relevant to Childhood Cancer </a:t>
          </a:r>
          <a:br>
            <a:rPr lang="en-US" sz="1700" b="0" kern="1200" dirty="0" smtClean="0">
              <a:solidFill>
                <a:schemeClr val="tx1"/>
              </a:solidFill>
            </a:rPr>
          </a:br>
          <a:r>
            <a:rPr lang="en-US" sz="1700" b="0" i="1" kern="1200" dirty="0" smtClean="0">
              <a:solidFill>
                <a:schemeClr val="tx2"/>
              </a:solidFill>
            </a:rPr>
            <a:t>(Systematic Review and Targeted Grey Literature Search)</a:t>
          </a:r>
          <a:endParaRPr lang="en-US" sz="1700" b="0" i="1" kern="1200" dirty="0">
            <a:solidFill>
              <a:schemeClr val="tx2"/>
            </a:solidFill>
          </a:endParaRPr>
        </a:p>
      </dsp:txBody>
      <dsp:txXfrm>
        <a:off x="15891" y="834281"/>
        <a:ext cx="7893018" cy="510761"/>
      </dsp:txXfrm>
    </dsp:sp>
    <dsp:sp modelId="{CA513904-241E-41B5-B8D9-B3E8F0575A29}">
      <dsp:nvSpPr>
        <dsp:cNvPr id="0" name=""/>
        <dsp:cNvSpPr/>
      </dsp:nvSpPr>
      <dsp:spPr>
        <a:xfrm rot="5400000">
          <a:off x="3860673" y="1374497"/>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5400000">
        <a:off x="3889157" y="1394842"/>
        <a:ext cx="146486" cy="142417"/>
      </dsp:txXfrm>
    </dsp:sp>
    <dsp:sp modelId="{A001A1BE-EA2D-417D-9CF2-10E8EE344249}">
      <dsp:nvSpPr>
        <dsp:cNvPr id="0" name=""/>
        <dsp:cNvSpPr/>
      </dsp:nvSpPr>
      <dsp:spPr>
        <a:xfrm>
          <a:off x="0" y="1632205"/>
          <a:ext cx="7924800" cy="542543"/>
        </a:xfrm>
        <a:prstGeom prst="roundRect">
          <a:avLst>
            <a:gd name="adj" fmla="val 10000"/>
          </a:avLst>
        </a:prstGeom>
        <a:solidFill>
          <a:schemeClr val="accent3">
            <a:lumMod val="60000"/>
            <a:lumOff val="4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 tIns="64770" rIns="9144" bIns="64770" numCol="1" spcCol="1270" anchor="ctr" anchorCtr="0">
          <a:noAutofit/>
        </a:bodyPr>
        <a:lstStyle/>
        <a:p>
          <a:pPr lvl="0" algn="ctr" defTabSz="755650">
            <a:lnSpc>
              <a:spcPct val="90000"/>
            </a:lnSpc>
            <a:spcBef>
              <a:spcPct val="0"/>
            </a:spcBef>
            <a:spcAft>
              <a:spcPct val="35000"/>
            </a:spcAft>
          </a:pPr>
          <a:r>
            <a:rPr lang="en-US" sz="1700" b="0" kern="1200" dirty="0" smtClean="0">
              <a:solidFill>
                <a:schemeClr val="tx1"/>
              </a:solidFill>
            </a:rPr>
            <a:t>Development of Initial Set of Pediatric Oncology-Specific Quality Indicators of System</a:t>
          </a:r>
          <a:br>
            <a:rPr lang="en-US" sz="1700" b="0" kern="1200" dirty="0" smtClean="0">
              <a:solidFill>
                <a:schemeClr val="tx1"/>
              </a:solidFill>
            </a:rPr>
          </a:br>
          <a:r>
            <a:rPr lang="en-US" sz="1700" b="0" i="1" kern="1200" dirty="0" smtClean="0">
              <a:solidFill>
                <a:schemeClr val="tx2"/>
              </a:solidFill>
            </a:rPr>
            <a:t>(Investigator Focus Group Sessions)</a:t>
          </a:r>
          <a:endParaRPr lang="en-US" sz="1700" b="0" i="1" kern="1200" dirty="0">
            <a:solidFill>
              <a:schemeClr val="tx2"/>
            </a:solidFill>
          </a:endParaRPr>
        </a:p>
      </dsp:txBody>
      <dsp:txXfrm>
        <a:off x="15891" y="1648096"/>
        <a:ext cx="7893018" cy="510761"/>
      </dsp:txXfrm>
    </dsp:sp>
    <dsp:sp modelId="{171271E3-9505-4F3B-B4D4-5FA49EED9344}">
      <dsp:nvSpPr>
        <dsp:cNvPr id="0" name=""/>
        <dsp:cNvSpPr/>
      </dsp:nvSpPr>
      <dsp:spPr>
        <a:xfrm rot="5400000">
          <a:off x="3860673" y="2188312"/>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3889157" y="2208657"/>
        <a:ext cx="146486" cy="142417"/>
      </dsp:txXfrm>
    </dsp:sp>
    <dsp:sp modelId="{D092764E-8491-4081-93B1-D1C7DCF086E4}">
      <dsp:nvSpPr>
        <dsp:cNvPr id="0" name=""/>
        <dsp:cNvSpPr/>
      </dsp:nvSpPr>
      <dsp:spPr>
        <a:xfrm>
          <a:off x="0" y="2446020"/>
          <a:ext cx="7924800" cy="542543"/>
        </a:xfrm>
        <a:prstGeom prst="roundRect">
          <a:avLst>
            <a:gd name="adj" fmla="val 10000"/>
          </a:avLst>
        </a:prstGeom>
        <a:solidFill>
          <a:schemeClr val="accent3">
            <a:lumMod val="60000"/>
            <a:lumOff val="4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i="0" kern="1200" dirty="0" smtClean="0">
              <a:solidFill>
                <a:schemeClr val="tx1"/>
              </a:solidFill>
            </a:rPr>
            <a:t>Evaluation &amp; Selection of a Subset of Indicators based on Sequential Selection Criteria </a:t>
          </a:r>
          <a:br>
            <a:rPr lang="en-US" sz="1700" b="0" i="0" kern="1200" dirty="0" smtClean="0">
              <a:solidFill>
                <a:schemeClr val="tx1"/>
              </a:solidFill>
            </a:rPr>
          </a:br>
          <a:r>
            <a:rPr lang="en-US" sz="1700" b="0" i="1" kern="1200" dirty="0" smtClean="0">
              <a:solidFill>
                <a:schemeClr val="tx2"/>
              </a:solidFill>
            </a:rPr>
            <a:t>(Indicator Evaluation by Content Experts of the Investigator Group)</a:t>
          </a:r>
          <a:endParaRPr lang="en-US" sz="1700" b="0" i="1" kern="1200" dirty="0">
            <a:solidFill>
              <a:schemeClr val="tx2"/>
            </a:solidFill>
          </a:endParaRPr>
        </a:p>
      </dsp:txBody>
      <dsp:txXfrm>
        <a:off x="15891" y="2461911"/>
        <a:ext cx="7893018" cy="510761"/>
      </dsp:txXfrm>
    </dsp:sp>
    <dsp:sp modelId="{8A83AA20-DA4F-491F-A532-6C706C93F17E}">
      <dsp:nvSpPr>
        <dsp:cNvPr id="0" name=""/>
        <dsp:cNvSpPr/>
      </dsp:nvSpPr>
      <dsp:spPr>
        <a:xfrm rot="5400000">
          <a:off x="3854386" y="3010510"/>
          <a:ext cx="216027"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3889156" y="3024569"/>
        <a:ext cx="146486" cy="151219"/>
      </dsp:txXfrm>
    </dsp:sp>
    <dsp:sp modelId="{56AB9AEC-7CD3-41E9-B1D8-8F21370EE168}">
      <dsp:nvSpPr>
        <dsp:cNvPr id="0" name=""/>
        <dsp:cNvSpPr/>
      </dsp:nvSpPr>
      <dsp:spPr>
        <a:xfrm>
          <a:off x="0" y="3276600"/>
          <a:ext cx="7924800" cy="542543"/>
        </a:xfrm>
        <a:prstGeom prst="roundRect">
          <a:avLst>
            <a:gd name="adj" fmla="val 10000"/>
          </a:avLst>
        </a:prstGeom>
        <a:solidFill>
          <a:schemeClr val="accent3">
            <a:lumMod val="60000"/>
            <a:lumOff val="4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kern="1200" dirty="0" smtClean="0">
              <a:solidFill>
                <a:schemeClr val="tx1"/>
              </a:solidFill>
            </a:rPr>
            <a:t>Further Indicator Definition &amp; Specification </a:t>
          </a:r>
          <a:br>
            <a:rPr lang="en-US" sz="1700" b="0" kern="1200" dirty="0" smtClean="0">
              <a:solidFill>
                <a:schemeClr val="tx1"/>
              </a:solidFill>
            </a:rPr>
          </a:br>
          <a:r>
            <a:rPr lang="en-US" sz="1700" b="0" i="1" kern="1200" dirty="0" smtClean="0">
              <a:solidFill>
                <a:schemeClr val="tx2"/>
              </a:solidFill>
            </a:rPr>
            <a:t>(Investigator Focus Group Sessions)</a:t>
          </a:r>
          <a:endParaRPr lang="en-US" sz="1700" b="0" i="1" kern="1200" dirty="0">
            <a:solidFill>
              <a:schemeClr val="tx2"/>
            </a:solidFill>
          </a:endParaRPr>
        </a:p>
      </dsp:txBody>
      <dsp:txXfrm>
        <a:off x="15891" y="3292491"/>
        <a:ext cx="7893018" cy="510761"/>
      </dsp:txXfrm>
    </dsp:sp>
    <dsp:sp modelId="{AD21AAC7-CC1E-4DB5-BF97-F6932A9CB07D}">
      <dsp:nvSpPr>
        <dsp:cNvPr id="0" name=""/>
        <dsp:cNvSpPr/>
      </dsp:nvSpPr>
      <dsp:spPr>
        <a:xfrm rot="5400000">
          <a:off x="3866959" y="3824325"/>
          <a:ext cx="190880" cy="244144"/>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5400000">
        <a:off x="3889156" y="3850957"/>
        <a:ext cx="146486" cy="133616"/>
      </dsp:txXfrm>
    </dsp:sp>
    <dsp:sp modelId="{CD71F87A-7A80-4351-9015-6E8E800C9C00}">
      <dsp:nvSpPr>
        <dsp:cNvPr id="0" name=""/>
        <dsp:cNvSpPr/>
      </dsp:nvSpPr>
      <dsp:spPr>
        <a:xfrm>
          <a:off x="0" y="4073651"/>
          <a:ext cx="7924800" cy="542543"/>
        </a:xfrm>
        <a:prstGeom prst="roundRect">
          <a:avLst>
            <a:gd name="adj" fmla="val 10000"/>
          </a:avLst>
        </a:prstGeom>
        <a:solidFill>
          <a:schemeClr val="accent3">
            <a:lumMod val="60000"/>
            <a:lumOff val="4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 tIns="64770" rIns="9144" bIns="64770" numCol="1" spcCol="1270" anchor="ctr" anchorCtr="0">
          <a:noAutofit/>
        </a:bodyPr>
        <a:lstStyle/>
        <a:p>
          <a:pPr lvl="0" algn="ctr" defTabSz="755650">
            <a:lnSpc>
              <a:spcPct val="90000"/>
            </a:lnSpc>
            <a:spcBef>
              <a:spcPct val="0"/>
            </a:spcBef>
            <a:spcAft>
              <a:spcPct val="35000"/>
            </a:spcAft>
          </a:pPr>
          <a:r>
            <a:rPr lang="en-US" sz="1700" b="0" i="0" kern="1200" dirty="0" smtClean="0">
              <a:solidFill>
                <a:schemeClr val="tx1"/>
              </a:solidFill>
            </a:rPr>
            <a:t>Selection of a Quality Framework for the Childhood Cancer System</a:t>
          </a:r>
          <a:r>
            <a:rPr lang="en-US" sz="1700" b="0" i="1" kern="1200" dirty="0" smtClean="0">
              <a:solidFill>
                <a:schemeClr val="tx2"/>
              </a:solidFill>
            </a:rPr>
            <a:t/>
          </a:r>
          <a:br>
            <a:rPr lang="en-US" sz="1700" b="0" i="1" kern="1200" dirty="0" smtClean="0">
              <a:solidFill>
                <a:schemeClr val="tx2"/>
              </a:solidFill>
            </a:rPr>
          </a:br>
          <a:r>
            <a:rPr lang="en-US" sz="1700" b="0" i="1" kern="1200" dirty="0" smtClean="0">
              <a:solidFill>
                <a:schemeClr val="tx2"/>
              </a:solidFill>
            </a:rPr>
            <a:t>(Investigator Focus Group)</a:t>
          </a:r>
          <a:endParaRPr lang="en-US" sz="1700" b="0" i="1" kern="1200" dirty="0">
            <a:solidFill>
              <a:schemeClr val="tx2"/>
            </a:solidFill>
          </a:endParaRPr>
        </a:p>
      </dsp:txBody>
      <dsp:txXfrm>
        <a:off x="15891" y="4089542"/>
        <a:ext cx="7893018" cy="510761"/>
      </dsp:txXfrm>
    </dsp:sp>
    <dsp:sp modelId="{021994D5-BC69-4543-8453-3D43A738476E}">
      <dsp:nvSpPr>
        <dsp:cNvPr id="0" name=""/>
        <dsp:cNvSpPr/>
      </dsp:nvSpPr>
      <dsp:spPr>
        <a:xfrm rot="5400000">
          <a:off x="3860673" y="4629758"/>
          <a:ext cx="203453" cy="244144"/>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5400000">
        <a:off x="3889157" y="4650103"/>
        <a:ext cx="146486" cy="142417"/>
      </dsp:txXfrm>
    </dsp:sp>
    <dsp:sp modelId="{53F646F1-0905-4EEC-9401-D7F6FD186918}">
      <dsp:nvSpPr>
        <dsp:cNvPr id="0" name=""/>
        <dsp:cNvSpPr/>
      </dsp:nvSpPr>
      <dsp:spPr>
        <a:xfrm>
          <a:off x="0" y="4887466"/>
          <a:ext cx="7924800" cy="542543"/>
        </a:xfrm>
        <a:prstGeom prst="roundRect">
          <a:avLst>
            <a:gd name="adj" fmla="val 10000"/>
          </a:avLst>
        </a:prstGeom>
        <a:solidFill>
          <a:schemeClr val="accent3">
            <a:lumMod val="60000"/>
            <a:lumOff val="4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 tIns="64770" rIns="9144" bIns="64770" numCol="1" spcCol="1270" anchor="ctr" anchorCtr="0">
          <a:noAutofit/>
        </a:bodyPr>
        <a:lstStyle/>
        <a:p>
          <a:pPr lvl="0" algn="ctr" defTabSz="755650">
            <a:lnSpc>
              <a:spcPct val="90000"/>
            </a:lnSpc>
            <a:spcBef>
              <a:spcPct val="0"/>
            </a:spcBef>
            <a:spcAft>
              <a:spcPct val="35000"/>
            </a:spcAft>
          </a:pPr>
          <a:r>
            <a:rPr lang="en-US" sz="1700" b="0" kern="1200" dirty="0" smtClean="0">
              <a:solidFill>
                <a:schemeClr val="tx1"/>
              </a:solidFill>
            </a:rPr>
            <a:t>First Round of Indicator Review &amp; Evaluation by Pediatric Cancer Stakeholder Community </a:t>
          </a:r>
          <a:br>
            <a:rPr lang="en-US" sz="1700" b="0" kern="1200" dirty="0" smtClean="0">
              <a:solidFill>
                <a:schemeClr val="tx1"/>
              </a:solidFill>
            </a:rPr>
          </a:br>
          <a:r>
            <a:rPr lang="en-US" sz="1700" b="0" i="1" kern="1200" dirty="0" smtClean="0">
              <a:solidFill>
                <a:schemeClr val="tx2"/>
              </a:solidFill>
            </a:rPr>
            <a:t>(Delphi Panel Mailed Survey)</a:t>
          </a:r>
          <a:endParaRPr lang="en-US" sz="1700" b="0" i="1" kern="1200" dirty="0">
            <a:solidFill>
              <a:schemeClr val="tx2"/>
            </a:solidFill>
          </a:endParaRPr>
        </a:p>
      </dsp:txBody>
      <dsp:txXfrm>
        <a:off x="15891" y="4903357"/>
        <a:ext cx="7893018" cy="510761"/>
      </dsp:txXfrm>
    </dsp:sp>
    <dsp:sp modelId="{3FB2691B-8564-4798-A80B-4F7112D348DA}">
      <dsp:nvSpPr>
        <dsp:cNvPr id="0" name=""/>
        <dsp:cNvSpPr/>
      </dsp:nvSpPr>
      <dsp:spPr>
        <a:xfrm rot="5400000">
          <a:off x="3860673" y="5443573"/>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3889157" y="5463918"/>
        <a:ext cx="146486" cy="142417"/>
      </dsp:txXfrm>
    </dsp:sp>
    <dsp:sp modelId="{5D863C11-2D6C-425E-B27B-0E926E52E98B}">
      <dsp:nvSpPr>
        <dsp:cNvPr id="0" name=""/>
        <dsp:cNvSpPr/>
      </dsp:nvSpPr>
      <dsp:spPr>
        <a:xfrm>
          <a:off x="0" y="5701281"/>
          <a:ext cx="7924800" cy="542543"/>
        </a:xfrm>
        <a:prstGeom prst="roundRect">
          <a:avLst>
            <a:gd name="adj" fmla="val 10000"/>
          </a:avLst>
        </a:prstGeom>
        <a:solidFill>
          <a:schemeClr val="accent1">
            <a:lumMod val="60000"/>
            <a:lumOff val="40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Additional Successive Rounds of Indicator Discussion &amp; Evaluation by Stakeholders </a:t>
          </a:r>
          <a:br>
            <a:rPr lang="en-US" sz="1700" b="1" kern="1200" dirty="0" smtClean="0">
              <a:solidFill>
                <a:schemeClr val="tx1"/>
              </a:solidFill>
            </a:rPr>
          </a:br>
          <a:r>
            <a:rPr lang="en-US" sz="1700" b="1" i="1" kern="1200" dirty="0" smtClean="0">
              <a:solidFill>
                <a:schemeClr val="tx2"/>
              </a:solidFill>
            </a:rPr>
            <a:t>(In-Person Consensus Meeting)</a:t>
          </a:r>
          <a:endParaRPr lang="en-US" sz="1700" b="1" i="1" kern="1200" dirty="0">
            <a:solidFill>
              <a:schemeClr val="tx2"/>
            </a:solidFill>
          </a:endParaRPr>
        </a:p>
      </dsp:txBody>
      <dsp:txXfrm>
        <a:off x="15891" y="5717172"/>
        <a:ext cx="7893018" cy="5107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CBC3C-3C80-4499-9354-C4BA69CAB329}">
      <dsp:nvSpPr>
        <dsp:cNvPr id="0" name=""/>
        <dsp:cNvSpPr/>
      </dsp:nvSpPr>
      <dsp:spPr>
        <a:xfrm>
          <a:off x="0" y="822775"/>
          <a:ext cx="6096000" cy="1504034"/>
        </a:xfrm>
        <a:prstGeom prst="rightArrow">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BE17EDEC-B4CD-4272-87B6-BB5EDEF265A8}">
      <dsp:nvSpPr>
        <dsp:cNvPr id="0" name=""/>
        <dsp:cNvSpPr/>
      </dsp:nvSpPr>
      <dsp:spPr>
        <a:xfrm>
          <a:off x="491728" y="939797"/>
          <a:ext cx="4994671" cy="1209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0" rIns="0" bIns="254000" numCol="1" spcCol="1270" anchor="ctr" anchorCtr="0">
          <a:noAutofit/>
        </a:bodyPr>
        <a:lstStyle/>
        <a:p>
          <a:pPr lvl="0" algn="ctr" defTabSz="1111250">
            <a:lnSpc>
              <a:spcPct val="90000"/>
            </a:lnSpc>
            <a:spcBef>
              <a:spcPct val="0"/>
            </a:spcBef>
            <a:spcAft>
              <a:spcPct val="35000"/>
            </a:spcAft>
          </a:pPr>
          <a:r>
            <a:rPr lang="en-CA" sz="2500" b="1" kern="1200" dirty="0" smtClean="0">
              <a:solidFill>
                <a:srgbClr val="0070C0"/>
              </a:solidFill>
            </a:rPr>
            <a:t>QIs span the childhood cancer continuum of care</a:t>
          </a:r>
          <a:endParaRPr lang="en-CA" sz="2500" b="1" kern="1200" dirty="0">
            <a:solidFill>
              <a:srgbClr val="0070C0"/>
            </a:solidFill>
          </a:endParaRPr>
        </a:p>
      </dsp:txBody>
      <dsp:txXfrm>
        <a:off x="491728" y="939797"/>
        <a:ext cx="4994671" cy="120922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9" tIns="46585" rIns="93169" bIns="46585"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9" tIns="46585" rIns="93169" bIns="46585" rtlCol="0"/>
          <a:lstStyle>
            <a:lvl1pPr algn="r">
              <a:defRPr sz="1200"/>
            </a:lvl1pPr>
          </a:lstStyle>
          <a:p>
            <a:fld id="{2E1D51F2-6033-4B00-A969-E99F09074D1E}" type="datetimeFigureOut">
              <a:rPr lang="en-CA" smtClean="0"/>
              <a:pPr/>
              <a:t>27/08/2015</a:t>
            </a:fld>
            <a:endParaRPr lang="en-CA"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9" tIns="46585" rIns="93169" bIns="46585"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9" tIns="46585" rIns="93169" bIns="46585" rtlCol="0" anchor="b"/>
          <a:lstStyle>
            <a:lvl1pPr algn="r">
              <a:defRPr sz="1200"/>
            </a:lvl1pPr>
          </a:lstStyle>
          <a:p>
            <a:fld id="{A640C4A1-4156-4E4D-8C63-A85F6176FA91}" type="slidenum">
              <a:rPr lang="en-CA" smtClean="0"/>
              <a:pPr/>
              <a:t>‹nº›</a:t>
            </a:fld>
            <a:endParaRPr lang="en-CA" dirty="0"/>
          </a:p>
        </p:txBody>
      </p:sp>
    </p:spTree>
    <p:extLst>
      <p:ext uri="{BB962C8B-B14F-4D97-AF65-F5344CB8AC3E}">
        <p14:creationId xmlns:p14="http://schemas.microsoft.com/office/powerpoint/2010/main" val="486047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9" tIns="46585" rIns="93169" bIns="46585"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69" tIns="46585" rIns="93169" bIns="46585" rtlCol="0"/>
          <a:lstStyle>
            <a:lvl1pPr algn="r">
              <a:defRPr sz="1200"/>
            </a:lvl1pPr>
          </a:lstStyle>
          <a:p>
            <a:fld id="{1370371D-FE2D-44B2-B6A3-00838952509B}" type="datetimeFigureOut">
              <a:rPr lang="en-CA" smtClean="0"/>
              <a:pPr/>
              <a:t>27/08/2015</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9" tIns="46585" rIns="93169" bIns="46585"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9" tIns="46585" rIns="93169" bIns="465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69" tIns="46585" rIns="93169" bIns="46585"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9" tIns="46585" rIns="93169" bIns="46585" rtlCol="0" anchor="b"/>
          <a:lstStyle>
            <a:lvl1pPr algn="r">
              <a:defRPr sz="1200"/>
            </a:lvl1pPr>
          </a:lstStyle>
          <a:p>
            <a:fld id="{512728BD-7FE8-449E-8903-CABDAD0C7866}" type="slidenum">
              <a:rPr lang="en-CA" smtClean="0"/>
              <a:pPr/>
              <a:t>‹nº›</a:t>
            </a:fld>
            <a:endParaRPr lang="en-CA" dirty="0"/>
          </a:p>
        </p:txBody>
      </p:sp>
    </p:spTree>
    <p:extLst>
      <p:ext uri="{BB962C8B-B14F-4D97-AF65-F5344CB8AC3E}">
        <p14:creationId xmlns:p14="http://schemas.microsoft.com/office/powerpoint/2010/main" val="1711385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longwoods.com/content/23162"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 First phase of this initiative, which involved a review of quality assessment frameworks</a:t>
            </a:r>
          </a:p>
          <a:p>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3371" indent="-183371">
              <a:buFont typeface="Arial" pitchFamily="34" charset="0"/>
              <a:buChar char="•"/>
            </a:pPr>
            <a:r>
              <a:rPr lang="en-CA" dirty="0" smtClean="0"/>
              <a:t>These frameworks were identified through a recent, large, comprehensive systematic review conducted by Dr. Anne Klassen and colleagues of quality frameworks in the health, education and social service sectors</a:t>
            </a:r>
          </a:p>
          <a:p>
            <a:pPr marL="183371" indent="-183371">
              <a:buFont typeface="Arial" pitchFamily="34" charset="0"/>
              <a:buChar char="•"/>
            </a:pPr>
            <a:r>
              <a:rPr lang="en-CA" b="1" dirty="0" smtClean="0"/>
              <a:t>Over 25,000 citations were reviewed</a:t>
            </a:r>
          </a:p>
          <a:p>
            <a:pPr marL="183371" indent="-183371">
              <a:buFont typeface="Arial" pitchFamily="34" charset="0"/>
              <a:buChar char="•"/>
            </a:pPr>
            <a:r>
              <a:rPr lang="en-CA" dirty="0" smtClean="0"/>
              <a:t>Total of 111 frameworks were identified, </a:t>
            </a:r>
            <a:r>
              <a:rPr lang="en-CA" b="1" dirty="0" smtClean="0"/>
              <a:t>varying in complexity and developed for different purposes, sectors, settings and populations.</a:t>
            </a:r>
          </a:p>
          <a:p>
            <a:pPr marL="183371" indent="-183371">
              <a:buFont typeface="Arial" pitchFamily="34" charset="0"/>
              <a:buChar char="•"/>
            </a:pPr>
            <a:r>
              <a:rPr lang="en-CA" b="1" dirty="0" smtClean="0"/>
              <a:t>Most frameworks were developed based on pre-existing frameworks or approaches to quality improvement and the majority were developed in or for the health sector.</a:t>
            </a:r>
          </a:p>
          <a:p>
            <a:pPr marL="183371" indent="-183371">
              <a:buFont typeface="Arial" pitchFamily="34" charset="0"/>
              <a:buChar char="•"/>
            </a:pPr>
            <a:r>
              <a:rPr lang="en-CA" dirty="0" smtClean="0"/>
              <a:t>Although 14 pediatric-specific frameworks were identified, none were specific to childhood cancer </a:t>
            </a:r>
          </a:p>
          <a:p>
            <a:pPr marL="183371" indent="-183371">
              <a:buFont typeface="Arial" pitchFamily="34" charset="0"/>
              <a:buChar char="•"/>
            </a:pPr>
            <a:r>
              <a:rPr lang="en-CA" dirty="0" smtClean="0"/>
              <a:t>A </a:t>
            </a:r>
            <a:r>
              <a:rPr lang="en-CA" b="1" dirty="0" smtClean="0"/>
              <a:t>concept sorting exercise was then performed </a:t>
            </a:r>
            <a:r>
              <a:rPr lang="en-CA" dirty="0" smtClean="0"/>
              <a:t>and 16 common quality concept areas were identified through this exercise that are applicable to many settings and sectors.</a:t>
            </a:r>
            <a:endParaRPr lang="en-US" dirty="0" smtClean="0">
              <a:solidFill>
                <a:schemeClr val="tx2"/>
              </a:solidFill>
            </a:endParaRPr>
          </a:p>
        </p:txBody>
      </p:sp>
      <p:sp>
        <p:nvSpPr>
          <p:cNvPr id="4" name="Slide Number Placeholder 3"/>
          <p:cNvSpPr>
            <a:spLocks noGrp="1"/>
          </p:cNvSpPr>
          <p:nvPr>
            <p:ph type="sldNum" sz="quarter" idx="10"/>
          </p:nvPr>
        </p:nvSpPr>
        <p:spPr/>
        <p:txBody>
          <a:bodyPr/>
          <a:lstStyle/>
          <a:p>
            <a:fld id="{EBD2FFE1-FD77-4F65-8E9F-A0028491377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2728BD-7FE8-449E-8903-CABDAD0C7866}" type="slidenum">
              <a:rPr lang="en-CA" smtClean="0"/>
              <a:pPr/>
              <a:t>12</a:t>
            </a:fld>
            <a:endParaRPr lang="en-C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dirty="0" smtClean="0"/>
              <a:t>2</a:t>
            </a:r>
            <a:r>
              <a:rPr lang="en-CA" baseline="30000" dirty="0" smtClean="0"/>
              <a:t>nd</a:t>
            </a:r>
            <a:r>
              <a:rPr lang="en-CA" dirty="0" smtClean="0"/>
              <a:t> phase of this initiative, involved the indicator development and framework selection phase</a:t>
            </a:r>
          </a:p>
          <a:p>
            <a:endParaRPr lang="en-CA" dirty="0" smtClean="0"/>
          </a:p>
          <a:p>
            <a:r>
              <a:rPr lang="en-CA" dirty="0" smtClean="0"/>
              <a:t>The first step in developing the indicators was to review the published literature for pediatric-oncology specific quality indicators </a:t>
            </a:r>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dirty="0" smtClean="0">
                <a:solidFill>
                  <a:schemeClr val="tx1"/>
                </a:solidFill>
              </a:rPr>
              <a:t>- </a:t>
            </a:r>
            <a:r>
              <a:rPr lang="en-CA" dirty="0" smtClean="0"/>
              <a:t>A systematic review was conducted using Medline and Embase for</a:t>
            </a:r>
            <a:r>
              <a:rPr lang="en-CA" baseline="0" dirty="0" smtClean="0"/>
              <a:t> studies published over a 15-year period, from 1996 to 2010</a:t>
            </a:r>
            <a:endParaRPr lang="en-CA" dirty="0" smtClean="0"/>
          </a:p>
          <a:p>
            <a:pPr lvl="0">
              <a:buFontTx/>
              <a:buChar char="-"/>
            </a:pPr>
            <a:r>
              <a:rPr lang="en-CA" dirty="0" smtClean="0"/>
              <a:t>Studies were included if they specifically suggested at least one quality indicator of a childhood cancer system</a:t>
            </a:r>
          </a:p>
          <a:p>
            <a:pPr lvl="0">
              <a:buFontTx/>
              <a:buChar char="-"/>
            </a:pPr>
            <a:r>
              <a:rPr lang="en-CA" dirty="0" smtClean="0"/>
              <a:t> A total of 845 unique citations were identified</a:t>
            </a:r>
          </a:p>
          <a:p>
            <a:pPr>
              <a:buFontTx/>
              <a:buChar char="-"/>
            </a:pPr>
            <a:r>
              <a:rPr lang="en-CA" dirty="0" smtClean="0"/>
              <a:t>Only 4 studies were identified that met our inclusion criteria.</a:t>
            </a:r>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CA" sz="1100" dirty="0" smtClean="0"/>
              <a:t>A variety of key considerations were used by the group during the indicator development process.</a:t>
            </a:r>
          </a:p>
          <a:p>
            <a:pPr marL="198041" indent="-198041">
              <a:spcAft>
                <a:spcPts val="917"/>
              </a:spcAft>
              <a:buFont typeface="Arial" pitchFamily="34" charset="0"/>
              <a:buChar char="•"/>
            </a:pPr>
            <a:r>
              <a:rPr lang="en-CA" sz="1100" dirty="0" smtClean="0"/>
              <a:t>First, indicators should </a:t>
            </a:r>
            <a:r>
              <a:rPr lang="en-CA" sz="1100" b="1" dirty="0" smtClean="0"/>
              <a:t>track the journey of the child</a:t>
            </a:r>
            <a:r>
              <a:rPr lang="en-CA" sz="1100" dirty="0" smtClean="0"/>
              <a:t> through the cancer trajectory</a:t>
            </a:r>
          </a:p>
          <a:p>
            <a:pPr marL="198041" indent="-198041">
              <a:spcAft>
                <a:spcPts val="917"/>
              </a:spcAft>
              <a:buFont typeface="Arial" pitchFamily="34" charset="0"/>
              <a:buChar char="•"/>
            </a:pPr>
            <a:r>
              <a:rPr lang="en-CA" sz="1100" dirty="0" smtClean="0"/>
              <a:t>Another key consideration was that indicators should </a:t>
            </a:r>
            <a:r>
              <a:rPr lang="en-CA" sz="1100" b="1" dirty="0" smtClean="0"/>
              <a:t>add value and enhance or affirm the level of functioning of the childhood cancer delivery system</a:t>
            </a:r>
            <a:r>
              <a:rPr lang="en-CA" sz="1100" dirty="0" smtClean="0"/>
              <a:t>. E.g. the </a:t>
            </a:r>
            <a:r>
              <a:rPr lang="en-CA" sz="1100" i="1" dirty="0" smtClean="0"/>
              <a:t>Drug Availability indicator, which measures access to essential pediatric oncology drugs through the Exceptional Access Program in Ontario). </a:t>
            </a:r>
            <a:endParaRPr lang="en-CA" sz="1100" dirty="0" smtClean="0"/>
          </a:p>
          <a:p>
            <a:pPr marL="198041" indent="-198041">
              <a:spcAft>
                <a:spcPts val="917"/>
              </a:spcAft>
              <a:buFont typeface="Arial" pitchFamily="34" charset="0"/>
              <a:buChar char="•"/>
            </a:pPr>
            <a:r>
              <a:rPr lang="en-CA" sz="1100" dirty="0" smtClean="0"/>
              <a:t>Indicators should </a:t>
            </a:r>
            <a:r>
              <a:rPr lang="en-CA" sz="1100" b="1" dirty="0" smtClean="0"/>
              <a:t>also optimize the child’s journey through the cancer trajector</a:t>
            </a:r>
            <a:r>
              <a:rPr lang="en-CA" sz="1100" dirty="0" smtClean="0"/>
              <a:t>y (e.g., indicator on the use of </a:t>
            </a:r>
            <a:r>
              <a:rPr lang="en-CA" sz="1100" i="1" dirty="0" smtClean="0"/>
              <a:t>Supportive Care Guidelines).</a:t>
            </a:r>
            <a:endParaRPr lang="en-CA" sz="1100" dirty="0" smtClean="0"/>
          </a:p>
          <a:p>
            <a:pPr marL="198041" indent="-198041" defTabSz="931521">
              <a:spcAft>
                <a:spcPts val="917"/>
              </a:spcAft>
              <a:buFont typeface="Arial" pitchFamily="34" charset="0"/>
              <a:buChar char="•"/>
            </a:pPr>
            <a:r>
              <a:rPr lang="en-CA" sz="1100" b="1" dirty="0" smtClean="0"/>
              <a:t>Feasibility of data collection</a:t>
            </a:r>
            <a:r>
              <a:rPr lang="en-CA" sz="1100" dirty="0" smtClean="0"/>
              <a:t> was also a key consideration during the indicator development process. Sources of data were ascertained for each draft indicator, including whether data collection is already established through POGONIS, administrative databases or at the hospital level) or whether new and standardized data collection processes would need to be created. </a:t>
            </a:r>
          </a:p>
          <a:p>
            <a:pPr marL="198041" indent="-198041" defTabSz="931521">
              <a:spcAft>
                <a:spcPts val="917"/>
              </a:spcAft>
              <a:buFont typeface="Arial" pitchFamily="34" charset="0"/>
              <a:buChar char="•"/>
            </a:pPr>
            <a:r>
              <a:rPr lang="en-CA" sz="1100" dirty="0" smtClean="0"/>
              <a:t>The ease of data retrieval and collection was also considered, however, indicators that were felt to be important measures of the quality of the system which did not have data collection presently established were not excluded on this basis. </a:t>
            </a:r>
            <a:endParaRPr lang="en-US" sz="1100" dirty="0" smtClean="0"/>
          </a:p>
          <a:p>
            <a:pPr marL="198041" indent="-198041">
              <a:spcAft>
                <a:spcPts val="917"/>
              </a:spcAft>
              <a:buFont typeface="Arial" pitchFamily="34" charset="0"/>
              <a:buChar char="•"/>
            </a:pPr>
            <a:r>
              <a:rPr lang="en-CA" sz="1100" dirty="0" smtClean="0"/>
              <a:t>The </a:t>
            </a:r>
            <a:r>
              <a:rPr lang="en-CA" sz="1100" b="1" dirty="0" smtClean="0"/>
              <a:t>availability of known or readily available benchmarks</a:t>
            </a:r>
            <a:r>
              <a:rPr lang="en-CA" sz="1100" dirty="0" smtClean="0"/>
              <a:t> were also considered, including national or international comparisons wherever available</a:t>
            </a:r>
            <a:r>
              <a:rPr lang="en-CA" sz="1100" i="1" dirty="0" smtClean="0"/>
              <a:t>. (Example: an indicator of five-year overall relative survival)</a:t>
            </a:r>
            <a:endParaRPr lang="en-CA" sz="1100" dirty="0" smtClean="0"/>
          </a:p>
          <a:p>
            <a:pPr marL="198041" indent="-198041">
              <a:spcAft>
                <a:spcPts val="917"/>
              </a:spcAft>
              <a:buFont typeface="Arial" pitchFamily="34" charset="0"/>
              <a:buChar char="•"/>
            </a:pPr>
            <a:r>
              <a:rPr lang="en-CA" sz="1100" dirty="0" smtClean="0"/>
              <a:t>Indicators were also identified as being applicable to other jurisdictions or specific to Ontario</a:t>
            </a:r>
          </a:p>
          <a:p>
            <a:pPr marL="198041" indent="-198041">
              <a:spcAft>
                <a:spcPts val="917"/>
              </a:spcAft>
              <a:buFont typeface="Arial" pitchFamily="34" charset="0"/>
              <a:buChar char="•"/>
            </a:pPr>
            <a:r>
              <a:rPr lang="en-CA" sz="1100" dirty="0" smtClean="0"/>
              <a:t>Indicator definitions were drafted.</a:t>
            </a:r>
            <a:endParaRPr lang="en-US" sz="1100"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98041" indent="-198041">
              <a:buFont typeface="Arial" pitchFamily="34" charset="0"/>
              <a:buChar char="•"/>
            </a:pPr>
            <a:r>
              <a:rPr lang="en-CA" dirty="0" smtClean="0"/>
              <a:t>A series of Investigator Focus Group sessions were held over an 18-month period, which resulted in the creation of 120 draft quality indicators for the childhood cancer system. </a:t>
            </a:r>
          </a:p>
          <a:p>
            <a:pPr marL="198041" indent="-198041">
              <a:buFont typeface="Arial" pitchFamily="34" charset="0"/>
              <a:buChar char="•"/>
            </a:pPr>
            <a:endParaRPr lang="en-CA" dirty="0" smtClean="0"/>
          </a:p>
          <a:p>
            <a:pPr marL="198041" indent="-198041">
              <a:buFont typeface="Arial" pitchFamily="34" charset="0"/>
              <a:buChar char="•"/>
            </a:pPr>
            <a:r>
              <a:rPr lang="en-CA" dirty="0" smtClean="0"/>
              <a:t>Our investigator group consisted of high-level decision makers, highly experienced content experts, as well as methodologists</a:t>
            </a:r>
          </a:p>
          <a:p>
            <a:pPr marL="198041" indent="-198041">
              <a:buFont typeface="Arial" pitchFamily="34" charset="0"/>
              <a:buChar char="•"/>
            </a:pPr>
            <a:endParaRPr lang="en-CA" dirty="0" smtClean="0"/>
          </a:p>
          <a:p>
            <a:pPr marL="198041" indent="-198041">
              <a:buFont typeface="Arial" pitchFamily="34" charset="0"/>
              <a:buChar char="•"/>
            </a:pPr>
            <a:r>
              <a:rPr lang="en-CA" dirty="0" smtClean="0"/>
              <a:t>These draft indicators were developed based on discussion of the potentially relevant indicators and concepts identified by the systematic review and grey literature search, as well as active discussion and brainstorming of additional indicators.</a:t>
            </a:r>
          </a:p>
          <a:p>
            <a:pPr marL="198041" indent="-198041">
              <a:buFont typeface="Arial" pitchFamily="34" charset="0"/>
              <a:buChar char="•"/>
            </a:pPr>
            <a:endParaRPr lang="en-CA" dirty="0" smtClean="0"/>
          </a:p>
          <a:p>
            <a:pPr marL="198041" indent="-198041">
              <a:buFont typeface="Arial" pitchFamily="34" charset="0"/>
              <a:buChar char="•"/>
            </a:pPr>
            <a:r>
              <a:rPr lang="en-CA" dirty="0" smtClean="0"/>
              <a:t>At this phase, the original intent was to encompass the 16 common quality concept areas identified in the Klassen systematic review. </a:t>
            </a:r>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CA" dirty="0" smtClean="0"/>
              <a:t>The most frequent quality domains were “Access and Availability (with 43% of indicators), followed by “Patient Safety” and “Quality improvement</a:t>
            </a:r>
            <a:r>
              <a:rPr lang="en-CA" baseline="0" dirty="0" smtClean="0"/>
              <a:t> processes </a:t>
            </a:r>
            <a:r>
              <a:rPr lang="en-CA" dirty="0" smtClean="0"/>
              <a:t>(both with 14 QIs</a:t>
            </a:r>
            <a:r>
              <a:rPr lang="en-CA" baseline="0" dirty="0" smtClean="0"/>
              <a:t> (</a:t>
            </a:r>
            <a:r>
              <a:rPr lang="en-CA" dirty="0" smtClean="0"/>
              <a:t>12% of indicators), “Collaboration and Coordination” and “Creating and Using Knowledge” (both with 13 indicators (11% of indicators).</a:t>
            </a:r>
          </a:p>
          <a:p>
            <a:pPr lvl="0">
              <a:buFont typeface="Arial" pitchFamily="34" charset="0"/>
              <a:buChar char="•"/>
            </a:pPr>
            <a:endParaRPr lang="en-CA" dirty="0" smtClean="0"/>
          </a:p>
          <a:p>
            <a:pPr lvl="0">
              <a:buFont typeface="Arial" pitchFamily="34" charset="0"/>
              <a:buChar char="•"/>
            </a:pPr>
            <a:r>
              <a:rPr lang="en-CA" dirty="0" smtClean="0"/>
              <a:t>Furthermore, there were seven provisional indicators developed related to effectiveness and patient outcomes</a:t>
            </a:r>
          </a:p>
          <a:p>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2728BD-7FE8-449E-8903-CABDAD0C7866}" type="slidenum">
              <a:rPr lang="en-CA" smtClean="0"/>
              <a:pPr/>
              <a:t>2</a:t>
            </a:fld>
            <a:endParaRPr lang="en-CA"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dirty="0" smtClean="0"/>
              <a:t>120 draft quality indicators were independently evaluated by three content experts of the investigator group in a sequential selection process in order to select a subset of indicators to be considered by the stakeholder community in the Delphi Panel process (Phase III)</a:t>
            </a:r>
          </a:p>
          <a:p>
            <a:pPr lvl="0"/>
            <a:endParaRPr lang="en-CA" dirty="0" smtClean="0"/>
          </a:p>
          <a:p>
            <a:pPr lvl="0"/>
            <a:r>
              <a:rPr lang="en-CA" dirty="0" smtClean="0"/>
              <a:t>The evaluation was based on a series of criteria:</a:t>
            </a:r>
          </a:p>
          <a:p>
            <a:pPr marL="232881" indent="-232881">
              <a:buFont typeface="Arial" pitchFamily="34" charset="0"/>
              <a:buChar char="•"/>
            </a:pPr>
            <a:r>
              <a:rPr lang="en-CA" dirty="0" smtClean="0"/>
              <a:t>First, the 120 draft indicators were evaluated using set of four  Preliminary ‘Queen Screen’ Criteria, which included overall importance, alignment with system-level mission statement and at least one strategic objective, and relevance at capturing quality at the level of the system</a:t>
            </a:r>
          </a:p>
          <a:p>
            <a:pPr marL="232881" indent="-232881">
              <a:buFont typeface="Arial" pitchFamily="34" charset="0"/>
              <a:buChar char="•"/>
            </a:pPr>
            <a:endParaRPr lang="en-CA" dirty="0" smtClean="0"/>
          </a:p>
          <a:p>
            <a:pPr marL="232881" indent="-232881">
              <a:buFont typeface="Arial" pitchFamily="34" charset="0"/>
              <a:buChar char="•"/>
            </a:pPr>
            <a:r>
              <a:rPr lang="en-CA" dirty="0" smtClean="0"/>
              <a:t>In order to move forward, indicators must fulfill all four criteria from the quick screen phase.</a:t>
            </a:r>
          </a:p>
          <a:p>
            <a:pPr marL="232881" indent="-232881">
              <a:buFont typeface="Arial" pitchFamily="34" charset="0"/>
              <a:buChar char="•"/>
            </a:pPr>
            <a:endParaRPr lang="en-CA" dirty="0" smtClean="0"/>
          </a:p>
          <a:p>
            <a:pPr marL="232881" indent="-232881">
              <a:buFont typeface="Arial" pitchFamily="34" charset="0"/>
              <a:buChar char="•"/>
            </a:pPr>
            <a:r>
              <a:rPr lang="en-CA" dirty="0" smtClean="0"/>
              <a:t>89 indicators met the quick screen criteria, and were subsequently evaluated using the ‘primary selection criteria.</a:t>
            </a:r>
          </a:p>
          <a:p>
            <a:pPr marL="232881" indent="-232881">
              <a:buFont typeface="Arial" pitchFamily="34" charset="0"/>
              <a:buChar char="•"/>
            </a:pPr>
            <a:endParaRPr lang="en-CA" dirty="0" smtClean="0"/>
          </a:p>
          <a:p>
            <a:pPr marL="232881" indent="-232881">
              <a:buFont typeface="Arial" pitchFamily="34" charset="0"/>
              <a:buChar char="•"/>
            </a:pPr>
            <a:r>
              <a:rPr lang="en-CA" dirty="0" smtClean="0"/>
              <a:t>These criteria were scored on a 4-point likert scale and included face validity, relevance to capturing quality at the level of the system, clear directionality, applicability to priority considerations (i.e. high-volume, high-risk and high-needs issues), and the ability to address at least one target stakeholder group (i.e. patient/family/ survivor, MOHLTC or health care providers)</a:t>
            </a:r>
            <a:endParaRPr lang="en-US" dirty="0" smtClean="0"/>
          </a:p>
        </p:txBody>
      </p:sp>
      <p:sp>
        <p:nvSpPr>
          <p:cNvPr id="4" name="Slide Number Placeholder 3"/>
          <p:cNvSpPr>
            <a:spLocks noGrp="1"/>
          </p:cNvSpPr>
          <p:nvPr>
            <p:ph type="sldNum" sz="quarter" idx="10"/>
          </p:nvPr>
        </p:nvSpPr>
        <p:spPr/>
        <p:txBody>
          <a:bodyPr/>
          <a:lstStyle/>
          <a:p>
            <a:fld id="{EBD2FFE1-FD77-4F65-8E9F-A0028491377B}"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CA" dirty="0" smtClean="0"/>
              <a:t>120 draft quality indicators were independently evaluated by three content experts of the investigator group in a sequential selection process in order to select a subset of indicators to be considered by the stakeholder community in the Delphi Panel process (Phase III)</a:t>
            </a:r>
          </a:p>
          <a:p>
            <a:pPr lvl="0"/>
            <a:endParaRPr lang="en-CA" dirty="0" smtClean="0"/>
          </a:p>
          <a:p>
            <a:pPr lvl="0"/>
            <a:r>
              <a:rPr lang="en-CA" dirty="0" smtClean="0"/>
              <a:t>The evaluation was based on a series of criteria:</a:t>
            </a:r>
          </a:p>
          <a:p>
            <a:pPr marL="232881" indent="-232881">
              <a:buFont typeface="Arial" pitchFamily="34" charset="0"/>
              <a:buChar char="•"/>
            </a:pPr>
            <a:r>
              <a:rPr lang="en-CA" dirty="0" smtClean="0"/>
              <a:t>First, the 120 draft indicators were evaluated using set of four  Preliminary ‘Queen Screen’ Criteria, which included overall importance, alignment with system-level mission statement and at least one strategic objective, and relevance at capturing quality at the level of the system</a:t>
            </a:r>
          </a:p>
          <a:p>
            <a:pPr marL="232881" indent="-232881">
              <a:buFont typeface="Arial" pitchFamily="34" charset="0"/>
              <a:buChar char="•"/>
            </a:pPr>
            <a:endParaRPr lang="en-CA" dirty="0" smtClean="0"/>
          </a:p>
          <a:p>
            <a:pPr marL="232881" indent="-232881">
              <a:buFont typeface="Arial" pitchFamily="34" charset="0"/>
              <a:buChar char="•"/>
            </a:pPr>
            <a:r>
              <a:rPr lang="en-CA" dirty="0" smtClean="0"/>
              <a:t>In order to move forward, indicators must fulfill all four criteria from the quick screen phase.</a:t>
            </a:r>
          </a:p>
          <a:p>
            <a:pPr marL="232881" indent="-232881">
              <a:buFont typeface="Arial" pitchFamily="34" charset="0"/>
              <a:buChar char="•"/>
            </a:pPr>
            <a:endParaRPr lang="en-CA" dirty="0" smtClean="0"/>
          </a:p>
          <a:p>
            <a:pPr marL="232881" indent="-232881">
              <a:buFont typeface="Arial" pitchFamily="34" charset="0"/>
              <a:buChar char="•"/>
            </a:pPr>
            <a:r>
              <a:rPr lang="en-CA" dirty="0" smtClean="0"/>
              <a:t>89 indicators met the quick screen criteria, and were subsequently evaluated using the ‘primary selection criteria.</a:t>
            </a:r>
          </a:p>
          <a:p>
            <a:pPr marL="232881" indent="-232881">
              <a:buFont typeface="Arial" pitchFamily="34" charset="0"/>
              <a:buChar char="•"/>
            </a:pPr>
            <a:endParaRPr lang="en-CA" dirty="0" smtClean="0"/>
          </a:p>
          <a:p>
            <a:pPr marL="232881" indent="-232881">
              <a:buFont typeface="Arial" pitchFamily="34" charset="0"/>
              <a:buChar char="•"/>
            </a:pPr>
            <a:r>
              <a:rPr lang="en-CA" dirty="0" smtClean="0"/>
              <a:t>These criteria were scored on a 4-point likert scale and included scientific</a:t>
            </a:r>
            <a:r>
              <a:rPr lang="en-CA" baseline="0" dirty="0" smtClean="0"/>
              <a:t> soundness and</a:t>
            </a:r>
            <a:r>
              <a:rPr lang="en-CA" dirty="0" smtClean="0"/>
              <a:t> face validity, relevance to capturing quality at the level of the system, relevance to healthcare</a:t>
            </a:r>
            <a:r>
              <a:rPr lang="en-CA" baseline="0" dirty="0" smtClean="0"/>
              <a:t> accountability, </a:t>
            </a:r>
            <a:r>
              <a:rPr lang="en-CA" dirty="0" smtClean="0"/>
              <a:t>clear directionality, applicability to priority considerations (i.e. high-volume, high-risk and high-needs issues), and the ability to address at least one target stakeholder group (i.e. patient/family/ survivor, MOHLTC or health care providers)</a:t>
            </a:r>
            <a:endParaRPr lang="en-US" dirty="0" smtClean="0"/>
          </a:p>
        </p:txBody>
      </p:sp>
      <p:sp>
        <p:nvSpPr>
          <p:cNvPr id="4" name="Slide Number Placeholder 3"/>
          <p:cNvSpPr>
            <a:spLocks noGrp="1"/>
          </p:cNvSpPr>
          <p:nvPr>
            <p:ph type="sldNum" sz="quarter" idx="10"/>
          </p:nvPr>
        </p:nvSpPr>
        <p:spPr/>
        <p:txBody>
          <a:bodyPr/>
          <a:lstStyle/>
          <a:p>
            <a:fld id="{EBD2FFE1-FD77-4F65-8E9F-A0028491377B}"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dirty="0" smtClean="0"/>
              <a:t>Based on an analysis of the median respondent scores </a:t>
            </a:r>
            <a:r>
              <a:rPr lang="en-CA" i="1" dirty="0" smtClean="0"/>
              <a:t>(on the primary selection criteria)</a:t>
            </a:r>
            <a:r>
              <a:rPr lang="en-CA" dirty="0" smtClean="0"/>
              <a:t>, indicators were rank ordered on median scores and discussed by the three content experts to obtain a list of 33 indicators for Delphi panel consideration.</a:t>
            </a:r>
            <a:endParaRPr lang="en-CA"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What were some reasons why the content experts excluded some indicators?</a:t>
            </a:r>
          </a:p>
          <a:p>
            <a:endParaRPr lang="en-CA" dirty="0" smtClean="0"/>
          </a:p>
          <a:p>
            <a:r>
              <a:rPr lang="en-CA" dirty="0" smtClean="0"/>
              <a:t>- Some draft indicators did not lend themselves for evaluation as a quality indicator  in a continuous quality measurement set, e.g. . </a:t>
            </a:r>
          </a:p>
          <a:p>
            <a:pPr marL="198041" indent="-198041">
              <a:buFont typeface="Arial" pitchFamily="34" charset="0"/>
              <a:buChar char="•"/>
            </a:pPr>
            <a:r>
              <a:rPr lang="en-CA" dirty="0" smtClean="0"/>
              <a:t> although HRQL was identified as an important concept in assessing the quality of the childhood cancer system, it was felt that the assessment would need to be stratified according to various sub-patient populations for interpretation and therefore would be better suited for study in a research study. </a:t>
            </a:r>
          </a:p>
          <a:p>
            <a:pPr marL="198041" indent="-198041">
              <a:buFont typeface="Arial" pitchFamily="34" charset="0"/>
              <a:buChar char="•"/>
            </a:pPr>
            <a:r>
              <a:rPr lang="en-CA" dirty="0" smtClean="0"/>
              <a:t>Similarly, a draft indicator examining a cost-analysis of treating F/N in ambulatory vs. inpt setting was also felt to be better suited to study as a rsch initiative due to the challenges in developing cost-effectiveness methodology for purposes of quality measurement  </a:t>
            </a:r>
          </a:p>
          <a:p>
            <a:endParaRPr lang="en-CA" dirty="0" smtClean="0"/>
          </a:p>
          <a:p>
            <a:r>
              <a:rPr lang="en-CA" dirty="0" smtClean="0"/>
              <a:t>Furthermore, some indicators were excluded due to the lack of evidence for or consensus of a standard, e.g.</a:t>
            </a:r>
          </a:p>
          <a:p>
            <a:pPr marL="198041" indent="-198041">
              <a:buFont typeface="Arial" pitchFamily="34" charset="0"/>
              <a:buChar char="•"/>
            </a:pPr>
            <a:r>
              <a:rPr lang="en-CA" dirty="0" smtClean="0"/>
              <a:t>Although access to social work or neuropsychology were identified as important components of the system, there was no consensus across institutions in Ontario or identified evidence on the definition of an acceptable wait time at this time</a:t>
            </a:r>
            <a:endParaRPr lang="en-CA"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dirty="0" smtClean="0"/>
              <a:t>The subset of 33 proposed quality indicators to be proposed to the childhood cancer stakeholder community were then further defined and specified. </a:t>
            </a:r>
          </a:p>
          <a:p>
            <a:pPr lvl="0"/>
            <a:endParaRPr lang="en-CA" dirty="0" smtClean="0"/>
          </a:p>
          <a:p>
            <a:pPr lvl="0"/>
            <a:r>
              <a:rPr lang="en-CA" dirty="0" smtClean="0"/>
              <a:t>we further defined indicators and specified them as a proportion or rate (including the specific numerator and denominator). </a:t>
            </a:r>
          </a:p>
          <a:p>
            <a:pPr lvl="0"/>
            <a:endParaRPr lang="en-CA" dirty="0" smtClean="0"/>
          </a:p>
          <a:p>
            <a:pPr lvl="0"/>
            <a:r>
              <a:rPr lang="en-CA" dirty="0" smtClean="0"/>
              <a:t>For example, for the indicator “Five Year Overall Relative Survival”..... </a:t>
            </a:r>
          </a:p>
          <a:p>
            <a:pPr lvl="0"/>
            <a:endParaRPr lang="en-CA" sz="1600" dirty="0" smtClean="0"/>
          </a:p>
          <a:p>
            <a:pPr lvl="0"/>
            <a:r>
              <a:rPr lang="en-CA" dirty="0" smtClean="0"/>
              <a:t>The indicator rationale was recorded.</a:t>
            </a:r>
          </a:p>
          <a:p>
            <a:pPr lvl="0"/>
            <a:endParaRPr lang="en-CA" sz="1600" dirty="0" smtClean="0"/>
          </a:p>
          <a:p>
            <a:pPr lvl="0"/>
            <a:r>
              <a:rPr lang="en-CA" dirty="0" smtClean="0"/>
              <a:t>Other indicator technical specifications were also noted, including:</a:t>
            </a:r>
            <a:endParaRPr lang="en-CA" sz="1600" dirty="0" smtClean="0"/>
          </a:p>
          <a:p>
            <a:pPr lvl="1" indent="-183371">
              <a:buFont typeface="Arial" pitchFamily="34" charset="0"/>
              <a:buChar char="•"/>
            </a:pPr>
            <a:r>
              <a:rPr lang="en-CA" dirty="0" smtClean="0"/>
              <a:t>Proposed source of data</a:t>
            </a:r>
            <a:endParaRPr lang="en-CA" sz="1600" dirty="0" smtClean="0"/>
          </a:p>
          <a:p>
            <a:pPr lvl="1" indent="-183371">
              <a:buFont typeface="Arial" pitchFamily="34" charset="0"/>
              <a:buChar char="•"/>
            </a:pPr>
            <a:r>
              <a:rPr lang="en-CA" dirty="0" smtClean="0"/>
              <a:t>Levels of stratification/ analysis to be reported (e.g. provincially, by tertiary centre, by diagnostic group, by age group, etc).</a:t>
            </a:r>
            <a:endParaRPr lang="en-CA" sz="1600" dirty="0" smtClean="0"/>
          </a:p>
          <a:p>
            <a:pPr lvl="1" indent="-183371">
              <a:buFont typeface="Arial" pitchFamily="34" charset="0"/>
              <a:buChar char="•"/>
            </a:pPr>
            <a:r>
              <a:rPr lang="en-CA" dirty="0" smtClean="0"/>
              <a:t>Sampling timeframe (i.e. most recent five-year cohort, every 12 months, etc);</a:t>
            </a:r>
            <a:endParaRPr lang="en-CA" sz="1600" dirty="0" smtClean="0"/>
          </a:p>
          <a:p>
            <a:pPr lvl="1" indent="-183371">
              <a:buFont typeface="Arial" pitchFamily="34" charset="0"/>
              <a:buChar char="•"/>
            </a:pPr>
            <a:r>
              <a:rPr lang="en-CA" dirty="0" smtClean="0"/>
              <a:t>Interpretation of score/ directionality: e.g. better quality is associated with a higher overall relative survival rate.</a:t>
            </a:r>
            <a:endParaRPr lang="en-CA" sz="1600" dirty="0" smtClean="0"/>
          </a:p>
          <a:p>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98041" indent="-198041">
              <a:buFontTx/>
              <a:buChar char="-"/>
            </a:pPr>
            <a:r>
              <a:rPr lang="en-US" sz="2400" dirty="0" smtClean="0">
                <a:solidFill>
                  <a:schemeClr val="tx2"/>
                </a:solidFill>
              </a:rPr>
              <a:t>The CSQI was thought to best reflected the key quality dimensions relevant to the pediatric oncology system and would also allow for comparability between the seven quality dimensions for Ontario’s pediatric and adult cancer systems.</a:t>
            </a:r>
          </a:p>
          <a:p>
            <a:pPr marL="198041" indent="-198041">
              <a:buFontTx/>
              <a:buChar char="-"/>
            </a:pPr>
            <a:endParaRPr lang="en-US" sz="2400" dirty="0" smtClean="0">
              <a:solidFill>
                <a:schemeClr val="tx2"/>
              </a:solidFill>
            </a:endParaRPr>
          </a:p>
          <a:p>
            <a:pPr marL="198041" indent="-198041">
              <a:buFontTx/>
              <a:buChar char="-"/>
            </a:pPr>
            <a:r>
              <a:rPr lang="en-US" sz="2400" dirty="0" smtClean="0">
                <a:solidFill>
                  <a:schemeClr val="tx2"/>
                </a:solidFill>
              </a:rPr>
              <a:t>The seven quality dimensions of the CSQI were originally adopted from the Institute of Medicine’s Committee on the Quality of Health Care in America.</a:t>
            </a:r>
          </a:p>
        </p:txBody>
      </p:sp>
      <p:sp>
        <p:nvSpPr>
          <p:cNvPr id="4" name="Slide Number Placeholder 3"/>
          <p:cNvSpPr>
            <a:spLocks noGrp="1"/>
          </p:cNvSpPr>
          <p:nvPr>
            <p:ph type="sldNum" sz="quarter" idx="10"/>
          </p:nvPr>
        </p:nvSpPr>
        <p:spPr/>
        <p:txBody>
          <a:bodyPr/>
          <a:lstStyle/>
          <a:p>
            <a:fld id="{EBD2FFE1-FD77-4F65-8E9F-A0028491377B}"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461294" lvl="1" defTabSz="922588">
              <a:defRPr/>
            </a:pPr>
            <a:r>
              <a:rPr lang="en-US" sz="2400" dirty="0" smtClean="0"/>
              <a:t>We then mapped the 33 quality indicators onto the seven quality dimensions of the CSQI. Some indicators mapped onto more than one quality dimension</a:t>
            </a:r>
          </a:p>
          <a:p>
            <a:pPr marL="461294" lvl="1" defTabSz="922588">
              <a:defRPr/>
            </a:pPr>
            <a:endParaRPr lang="en-US" sz="2400" dirty="0" smtClean="0"/>
          </a:p>
          <a:p>
            <a:pPr marL="461294" lvl="1" defTabSz="922588">
              <a:defRPr/>
            </a:pPr>
            <a:r>
              <a:rPr lang="en-US" sz="2400" u="sng" dirty="0" smtClean="0"/>
              <a:t>Examples:</a:t>
            </a:r>
          </a:p>
          <a:p>
            <a:pPr marL="461294" lvl="1" defTabSz="922588">
              <a:defRPr/>
            </a:pPr>
            <a:r>
              <a:rPr lang="en-US" sz="2400" dirty="0" smtClean="0"/>
              <a:t>† This indicator is also assigned to the </a:t>
            </a:r>
            <a:r>
              <a:rPr lang="en-US" sz="2400" i="1" dirty="0" smtClean="0"/>
              <a:t>Integrated, Equitable </a:t>
            </a:r>
            <a:r>
              <a:rPr lang="en-US" sz="2400" dirty="0" smtClean="0"/>
              <a:t>and</a:t>
            </a:r>
            <a:r>
              <a:rPr lang="en-US" sz="2400" i="1" dirty="0" smtClean="0"/>
              <a:t> Efficient </a:t>
            </a:r>
            <a:r>
              <a:rPr lang="en-US" sz="2400" dirty="0" smtClean="0"/>
              <a:t>quality domains.</a:t>
            </a:r>
            <a:br>
              <a:rPr lang="en-US" sz="2400" dirty="0" smtClean="0"/>
            </a:br>
            <a:r>
              <a:rPr lang="en-US" sz="2400" dirty="0" smtClean="0"/>
              <a:t>‡ This indicator is also assigned to the </a:t>
            </a:r>
            <a:r>
              <a:rPr lang="en-US" sz="2400" i="1" dirty="0" smtClean="0"/>
              <a:t>Integrated </a:t>
            </a:r>
            <a:r>
              <a:rPr lang="en-US" sz="2400" dirty="0" smtClean="0"/>
              <a:t>and</a:t>
            </a:r>
            <a:r>
              <a:rPr lang="en-US" sz="2400" i="1" dirty="0" smtClean="0"/>
              <a:t> Efficient </a:t>
            </a:r>
            <a:r>
              <a:rPr lang="en-US" sz="2400" dirty="0" smtClean="0"/>
              <a:t>quality domains.</a:t>
            </a:r>
            <a:br>
              <a:rPr lang="en-US" sz="2400" dirty="0" smtClean="0"/>
            </a:br>
            <a:r>
              <a:rPr lang="en-US" sz="2400" dirty="0" smtClean="0"/>
              <a:t>§ This indicator is also assigned to the </a:t>
            </a:r>
            <a:r>
              <a:rPr lang="en-US" sz="2400" i="1" dirty="0" smtClean="0"/>
              <a:t>Accessible, Equitable </a:t>
            </a:r>
            <a:r>
              <a:rPr lang="en-US" sz="2400" dirty="0" smtClean="0"/>
              <a:t>and</a:t>
            </a:r>
            <a:r>
              <a:rPr lang="en-US" sz="2400" i="1" dirty="0" smtClean="0"/>
              <a:t> Efficient </a:t>
            </a:r>
            <a:r>
              <a:rPr lang="en-US" sz="2400" dirty="0" smtClean="0"/>
              <a:t>quality domains.</a:t>
            </a:r>
          </a:p>
        </p:txBody>
      </p:sp>
      <p:sp>
        <p:nvSpPr>
          <p:cNvPr id="4" name="Slide Number Placeholder 3"/>
          <p:cNvSpPr>
            <a:spLocks noGrp="1"/>
          </p:cNvSpPr>
          <p:nvPr>
            <p:ph type="sldNum" sz="quarter" idx="10"/>
          </p:nvPr>
        </p:nvSpPr>
        <p:spPr/>
        <p:txBody>
          <a:bodyPr/>
          <a:lstStyle/>
          <a:p>
            <a:fld id="{EBD2FFE1-FD77-4F65-8E9F-A0028491377B}"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2728BD-7FE8-449E-8903-CABDAD0C7866}" type="slidenum">
              <a:rPr lang="en-CA" smtClean="0"/>
              <a:pPr/>
              <a:t>30</a:t>
            </a:fld>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11"/>
              </a:spcBef>
              <a:spcAft>
                <a:spcPts val="1019"/>
              </a:spcAft>
            </a:pPr>
            <a:endParaRPr lang="en-CA" sz="2000" dirty="0" smtClean="0">
              <a:solidFill>
                <a:schemeClr val="tx2"/>
              </a:solidFill>
            </a:endParaRPr>
          </a:p>
        </p:txBody>
      </p:sp>
      <p:sp>
        <p:nvSpPr>
          <p:cNvPr id="4" name="Slide Number Placeholder 3"/>
          <p:cNvSpPr>
            <a:spLocks noGrp="1"/>
          </p:cNvSpPr>
          <p:nvPr>
            <p:ph type="sldNum" sz="quarter" idx="10"/>
          </p:nvPr>
        </p:nvSpPr>
        <p:spPr/>
        <p:txBody>
          <a:bodyPr/>
          <a:lstStyle/>
          <a:p>
            <a:fld id="{EBD2FFE1-FD77-4F65-8E9F-A0028491377B}" type="slidenum">
              <a:rPr lang="en-US" smtClean="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10"/>
              </a:spcBef>
              <a:spcAft>
                <a:spcPts val="610"/>
              </a:spcAft>
            </a:pPr>
            <a:endParaRPr lang="en-US"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2728BD-7FE8-449E-8903-CABDAD0C7866}" type="slidenum">
              <a:rPr lang="en-CA" smtClean="0"/>
              <a:pPr/>
              <a:t>34</a:t>
            </a:fld>
            <a:endParaRPr lang="en-CA"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230">
              <a:defRPr/>
            </a:pPr>
            <a:r>
              <a:rPr lang="en-US" sz="1100" i="1" u="sng" dirty="0" smtClean="0">
                <a:solidFill>
                  <a:srgbClr val="FF0000"/>
                </a:solidFill>
              </a:rPr>
              <a:t>MLG Notes on “Indicator Specifications” (based on Email from June 7, 2011 – </a:t>
            </a:r>
            <a:r>
              <a:rPr lang="en-US" sz="1100" b="1" i="1" u="sng" dirty="0" smtClean="0">
                <a:solidFill>
                  <a:srgbClr val="FF0000"/>
                </a:solidFill>
              </a:rPr>
              <a:t>with added comments from NB/ PR)</a:t>
            </a:r>
          </a:p>
          <a:p>
            <a:pPr marL="456932" lvl="1" indent="-456932" defTabSz="931230">
              <a:buFontTx/>
              <a:buAutoNum type="arabicPeriod"/>
              <a:defRPr/>
            </a:pPr>
            <a:r>
              <a:rPr lang="en-US" sz="1100" b="1" i="1" dirty="0" smtClean="0">
                <a:solidFill>
                  <a:srgbClr val="FF0000"/>
                </a:solidFill>
              </a:rPr>
              <a:t>Age range variation </a:t>
            </a:r>
          </a:p>
          <a:p>
            <a:pPr marL="913866" lvl="2" indent="-456932" defTabSz="931230">
              <a:buFont typeface="Arial" pitchFamily="34" charset="0"/>
              <a:buChar char="•"/>
              <a:defRPr/>
            </a:pPr>
            <a:r>
              <a:rPr lang="en-US" sz="1100" i="1" dirty="0" smtClean="0">
                <a:solidFill>
                  <a:srgbClr val="FF0000"/>
                </a:solidFill>
              </a:rPr>
              <a:t>due to completeness of data capture for ages 0 to 14 at population-level; we do not have anything approaching complete capture for age range 15-19. </a:t>
            </a:r>
          </a:p>
          <a:p>
            <a:pPr marL="913866" lvl="2" indent="-456932" defTabSz="931230">
              <a:buFont typeface="Arial" pitchFamily="34" charset="0"/>
              <a:buChar char="•"/>
              <a:defRPr/>
            </a:pPr>
            <a:r>
              <a:rPr lang="en-US" sz="1100" i="1" dirty="0" smtClean="0">
                <a:solidFill>
                  <a:srgbClr val="FF0000"/>
                </a:solidFill>
              </a:rPr>
              <a:t>We are aware that participant hospitals accept patients up to 18 years of age, depending on bed availability, but representativeness of the &gt;14 year population is erratic. </a:t>
            </a:r>
          </a:p>
          <a:p>
            <a:pPr marL="913866" lvl="2" indent="-456932" defTabSz="931230">
              <a:buFont typeface="Arial" pitchFamily="34" charset="0"/>
              <a:buChar char="•"/>
              <a:defRPr/>
            </a:pPr>
            <a:r>
              <a:rPr lang="en-US" sz="1100" i="1" dirty="0" smtClean="0">
                <a:solidFill>
                  <a:srgbClr val="FF0000"/>
                </a:solidFill>
              </a:rPr>
              <a:t>We went with standard reported quintiles for age range specifications</a:t>
            </a:r>
          </a:p>
          <a:p>
            <a:pPr marL="0" lvl="1" defTabSz="931230">
              <a:buFontTx/>
              <a:buChar char="-"/>
              <a:defRPr/>
            </a:pPr>
            <a:endParaRPr lang="en-US" sz="1100" i="1" dirty="0" smtClean="0">
              <a:solidFill>
                <a:srgbClr val="FF0000"/>
              </a:solidFill>
            </a:endParaRPr>
          </a:p>
          <a:p>
            <a:pPr marL="456932" lvl="1" indent="-456932" defTabSz="931230">
              <a:buFont typeface="+mj-lt"/>
              <a:buAutoNum type="arabicPeriod" startAt="2"/>
              <a:defRPr/>
            </a:pPr>
            <a:r>
              <a:rPr lang="en-US" sz="1100" b="1" i="1" dirty="0" smtClean="0">
                <a:solidFill>
                  <a:srgbClr val="FF0000"/>
                </a:solidFill>
              </a:rPr>
              <a:t>Treatment-Related Mortality</a:t>
            </a:r>
          </a:p>
          <a:p>
            <a:pPr marL="913866" lvl="2" indent="-456932" defTabSz="931230">
              <a:buFont typeface="Arial" pitchFamily="34" charset="0"/>
              <a:buChar char="•"/>
              <a:defRPr/>
            </a:pPr>
            <a:r>
              <a:rPr lang="en-US" sz="1100" i="1" dirty="0" smtClean="0">
                <a:solidFill>
                  <a:srgbClr val="FF0000"/>
                </a:solidFill>
              </a:rPr>
              <a:t>We used ALL on the basis of the volume of cases, and a definition that at least was being used in some studies. There could be an argument to go with a higher risk disease but the volumes would be low.  </a:t>
            </a:r>
            <a:r>
              <a:rPr lang="en-US" sz="1100" b="1" i="1" dirty="0" smtClean="0">
                <a:solidFill>
                  <a:srgbClr val="FF0000"/>
                </a:solidFill>
              </a:rPr>
              <a:t>(</a:t>
            </a:r>
            <a:r>
              <a:rPr lang="en-US" sz="1100" b="1" i="1" u="sng" dirty="0" smtClean="0">
                <a:solidFill>
                  <a:srgbClr val="FF0000"/>
                </a:solidFill>
              </a:rPr>
              <a:t>NOTE</a:t>
            </a:r>
            <a:r>
              <a:rPr lang="en-US" sz="1100" b="1" i="1" dirty="0" smtClean="0">
                <a:solidFill>
                  <a:srgbClr val="FF0000"/>
                </a:solidFill>
              </a:rPr>
              <a:t>: Based on correspondence with Lillian Sung). </a:t>
            </a:r>
          </a:p>
          <a:p>
            <a:pPr marL="913866" lvl="2" indent="-456932" defTabSz="931230">
              <a:defRPr/>
            </a:pPr>
            <a:endParaRPr lang="en-US" sz="1100" i="1" dirty="0" smtClean="0">
              <a:solidFill>
                <a:srgbClr val="FF0000"/>
              </a:solidFill>
            </a:endParaRPr>
          </a:p>
        </p:txBody>
      </p:sp>
      <p:sp>
        <p:nvSpPr>
          <p:cNvPr id="4" name="Slide Number Placeholder 3"/>
          <p:cNvSpPr>
            <a:spLocks noGrp="1"/>
          </p:cNvSpPr>
          <p:nvPr>
            <p:ph type="sldNum" sz="quarter" idx="10"/>
          </p:nvPr>
        </p:nvSpPr>
        <p:spPr/>
        <p:txBody>
          <a:bodyPr/>
          <a:lstStyle/>
          <a:p>
            <a:fld id="{EBD2FFE1-FD77-4F65-8E9F-A0028491377B}" type="slidenum">
              <a:rPr lang="en-US" smtClean="0"/>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2572" lvl="1" indent="-454030" defTabSz="931230">
              <a:defRPr/>
            </a:pPr>
            <a:r>
              <a:rPr lang="en-US" sz="1100" dirty="0" smtClean="0"/>
              <a:t>During the in-person consensus meeting, we wanted to obtain a high-level of panel agreement and community buy-in in order to consider a proposed quality indicator as endorsed by the panel. Therefore, this was defined as </a:t>
            </a:r>
            <a:r>
              <a:rPr lang="en-US" sz="1100" u="sng" dirty="0" smtClean="0"/>
              <a:t>&gt;</a:t>
            </a:r>
            <a:r>
              <a:rPr lang="en-US" sz="1100" dirty="0" smtClean="0"/>
              <a:t> 80% of the panel (for the purposes of the meeting). </a:t>
            </a:r>
          </a:p>
          <a:p>
            <a:pPr marL="452572" lvl="1" indent="-454030" defTabSz="931230">
              <a:defRPr/>
            </a:pPr>
            <a:endParaRPr lang="en-US" sz="1100" u="sng" dirty="0" smtClean="0">
              <a:solidFill>
                <a:schemeClr val="tx2"/>
              </a:solidFill>
            </a:endParaRPr>
          </a:p>
          <a:p>
            <a:pPr marL="452572" lvl="1" indent="-454030" defTabSz="931230">
              <a:defRPr/>
            </a:pPr>
            <a:r>
              <a:rPr lang="en-US" sz="1100" u="sng" dirty="0" smtClean="0">
                <a:solidFill>
                  <a:schemeClr val="tx2"/>
                </a:solidFill>
              </a:rPr>
              <a:t>Electronic Meeting System:</a:t>
            </a:r>
          </a:p>
          <a:p>
            <a:pPr marL="452572" lvl="1" indent="-454030" defTabSz="931230">
              <a:buFontTx/>
              <a:buChar char="-"/>
              <a:defRPr/>
            </a:pPr>
            <a:r>
              <a:rPr lang="en-US" sz="1100" dirty="0" smtClean="0">
                <a:solidFill>
                  <a:schemeClr val="tx2"/>
                </a:solidFill>
              </a:rPr>
              <a:t>Combines expert facilitation with group decision support system </a:t>
            </a:r>
          </a:p>
          <a:p>
            <a:pPr marL="452572" lvl="1" indent="-454030" defTabSz="931230">
              <a:buFontTx/>
              <a:buChar char="-"/>
              <a:defRPr/>
            </a:pPr>
            <a:r>
              <a:rPr lang="en-US" sz="1100" dirty="0" smtClean="0">
                <a:solidFill>
                  <a:schemeClr val="tx2"/>
                </a:solidFill>
              </a:rPr>
              <a:t>to enable groups to rapidly accelerate idea generation and consensus building </a:t>
            </a:r>
          </a:p>
        </p:txBody>
      </p:sp>
      <p:sp>
        <p:nvSpPr>
          <p:cNvPr id="4" name="Slide Number Placeholder 3"/>
          <p:cNvSpPr>
            <a:spLocks noGrp="1"/>
          </p:cNvSpPr>
          <p:nvPr>
            <p:ph type="sldNum" sz="quarter" idx="10"/>
          </p:nvPr>
        </p:nvSpPr>
        <p:spPr/>
        <p:txBody>
          <a:bodyPr/>
          <a:lstStyle/>
          <a:p>
            <a:fld id="{EBD2FFE1-FD77-4F65-8E9F-A0028491377B}" type="slidenum">
              <a:rPr lang="en-US" smtClean="0"/>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 on issues of feasibility</a:t>
            </a:r>
            <a:r>
              <a:rPr lang="en-US" baseline="0" dirty="0" smtClean="0"/>
              <a:t> and resource implications and systems-level perspective points here.</a:t>
            </a:r>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39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12728BD-7FE8-449E-8903-CABDAD0C7866}" type="slidenum">
              <a:rPr lang="en-CA" smtClean="0"/>
              <a:pPr/>
              <a:t>40</a:t>
            </a:fld>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2588">
              <a:defRPr/>
            </a:pPr>
            <a:r>
              <a:rPr lang="en-US" b="1" dirty="0" smtClean="0">
                <a:solidFill>
                  <a:schemeClr val="accent2"/>
                </a:solidFill>
              </a:rPr>
              <a:t>Fly in one at a time: </a:t>
            </a:r>
            <a:r>
              <a:rPr lang="en-US" b="1" dirty="0" smtClean="0">
                <a:solidFill>
                  <a:srgbClr val="558ED5"/>
                </a:solidFill>
              </a:rPr>
              <a:t>System? Different phases of the cancer journey? Patient Outcomes? Nursing? Nutrition? All!</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1" u="sng" dirty="0" smtClean="0"/>
              <a:t>Note</a:t>
            </a:r>
            <a:r>
              <a:rPr lang="en-CA" i="1" dirty="0" smtClean="0"/>
              <a:t>: Page 12 of circulated SOPs</a:t>
            </a:r>
          </a:p>
          <a:p>
            <a:endParaRPr lang="en-CA" dirty="0" smtClean="0"/>
          </a:p>
          <a:p>
            <a:r>
              <a:rPr lang="en-CA" b="1" u="sng" dirty="0" smtClean="0"/>
              <a:t>Accountabilities:</a:t>
            </a:r>
          </a:p>
          <a:p>
            <a:pPr>
              <a:buFont typeface="Arial" pitchFamily="34" charset="0"/>
              <a:buChar char="•"/>
            </a:pPr>
            <a:r>
              <a:rPr lang="en-CA" dirty="0" smtClean="0"/>
              <a:t> An External Advisory Committee (EAC) and Technical Working Group will provide consultation and expert opinion on technical, data collection, methodological, operational and clinical practice issues to the Executive/ Operational QI (EOQI) Committee .</a:t>
            </a:r>
          </a:p>
          <a:p>
            <a:pPr>
              <a:buFont typeface="Arial" pitchFamily="34" charset="0"/>
              <a:buChar char="•"/>
            </a:pPr>
            <a:r>
              <a:rPr lang="en-CA" dirty="0" smtClean="0"/>
              <a:t> The EOQI Committee will conduct QI analyses and interpretation and will receive recommendations from the External Advisory Committee (EAC). </a:t>
            </a:r>
          </a:p>
          <a:p>
            <a:pPr>
              <a:buFont typeface="Arial" pitchFamily="34" charset="0"/>
              <a:buChar char="•"/>
            </a:pPr>
            <a:r>
              <a:rPr lang="en-CA" dirty="0" smtClean="0"/>
              <a:t> The EOQI Committee and EAC are responsible for identifying potential childhood cancer care delivery system and policy-level areas and opportunities for action. </a:t>
            </a:r>
          </a:p>
          <a:p>
            <a:pPr>
              <a:buFont typeface="Arial" pitchFamily="34" charset="0"/>
              <a:buChar char="•"/>
            </a:pPr>
            <a:r>
              <a:rPr lang="en-CA" dirty="0" smtClean="0"/>
              <a:t> The POGO Board of Directors will review the final QI report and proposed recommendations for possible actions arising from the QI analyses and approve strategies for dealing with such recommendations. </a:t>
            </a:r>
          </a:p>
          <a:p>
            <a:endParaRPr lang="en-CA" dirty="0"/>
          </a:p>
        </p:txBody>
      </p:sp>
      <p:sp>
        <p:nvSpPr>
          <p:cNvPr id="4" name="Slide Number Placeholder 3"/>
          <p:cNvSpPr>
            <a:spLocks noGrp="1"/>
          </p:cNvSpPr>
          <p:nvPr>
            <p:ph type="sldNum" sz="quarter" idx="10"/>
          </p:nvPr>
        </p:nvSpPr>
        <p:spPr/>
        <p:txBody>
          <a:bodyPr/>
          <a:lstStyle/>
          <a:p>
            <a:fld id="{2082B0F6-968C-4C2B-85CA-3E4BEFB80579}" type="slidenum">
              <a:rPr lang="en-CA" smtClean="0"/>
              <a:pPr/>
              <a:t>42</a:t>
            </a:fld>
            <a:endParaRPr lang="en-CA"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 see page 13 of SOPs ***</a:t>
            </a:r>
          </a:p>
          <a:p>
            <a:endParaRPr lang="en-CA" dirty="0" smtClean="0"/>
          </a:p>
          <a:p>
            <a:pPr defTabSz="931723">
              <a:defRPr/>
            </a:pPr>
            <a:r>
              <a:rPr lang="en-CA" b="1" dirty="0" smtClean="0"/>
              <a:t>Feedback from Steini Brown: </a:t>
            </a:r>
          </a:p>
          <a:p>
            <a:pPr defTabSz="931723">
              <a:buFont typeface="Arial" pitchFamily="34" charset="0"/>
              <a:buChar char="•"/>
              <a:defRPr/>
            </a:pPr>
            <a:r>
              <a:rPr lang="en-CA" b="1" dirty="0" smtClean="0"/>
              <a:t> </a:t>
            </a:r>
            <a:r>
              <a:rPr lang="en-CA" dirty="0" smtClean="0"/>
              <a:t>First, I think it would be worthwhile thinking about how you pick up on the lessons of the CQCO with the group you are going to convene. </a:t>
            </a:r>
          </a:p>
          <a:p>
            <a:pPr defTabSz="931723">
              <a:buFont typeface="Arial" pitchFamily="34" charset="0"/>
              <a:buChar char="•"/>
              <a:defRPr/>
            </a:pPr>
            <a:r>
              <a:rPr lang="en-CA" dirty="0" smtClean="0"/>
              <a:t> This means that you </a:t>
            </a:r>
            <a:r>
              <a:rPr lang="en-CA" b="1" dirty="0" smtClean="0"/>
              <a:t>would have the group also validate and bless annual reports and likely help you put classifications of overall performance on the indicators</a:t>
            </a:r>
            <a:r>
              <a:rPr lang="en-CA" dirty="0" smtClean="0"/>
              <a:t>. </a:t>
            </a:r>
          </a:p>
          <a:p>
            <a:pPr defTabSz="931723">
              <a:buFont typeface="Arial" pitchFamily="34" charset="0"/>
              <a:buChar char="•"/>
              <a:defRPr/>
            </a:pPr>
            <a:r>
              <a:rPr lang="en-CA" dirty="0" smtClean="0"/>
              <a:t> It also means that you would likely be </a:t>
            </a:r>
            <a:r>
              <a:rPr lang="en-CA" b="1" dirty="0" smtClean="0"/>
              <a:t>heavy on cancer experts, have some patients/caregivers, and a few experts</a:t>
            </a:r>
            <a:r>
              <a:rPr lang="en-CA" dirty="0" smtClean="0"/>
              <a:t>. </a:t>
            </a:r>
          </a:p>
          <a:p>
            <a:pPr defTabSz="931723">
              <a:buFont typeface="Arial" pitchFamily="34" charset="0"/>
              <a:buChar char="•"/>
              <a:defRPr/>
            </a:pPr>
            <a:r>
              <a:rPr lang="en-CA" dirty="0" smtClean="0"/>
              <a:t> The </a:t>
            </a:r>
            <a:r>
              <a:rPr lang="en-CA" b="1" dirty="0" smtClean="0"/>
              <a:t>quasi-independent nature of the group </a:t>
            </a:r>
            <a:r>
              <a:rPr lang="en-CA" dirty="0" smtClean="0"/>
              <a:t>was also useful at times. </a:t>
            </a:r>
          </a:p>
          <a:p>
            <a:pPr defTabSz="931723">
              <a:buFont typeface="Arial" pitchFamily="34" charset="0"/>
              <a:buChar char="•"/>
              <a:defRPr/>
            </a:pPr>
            <a:r>
              <a:rPr lang="en-CA" dirty="0" smtClean="0"/>
              <a:t> You have likely already seen it but you may want to think about looking at the following paper on CQCO: </a:t>
            </a:r>
            <a:r>
              <a:rPr lang="en-CA" u="sng" dirty="0" smtClean="0">
                <a:hlinkClick r:id="rId3"/>
              </a:rPr>
              <a:t>http://www.longwoods.com/content/23162</a:t>
            </a:r>
            <a:r>
              <a:rPr lang="en-CA" dirty="0" smtClean="0"/>
              <a:t> </a:t>
            </a:r>
          </a:p>
          <a:p>
            <a:endParaRPr lang="en-CA" dirty="0"/>
          </a:p>
        </p:txBody>
      </p:sp>
      <p:sp>
        <p:nvSpPr>
          <p:cNvPr id="4" name="Slide Number Placeholder 3"/>
          <p:cNvSpPr>
            <a:spLocks noGrp="1"/>
          </p:cNvSpPr>
          <p:nvPr>
            <p:ph type="sldNum" sz="quarter" idx="10"/>
          </p:nvPr>
        </p:nvSpPr>
        <p:spPr/>
        <p:txBody>
          <a:bodyPr/>
          <a:lstStyle/>
          <a:p>
            <a:fld id="{2082B0F6-968C-4C2B-85CA-3E4BEFB80579}" type="slidenum">
              <a:rPr lang="en-CA" smtClean="0"/>
              <a:pPr/>
              <a:t>43</a:t>
            </a:fld>
            <a:endParaRPr lang="en-CA"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44</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Canadian interest</a:t>
            </a:r>
            <a:r>
              <a:rPr lang="en-US" baseline="0" dirty="0" smtClean="0"/>
              <a:t> includes: Atlantic Provinces Pediatric Hematology/Oncology Network (APPHON), Rossy Cancer Network (Quebec), Alberta Health Services (Clinical Quality Metrics Consultant)</a:t>
            </a:r>
          </a:p>
          <a:p>
            <a:endParaRPr lang="en-US" baseline="0" dirty="0" smtClean="0"/>
          </a:p>
          <a:p>
            <a:r>
              <a:rPr lang="en-US" baseline="0" dirty="0" smtClean="0"/>
              <a:t>International interest includes: Brazil group</a:t>
            </a:r>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45</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BD2FFE1-FD77-4F65-8E9F-A0028491377B}" type="slidenum">
              <a:rPr lang="en-US" smtClean="0"/>
              <a:pPr/>
              <a:t>46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269">
              <a:defRPr/>
            </a:pPr>
            <a:r>
              <a:rPr lang="en-US" dirty="0" smtClean="0"/>
              <a:t>4. PPOP - Preliminary research done by the </a:t>
            </a:r>
            <a:r>
              <a:rPr lang="en-US" b="1" u="sng" dirty="0" smtClean="0"/>
              <a:t>Outcomes Working Group</a:t>
            </a:r>
            <a:r>
              <a:rPr lang="en-US" dirty="0" smtClean="0"/>
              <a:t> charged by POGO with the responsibility for identifying strategies to develop quality indicators (part of the </a:t>
            </a:r>
            <a:r>
              <a:rPr lang="en-US" i="1" dirty="0" smtClean="0"/>
              <a:t>Provincial Pediatric Oncology Plan</a:t>
            </a:r>
            <a:r>
              <a:rPr lang="en-US" dirty="0" smtClean="0"/>
              <a:t>)</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197">
              <a:defRPr/>
            </a:pPr>
            <a:r>
              <a:rPr lang="en-US" sz="2600" dirty="0">
                <a:solidFill>
                  <a:srgbClr val="FF0000"/>
                </a:solidFill>
              </a:rPr>
              <a:t>These indicators will be used to track dimensions of the childhood cancer system in Ontario in a standardized manner.	</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BD2FFE1-FD77-4F65-8E9F-A0028491377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2728BD-7FE8-449E-8903-CABDAD0C7866}" type="slidenum">
              <a:rPr lang="en-CA" smtClean="0"/>
              <a:pPr/>
              <a:t>9</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108D475-ACC5-4092-97F3-A65C8D212F66}" type="datetime1">
              <a:rPr lang="en-CA" smtClean="0"/>
              <a:pPr/>
              <a:t>27/08/2015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21B71E7-4587-47F7-8470-EEABA8242E2B}" type="slidenum">
              <a:rPr lang="en-CA" smtClean="0"/>
              <a:pPr/>
              <a:t>‹nº›</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332C649-4762-4D90-991F-6FF5C274ED3F}" type="datetime1">
              <a:rPr lang="en-CA" smtClean="0"/>
              <a:pPr/>
              <a:t>27/08/2015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21B71E7-4587-47F7-8470-EEABA8242E2B}" type="slidenum">
              <a:rPr lang="en-CA" smtClean="0"/>
              <a:pPr/>
              <a:t>‹nº›</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14460DB-B4E2-4498-B7DF-EC51D0E700D0}" type="datetime1">
              <a:rPr lang="en-CA" smtClean="0"/>
              <a:pPr/>
              <a:t>27/08/2015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21B71E7-4587-47F7-8470-EEABA8242E2B}" type="slidenum">
              <a:rPr lang="en-CA" smtClean="0"/>
              <a:pPr/>
              <a:t>‹nº›</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C799E2-23B7-478F-8BB9-031CCF95449A}" type="datetime1">
              <a:rPr lang="en-CA" smtClean="0"/>
              <a:pPr/>
              <a:t>27/08/2015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21B71E7-4587-47F7-8470-EEABA8242E2B}" type="slidenum">
              <a:rPr lang="en-CA" smtClean="0"/>
              <a:pPr/>
              <a:t>‹nº›</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4E29D9-25D0-4ABF-901B-1E06616E8532}" type="datetime1">
              <a:rPr lang="en-CA" smtClean="0"/>
              <a:pPr/>
              <a:t>27/08/2015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21B71E7-4587-47F7-8470-EEABA8242E2B}" type="slidenum">
              <a:rPr lang="en-CA" smtClean="0"/>
              <a:pPr/>
              <a:t>‹nº›</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81C78EA-09DB-419A-A8EC-2F1AAD23ACFC}" type="datetime1">
              <a:rPr lang="en-CA" smtClean="0"/>
              <a:pPr/>
              <a:t>27/08/2015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21B71E7-4587-47F7-8470-EEABA8242E2B}" type="slidenum">
              <a:rPr lang="en-CA" smtClean="0"/>
              <a:pPr/>
              <a:t>‹nº›</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06695CD-67D1-4957-9291-4B8EDD9D6A0B}" type="datetime1">
              <a:rPr lang="en-CA" smtClean="0"/>
              <a:pPr/>
              <a:t>27/08/2015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321B71E7-4587-47F7-8470-EEABA8242E2B}" type="slidenum">
              <a:rPr lang="en-CA" smtClean="0"/>
              <a:pPr/>
              <a:t>‹nº›</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573A57B-A74C-47B2-BEB2-6799DD460926}" type="datetime1">
              <a:rPr lang="en-CA" smtClean="0"/>
              <a:pPr/>
              <a:t>27/08/2015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321B71E7-4587-47F7-8470-EEABA8242E2B}" type="slidenum">
              <a:rPr lang="en-CA" smtClean="0"/>
              <a:pPr/>
              <a:t>‹nº›</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ADCCE-FBBA-4226-9390-452AAFDDBF19}" type="datetime1">
              <a:rPr lang="en-CA" smtClean="0"/>
              <a:pPr/>
              <a:t>27/08/2015</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321B71E7-4587-47F7-8470-EEABA8242E2B}" type="slidenum">
              <a:rPr lang="en-CA" smtClean="0"/>
              <a:pPr/>
              <a:t>‹nº›</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393B3C-7DAA-4CB8-8B12-E16EFA5D512E}" type="datetime1">
              <a:rPr lang="en-CA" smtClean="0"/>
              <a:pPr/>
              <a:t>27/08/2015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21B71E7-4587-47F7-8470-EEABA8242E2B}" type="slidenum">
              <a:rPr lang="en-CA" smtClean="0"/>
              <a:pPr/>
              <a:t>‹nº›</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D6EA9-4453-4AF8-9EDB-340E8F81D506}" type="datetime1">
              <a:rPr lang="en-CA" smtClean="0"/>
              <a:pPr/>
              <a:t>27/08/2015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21B71E7-4587-47F7-8470-EEABA8242E2B}" type="slidenum">
              <a:rPr lang="en-CA" smtClean="0"/>
              <a:pPr/>
              <a:t>‹nº›</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C56CC-28A0-4097-B84C-872FFA281011}" type="datetime1">
              <a:rPr lang="en-CA" smtClean="0"/>
              <a:pPr/>
              <a:t>27/08/2015</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B71E7-4587-47F7-8470-EEABA8242E2B}" type="slidenum">
              <a:rPr lang="en-CA" smtClean="0"/>
              <a:pPr/>
              <a:t>‹nº›</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4.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gif"/></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4000" cy="1470025"/>
          </a:xfrm>
        </p:spPr>
        <p:txBody>
          <a:bodyPr>
            <a:noAutofit/>
          </a:bodyPr>
          <a:lstStyle/>
          <a:p>
            <a:r>
              <a:rPr lang="en-US" sz="3800" b="1" dirty="0" smtClean="0">
                <a:solidFill>
                  <a:schemeClr val="tx2"/>
                </a:solidFill>
                <a:latin typeface="Cambria" pitchFamily="18" charset="0"/>
              </a:rPr>
              <a:t>Measuring the Quality of a Childhood Cancer Care Delivery System: </a:t>
            </a:r>
            <a:r>
              <a:rPr lang="en-US" sz="3600" b="1" dirty="0" smtClean="0">
                <a:solidFill>
                  <a:schemeClr val="accent1"/>
                </a:solidFill>
                <a:latin typeface="Cambria" pitchFamily="18" charset="0"/>
              </a:rPr>
              <a:t/>
            </a:r>
            <a:br>
              <a:rPr lang="en-US" sz="3600" b="1" dirty="0" smtClean="0">
                <a:solidFill>
                  <a:schemeClr val="accent1"/>
                </a:solidFill>
                <a:latin typeface="Cambria" pitchFamily="18" charset="0"/>
              </a:rPr>
            </a:br>
            <a:r>
              <a:rPr lang="en-US" sz="3200" dirty="0" smtClean="0">
                <a:solidFill>
                  <a:schemeClr val="tx2"/>
                </a:solidFill>
                <a:latin typeface="Cambria" pitchFamily="18" charset="0"/>
              </a:rPr>
              <a:t>Development and Operationalizing</a:t>
            </a:r>
            <a:br>
              <a:rPr lang="en-US" sz="3200" dirty="0" smtClean="0">
                <a:solidFill>
                  <a:schemeClr val="tx2"/>
                </a:solidFill>
                <a:latin typeface="Cambria" pitchFamily="18" charset="0"/>
              </a:rPr>
            </a:br>
            <a:r>
              <a:rPr lang="en-US" sz="3200" dirty="0" smtClean="0">
                <a:solidFill>
                  <a:schemeClr val="tx2"/>
                </a:solidFill>
                <a:latin typeface="Cambria" pitchFamily="18" charset="0"/>
              </a:rPr>
              <a:t>a Framework and Quality Indicators</a:t>
            </a:r>
            <a:endParaRPr lang="en-US" sz="3200" b="1" dirty="0">
              <a:solidFill>
                <a:srgbClr val="0070C0"/>
              </a:solidFill>
              <a:latin typeface="Cambria" pitchFamily="18" charset="0"/>
            </a:endParaRPr>
          </a:p>
        </p:txBody>
      </p:sp>
      <p:sp>
        <p:nvSpPr>
          <p:cNvPr id="3" name="Subtitle 2"/>
          <p:cNvSpPr>
            <a:spLocks noGrp="1"/>
          </p:cNvSpPr>
          <p:nvPr>
            <p:ph type="subTitle" idx="1"/>
          </p:nvPr>
        </p:nvSpPr>
        <p:spPr>
          <a:xfrm>
            <a:off x="0" y="2895600"/>
            <a:ext cx="9144000" cy="1447800"/>
          </a:xfrm>
        </p:spPr>
        <p:txBody>
          <a:bodyPr>
            <a:normAutofit lnSpcReduction="10000"/>
          </a:bodyPr>
          <a:lstStyle/>
          <a:p>
            <a:r>
              <a:rPr lang="en-US" sz="2800" b="1" dirty="0" smtClean="0">
                <a:solidFill>
                  <a:srgbClr val="0070C0"/>
                </a:solidFill>
                <a:latin typeface="Cambria" pitchFamily="18" charset="0"/>
              </a:rPr>
              <a:t>3</a:t>
            </a:r>
            <a:r>
              <a:rPr lang="en-US" sz="2800" b="1" baseline="30000" dirty="0" smtClean="0">
                <a:solidFill>
                  <a:srgbClr val="0070C0"/>
                </a:solidFill>
                <a:latin typeface="Cambria" pitchFamily="18" charset="0"/>
              </a:rPr>
              <a:t>rd</a:t>
            </a:r>
            <a:r>
              <a:rPr lang="en-US" sz="2800" b="1" dirty="0" smtClean="0">
                <a:solidFill>
                  <a:srgbClr val="0070C0"/>
                </a:solidFill>
                <a:latin typeface="Cambria" pitchFamily="18" charset="0"/>
              </a:rPr>
              <a:t> Pediatric Cancer Forum</a:t>
            </a:r>
          </a:p>
          <a:p>
            <a:r>
              <a:rPr lang="en-US" sz="2800" dirty="0" smtClean="0">
                <a:solidFill>
                  <a:srgbClr val="0070C0"/>
                </a:solidFill>
                <a:latin typeface="Cambria" pitchFamily="18" charset="0"/>
              </a:rPr>
              <a:t>Rio de Janeiro</a:t>
            </a:r>
            <a:br>
              <a:rPr lang="en-US" sz="2800" dirty="0" smtClean="0">
                <a:solidFill>
                  <a:srgbClr val="0070C0"/>
                </a:solidFill>
                <a:latin typeface="Cambria" pitchFamily="18" charset="0"/>
              </a:rPr>
            </a:br>
            <a:r>
              <a:rPr lang="en-US" sz="2800" dirty="0" smtClean="0">
                <a:solidFill>
                  <a:srgbClr val="0070C0"/>
                </a:solidFill>
                <a:latin typeface="Cambria" pitchFamily="18" charset="0"/>
              </a:rPr>
              <a:t>August 27, 2015 </a:t>
            </a:r>
          </a:p>
        </p:txBody>
      </p:sp>
      <p:pic>
        <p:nvPicPr>
          <p:cNvPr id="1026" name="Picture 2"/>
          <p:cNvPicPr>
            <a:picLocks noChangeAspect="1" noChangeArrowheads="1"/>
          </p:cNvPicPr>
          <p:nvPr/>
        </p:nvPicPr>
        <p:blipFill>
          <a:blip r:embed="rId3" cstate="print"/>
          <a:srcRect/>
          <a:stretch>
            <a:fillRect/>
          </a:stretch>
        </p:blipFill>
        <p:spPr bwMode="auto">
          <a:xfrm>
            <a:off x="5122934" y="6019800"/>
            <a:ext cx="1582666" cy="64008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28600" y="6179574"/>
            <a:ext cx="4114800" cy="221226"/>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491865" y="6019800"/>
            <a:ext cx="1383029" cy="457200"/>
          </a:xfrm>
          <a:prstGeom prst="rect">
            <a:avLst/>
          </a:prstGeom>
          <a:noFill/>
          <a:ln w="9525">
            <a:noFill/>
            <a:miter lim="800000"/>
            <a:headEnd/>
            <a:tailEnd/>
          </a:ln>
        </p:spPr>
      </p:pic>
      <p:cxnSp>
        <p:nvCxnSpPr>
          <p:cNvPr id="9" name="Straight Connector 8"/>
          <p:cNvCxnSpPr/>
          <p:nvPr/>
        </p:nvCxnSpPr>
        <p:spPr>
          <a:xfrm>
            <a:off x="228600" y="5867400"/>
            <a:ext cx="8763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4267200"/>
            <a:ext cx="9144000" cy="1538883"/>
          </a:xfrm>
          <a:prstGeom prst="rect">
            <a:avLst/>
          </a:prstGeom>
          <a:noFill/>
        </p:spPr>
        <p:txBody>
          <a:bodyPr wrap="square" lIns="9144" rIns="9144" rtlCol="0">
            <a:spAutoFit/>
          </a:bodyPr>
          <a:lstStyle/>
          <a:p>
            <a:pPr algn="ctr"/>
            <a:r>
              <a:rPr lang="en-CA" sz="2000" b="1" dirty="0" smtClean="0">
                <a:latin typeface="Cambria" pitchFamily="18" charset="0"/>
              </a:rPr>
              <a:t>Dr. Mark Greenberg</a:t>
            </a:r>
            <a:r>
              <a:rPr lang="en-CA" sz="2000" dirty="0" smtClean="0">
                <a:latin typeface="Cambria" pitchFamily="18" charset="0"/>
              </a:rPr>
              <a:t/>
            </a:r>
            <a:br>
              <a:rPr lang="en-CA" sz="2000" dirty="0" smtClean="0">
                <a:latin typeface="Cambria" pitchFamily="18" charset="0"/>
              </a:rPr>
            </a:br>
            <a:r>
              <a:rPr lang="en-CA" dirty="0" smtClean="0">
                <a:latin typeface="Cambria" pitchFamily="18" charset="0"/>
              </a:rPr>
              <a:t>Senior Adviser, Policy &amp; Clinical Affairs, POGO</a:t>
            </a:r>
          </a:p>
          <a:p>
            <a:pPr algn="ctr"/>
            <a:r>
              <a:rPr lang="en-CA" dirty="0" smtClean="0">
                <a:latin typeface="Cambria" pitchFamily="18" charset="0"/>
              </a:rPr>
              <a:t>Professor of Paediatrics and Surgery, University of Toronto</a:t>
            </a:r>
          </a:p>
          <a:p>
            <a:pPr algn="ctr"/>
            <a:endParaRPr lang="en-CA" dirty="0" smtClean="0">
              <a:latin typeface="Cambria" pitchFamily="18" charset="0"/>
            </a:endParaRPr>
          </a:p>
          <a:p>
            <a:pPr algn="ctr"/>
            <a:r>
              <a:rPr lang="en-CA" sz="2000" b="1" dirty="0" smtClean="0">
                <a:latin typeface="Cambria" pitchFamily="18" charset="0"/>
              </a:rPr>
              <a:t>On Behalf of the Pediatric Oncology QI Investigator Group</a:t>
            </a:r>
            <a:endParaRPr lang="en-CA" dirty="0" smtClean="0">
              <a:latin typeface="Cambria" pitchFamily="18" charset="0"/>
            </a:endParaRPr>
          </a:p>
        </p:txBody>
      </p:sp>
      <p:cxnSp>
        <p:nvCxnSpPr>
          <p:cNvPr id="14" name="Straight Connector 13"/>
          <p:cNvCxnSpPr/>
          <p:nvPr/>
        </p:nvCxnSpPr>
        <p:spPr>
          <a:xfrm>
            <a:off x="1143000" y="2743200"/>
            <a:ext cx="693420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pic>
        <p:nvPicPr>
          <p:cNvPr id="4" name="Picture 2"/>
          <p:cNvPicPr>
            <a:picLocks noChangeAspect="1" noChangeArrowheads="1"/>
          </p:cNvPicPr>
          <p:nvPr/>
        </p:nvPicPr>
        <p:blipFill>
          <a:blip r:embed="rId6" cstate="print"/>
          <a:srcRect/>
          <a:stretch>
            <a:fillRect/>
          </a:stretch>
        </p:blipFill>
        <p:spPr bwMode="auto">
          <a:xfrm>
            <a:off x="7086877" y="6019800"/>
            <a:ext cx="1904723" cy="6400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Autofit/>
          </a:bodyPr>
          <a:lstStyle/>
          <a:p>
            <a:r>
              <a:rPr lang="en-US" sz="3600" b="1" dirty="0" smtClean="0">
                <a:solidFill>
                  <a:schemeClr val="tx2"/>
                </a:solidFill>
                <a:latin typeface="Cambria" pitchFamily="18" charset="0"/>
              </a:rPr>
              <a:t>Stages of Study Development</a:t>
            </a:r>
            <a:endParaRPr lang="en-US" sz="3600" dirty="0">
              <a:solidFill>
                <a:schemeClr val="tx2"/>
              </a:solidFill>
            </a:endParaRPr>
          </a:p>
        </p:txBody>
      </p:sp>
      <p:sp>
        <p:nvSpPr>
          <p:cNvPr id="6" name="TextBox 5"/>
          <p:cNvSpPr txBox="1"/>
          <p:nvPr/>
        </p:nvSpPr>
        <p:spPr>
          <a:xfrm>
            <a:off x="76200" y="381000"/>
            <a:ext cx="990600" cy="78319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lIns="0" tIns="0" rIns="0" bIns="0" rtlCol="0">
            <a:spAutoFit/>
          </a:bodyPr>
          <a:lstStyle/>
          <a:p>
            <a:pPr algn="ctr"/>
            <a:endParaRPr lang="en-US" sz="200" b="1" dirty="0" smtClean="0">
              <a:solidFill>
                <a:schemeClr val="tx2"/>
              </a:solidFill>
            </a:endParaRPr>
          </a:p>
          <a:p>
            <a:pPr algn="ctr"/>
            <a:r>
              <a:rPr lang="en-US" sz="1600" b="1" dirty="0" smtClean="0">
                <a:solidFill>
                  <a:schemeClr val="tx2"/>
                </a:solidFill>
              </a:rPr>
              <a:t>Phase I </a:t>
            </a:r>
            <a:r>
              <a:rPr lang="en-US" sz="1400" dirty="0" smtClean="0">
                <a:solidFill>
                  <a:schemeClr val="tx2"/>
                </a:solidFill>
              </a:rPr>
              <a:t>Framework Review</a:t>
            </a:r>
            <a:endParaRPr lang="en-US" sz="1400" dirty="0">
              <a:solidFill>
                <a:schemeClr val="tx2"/>
              </a:solidFill>
            </a:endParaRPr>
          </a:p>
        </p:txBody>
      </p:sp>
      <p:grpSp>
        <p:nvGrpSpPr>
          <p:cNvPr id="37" name="Group 37"/>
          <p:cNvGrpSpPr/>
          <p:nvPr/>
        </p:nvGrpSpPr>
        <p:grpSpPr>
          <a:xfrm>
            <a:off x="1143000" y="448057"/>
            <a:ext cx="7924800" cy="542543"/>
            <a:chOff x="-76200" y="71631"/>
            <a:chExt cx="7924800" cy="542543"/>
          </a:xfrm>
        </p:grpSpPr>
        <p:sp>
          <p:nvSpPr>
            <p:cNvPr id="70" name="Rounded Rectangle 69"/>
            <p:cNvSpPr/>
            <p:nvPr/>
          </p:nvSpPr>
          <p:spPr>
            <a:xfrm>
              <a:off x="-76200" y="71631"/>
              <a:ext cx="7924800" cy="542543"/>
            </a:xfrm>
            <a:prstGeom prst="roundRect">
              <a:avLst>
                <a:gd name="adj" fmla="val 10000"/>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sp>
        <p:sp>
          <p:nvSpPr>
            <p:cNvPr id="71" name="Rounded Rectangle 6"/>
            <p:cNvSpPr/>
            <p:nvPr/>
          </p:nvSpPr>
          <p:spPr>
            <a:xfrm>
              <a:off x="-76200" y="80774"/>
              <a:ext cx="7893018" cy="5107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0" vert="horz" wrap="square" lIns="3600" tIns="64770" rIns="3600" bIns="64770" numCol="1" spcCol="1270" anchor="ctr" anchorCtr="0">
              <a:noAutofit/>
            </a:bodyPr>
            <a:lstStyle/>
            <a:p>
              <a:pPr lvl="0" algn="ctr" defTabSz="755650">
                <a:lnSpc>
                  <a:spcPct val="90000"/>
                </a:lnSpc>
                <a:spcBef>
                  <a:spcPct val="0"/>
                </a:spcBef>
                <a:spcAft>
                  <a:spcPct val="35000"/>
                </a:spcAft>
              </a:pPr>
              <a:r>
                <a:rPr lang="en-US" sz="1700" b="1" dirty="0" smtClean="0">
                  <a:solidFill>
                    <a:schemeClr val="tx1"/>
                  </a:solidFill>
                </a:rPr>
                <a:t>Review of Quality Assessment Frameworks</a:t>
              </a:r>
              <a:r>
                <a:rPr lang="en-US" sz="1700" i="1" dirty="0" smtClean="0">
                  <a:solidFill>
                    <a:schemeClr val="tx2"/>
                  </a:solidFill>
                </a:rPr>
                <a:t/>
              </a:r>
              <a:br>
                <a:rPr lang="en-US" sz="1700" i="1" dirty="0" smtClean="0">
                  <a:solidFill>
                    <a:schemeClr val="tx2"/>
                  </a:solidFill>
                </a:rPr>
              </a:br>
              <a:r>
                <a:rPr lang="en-US" sz="1700" b="1" i="1" dirty="0" smtClean="0">
                  <a:solidFill>
                    <a:schemeClr val="tx2"/>
                  </a:solidFill>
                </a:rPr>
                <a:t>(Comprehensive Systematic Review of Frameworks) </a:t>
              </a:r>
              <a:r>
                <a:rPr lang="en-US" sz="1300" i="1" dirty="0" smtClean="0">
                  <a:solidFill>
                    <a:schemeClr val="tx2"/>
                  </a:solidFill>
                </a:rPr>
                <a:t>(Klassen, et al, 2010)</a:t>
              </a:r>
              <a:endParaRPr lang="en-US" sz="1300" i="1" dirty="0">
                <a:solidFill>
                  <a:schemeClr val="tx2"/>
                </a:solidFil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500" b="1" dirty="0" smtClean="0">
                <a:solidFill>
                  <a:schemeClr val="tx2"/>
                </a:solidFill>
                <a:latin typeface="Cambria" pitchFamily="18" charset="0"/>
              </a:rPr>
              <a:t>Review of Quality Assessment Frameworks</a:t>
            </a:r>
            <a:endParaRPr lang="en-US" sz="3500" dirty="0">
              <a:solidFill>
                <a:schemeClr val="tx2"/>
              </a:solidFill>
            </a:endParaRPr>
          </a:p>
        </p:txBody>
      </p:sp>
      <p:sp>
        <p:nvSpPr>
          <p:cNvPr id="3" name="Content Placeholder 2"/>
          <p:cNvSpPr>
            <a:spLocks noGrp="1"/>
          </p:cNvSpPr>
          <p:nvPr>
            <p:ph idx="1"/>
          </p:nvPr>
        </p:nvSpPr>
        <p:spPr>
          <a:xfrm>
            <a:off x="381000" y="1066800"/>
            <a:ext cx="8534400" cy="5486400"/>
          </a:xfrm>
        </p:spPr>
        <p:txBody>
          <a:bodyPr>
            <a:normAutofit/>
          </a:bodyPr>
          <a:lstStyle/>
          <a:p>
            <a:pPr>
              <a:spcBef>
                <a:spcPts val="600"/>
              </a:spcBef>
              <a:spcAft>
                <a:spcPts val="600"/>
              </a:spcAft>
              <a:buFont typeface="Wingdings" pitchFamily="2" charset="2"/>
              <a:buChar char="v"/>
            </a:pPr>
            <a:endParaRPr lang="en-US" sz="2600" dirty="0" smtClean="0">
              <a:solidFill>
                <a:schemeClr val="tx2"/>
              </a:solidFill>
            </a:endParaRPr>
          </a:p>
          <a:p>
            <a:pPr>
              <a:spcBef>
                <a:spcPts val="600"/>
              </a:spcBef>
              <a:spcAft>
                <a:spcPts val="600"/>
              </a:spcAft>
              <a:buFont typeface="Wingdings" pitchFamily="2" charset="2"/>
              <a:buChar char="v"/>
            </a:pPr>
            <a:endParaRPr lang="en-US" sz="2600" dirty="0">
              <a:solidFill>
                <a:schemeClr val="tx2"/>
              </a:solidFill>
            </a:endParaRPr>
          </a:p>
          <a:p>
            <a:pPr>
              <a:spcBef>
                <a:spcPts val="600"/>
              </a:spcBef>
              <a:spcAft>
                <a:spcPts val="600"/>
              </a:spcAft>
              <a:buFont typeface="Wingdings" pitchFamily="2" charset="2"/>
              <a:buChar char="v"/>
            </a:pPr>
            <a:r>
              <a:rPr lang="en-US" sz="2600" dirty="0" smtClean="0">
                <a:solidFill>
                  <a:schemeClr val="tx2"/>
                </a:solidFill>
              </a:rPr>
              <a:t>Recent comprehensive, large-scale </a:t>
            </a:r>
            <a:r>
              <a:rPr lang="en-US" sz="2600" dirty="0" smtClean="0">
                <a:solidFill>
                  <a:srgbClr val="0070C0"/>
                </a:solidFill>
              </a:rPr>
              <a:t>systematic review of quality frameworks </a:t>
            </a:r>
            <a:r>
              <a:rPr lang="en-US" sz="2600" dirty="0" smtClean="0">
                <a:solidFill>
                  <a:schemeClr val="tx2"/>
                </a:solidFill>
              </a:rPr>
              <a:t>in health, education and social service sectors</a:t>
            </a:r>
            <a:r>
              <a:rPr lang="en-US" sz="2600" baseline="30000" dirty="0" smtClean="0">
                <a:solidFill>
                  <a:schemeClr val="tx2"/>
                </a:solidFill>
              </a:rPr>
              <a:t>1</a:t>
            </a:r>
            <a:r>
              <a:rPr lang="en-US" sz="2600" dirty="0" smtClean="0">
                <a:solidFill>
                  <a:schemeClr val="tx2"/>
                </a:solidFill>
              </a:rPr>
              <a:t> identified: </a:t>
            </a:r>
            <a:endParaRPr lang="en-US" sz="2600" baseline="30000" dirty="0" smtClean="0">
              <a:solidFill>
                <a:schemeClr val="tx2"/>
              </a:solidFill>
            </a:endParaRPr>
          </a:p>
          <a:p>
            <a:pPr marL="685800" lvl="1" indent="-338138">
              <a:spcBef>
                <a:spcPts val="600"/>
              </a:spcBef>
              <a:spcAft>
                <a:spcPts val="600"/>
              </a:spcAft>
              <a:buFont typeface="Calibri" pitchFamily="34" charset="0"/>
              <a:buChar char="–"/>
            </a:pPr>
            <a:r>
              <a:rPr lang="en-US" sz="2400" dirty="0" smtClean="0">
                <a:solidFill>
                  <a:schemeClr val="tx2"/>
                </a:solidFill>
              </a:rPr>
              <a:t>&gt;25,000 citations reviewed</a:t>
            </a:r>
          </a:p>
          <a:p>
            <a:pPr marL="685800" lvl="1" indent="-338138">
              <a:spcBef>
                <a:spcPts val="600"/>
              </a:spcBef>
              <a:spcAft>
                <a:spcPts val="600"/>
              </a:spcAft>
              <a:buFont typeface="Calibri" pitchFamily="34" charset="0"/>
              <a:buChar char="–"/>
            </a:pPr>
            <a:r>
              <a:rPr lang="en-US" sz="2400" dirty="0" smtClean="0">
                <a:solidFill>
                  <a:schemeClr val="tx2"/>
                </a:solidFill>
              </a:rPr>
              <a:t>111 frameworks identified</a:t>
            </a:r>
          </a:p>
          <a:p>
            <a:pPr marL="457200" lvl="1" indent="0">
              <a:spcBef>
                <a:spcPts val="600"/>
              </a:spcBef>
              <a:spcAft>
                <a:spcPts val="600"/>
              </a:spcAft>
              <a:buNone/>
            </a:pPr>
            <a:endParaRPr lang="en-US" sz="2400" b="1" dirty="0" smtClean="0">
              <a:solidFill>
                <a:schemeClr val="tx2"/>
              </a:solidFill>
            </a:endParaRPr>
          </a:p>
          <a:p>
            <a:pPr marL="457200" lvl="1" indent="0">
              <a:spcBef>
                <a:spcPts val="600"/>
              </a:spcBef>
              <a:spcAft>
                <a:spcPts val="600"/>
              </a:spcAft>
              <a:buNone/>
            </a:pPr>
            <a:r>
              <a:rPr lang="en-US" sz="2400" b="1" dirty="0" smtClean="0">
                <a:solidFill>
                  <a:schemeClr val="tx2"/>
                </a:solidFill>
              </a:rPr>
              <a:t>NONE  WERE SPECIFIC TO CHILDHOOD CANCER or APPLICABLE</a:t>
            </a:r>
          </a:p>
          <a:p>
            <a:pPr lvl="1">
              <a:spcBef>
                <a:spcPts val="600"/>
              </a:spcBef>
              <a:spcAft>
                <a:spcPts val="600"/>
              </a:spcAft>
              <a:buFont typeface="Calibri" pitchFamily="34" charset="0"/>
              <a:buChar char="–"/>
            </a:pPr>
            <a:endParaRPr lang="en-US" sz="2100" dirty="0" smtClean="0">
              <a:solidFill>
                <a:srgbClr val="0070C0"/>
              </a:solidFill>
            </a:endParaRPr>
          </a:p>
          <a:p>
            <a:pPr lvl="1">
              <a:spcBef>
                <a:spcPts val="600"/>
              </a:spcBef>
              <a:spcAft>
                <a:spcPts val="600"/>
              </a:spcAft>
              <a:buFont typeface="Calibri" pitchFamily="34" charset="0"/>
              <a:buChar char="–"/>
            </a:pPr>
            <a:endParaRPr lang="en-US" sz="2100" baseline="30000" dirty="0" smtClean="0">
              <a:solidFill>
                <a:schemeClr val="tx2"/>
              </a:solidFill>
            </a:endParaRPr>
          </a:p>
        </p:txBody>
      </p:sp>
      <p:cxnSp>
        <p:nvCxnSpPr>
          <p:cNvPr id="5" name="Straight Connector 4"/>
          <p:cNvCxnSpPr/>
          <p:nvPr/>
        </p:nvCxnSpPr>
        <p:spPr>
          <a:xfrm>
            <a:off x="457200" y="10668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6248400"/>
            <a:ext cx="9144000" cy="523220"/>
          </a:xfrm>
          <a:prstGeom prst="rect">
            <a:avLst/>
          </a:prstGeom>
          <a:noFill/>
        </p:spPr>
        <p:txBody>
          <a:bodyPr wrap="square" rtlCol="0">
            <a:spAutoFit/>
          </a:bodyPr>
          <a:lstStyle/>
          <a:p>
            <a:pPr marL="91440" indent="-91440"/>
            <a:r>
              <a:rPr lang="en-US" sz="1400" baseline="30000" dirty="0" smtClean="0">
                <a:solidFill>
                  <a:schemeClr val="bg1">
                    <a:lumMod val="50000"/>
                  </a:schemeClr>
                </a:solidFill>
              </a:rPr>
              <a:t>1 </a:t>
            </a:r>
            <a:r>
              <a:rPr lang="en-US" sz="1400" dirty="0" smtClean="0">
                <a:solidFill>
                  <a:schemeClr val="bg1">
                    <a:lumMod val="50000"/>
                  </a:schemeClr>
                </a:solidFill>
              </a:rPr>
              <a:t>Klassen A, Miller A, Anderson N, Shen J, Schiariti V, O’Donnell M. Performance measurement and improvement frameworks in health, education and social services systems: a systematic review. </a:t>
            </a:r>
            <a:r>
              <a:rPr lang="en-US" sz="1400" i="1" dirty="0" smtClean="0">
                <a:solidFill>
                  <a:schemeClr val="bg1">
                    <a:lumMod val="50000"/>
                  </a:schemeClr>
                </a:solidFill>
              </a:rPr>
              <a:t>Int J Qual Health Care</a:t>
            </a:r>
            <a:r>
              <a:rPr lang="en-US" sz="1400" dirty="0" smtClean="0">
                <a:solidFill>
                  <a:schemeClr val="bg1">
                    <a:lumMod val="50000"/>
                  </a:schemeClr>
                </a:solidFill>
              </a:rPr>
              <a:t>, 2010;22(1):44-69.</a:t>
            </a:r>
            <a:endParaRPr lang="en-US" sz="1400" dirty="0">
              <a:solidFill>
                <a:schemeClr val="bg1">
                  <a:lumMod val="50000"/>
                </a:schemeClr>
              </a:solidFill>
            </a:endParaRPr>
          </a:p>
        </p:txBody>
      </p:sp>
      <p:cxnSp>
        <p:nvCxnSpPr>
          <p:cNvPr id="8" name="Straight Connector 7"/>
          <p:cNvCxnSpPr/>
          <p:nvPr/>
        </p:nvCxnSpPr>
        <p:spPr>
          <a:xfrm>
            <a:off x="76200" y="6172200"/>
            <a:ext cx="89154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CA" b="1" dirty="0" smtClean="0">
                <a:solidFill>
                  <a:schemeClr val="tx2"/>
                </a:solidFill>
                <a:latin typeface="Cambria" pitchFamily="18" charset="0"/>
              </a:rPr>
              <a:t>Outline</a:t>
            </a:r>
            <a:endParaRPr lang="en-CA" sz="2200" b="1" dirty="0">
              <a:solidFill>
                <a:srgbClr val="FF0000"/>
              </a:solidFill>
              <a:latin typeface="Cambria" pitchFamily="18" charset="0"/>
            </a:endParaRPr>
          </a:p>
        </p:txBody>
      </p:sp>
      <p:sp>
        <p:nvSpPr>
          <p:cNvPr id="4" name="Content Placeholder 3"/>
          <p:cNvSpPr>
            <a:spLocks noGrp="1"/>
          </p:cNvSpPr>
          <p:nvPr>
            <p:ph idx="1"/>
          </p:nvPr>
        </p:nvSpPr>
        <p:spPr>
          <a:xfrm>
            <a:off x="457200" y="1219200"/>
            <a:ext cx="8382000" cy="4906963"/>
          </a:xfrm>
        </p:spPr>
        <p:txBody>
          <a:bodyPr>
            <a:normAutofit/>
          </a:bodyPr>
          <a:lstStyle/>
          <a:p>
            <a:pPr marL="395288" indent="-395288">
              <a:buClr>
                <a:schemeClr val="tx1">
                  <a:lumMod val="50000"/>
                  <a:lumOff val="50000"/>
                </a:schemeClr>
              </a:buClr>
              <a:buFont typeface="+mj-lt"/>
              <a:buAutoNum type="arabicPeriod"/>
            </a:pPr>
            <a:r>
              <a:rPr lang="en-CA" sz="2800" b="1" dirty="0" smtClean="0">
                <a:solidFill>
                  <a:schemeClr val="tx1">
                    <a:lumMod val="50000"/>
                    <a:lumOff val="50000"/>
                  </a:schemeClr>
                </a:solidFill>
              </a:rPr>
              <a:t> </a:t>
            </a:r>
            <a:r>
              <a:rPr lang="en-CA" sz="2800" dirty="0">
                <a:solidFill>
                  <a:schemeClr val="bg1">
                    <a:lumMod val="50000"/>
                  </a:schemeClr>
                </a:solidFill>
              </a:rPr>
              <a:t>Why do this anyway? </a:t>
            </a:r>
            <a:endParaRPr lang="en-CA" sz="2800" dirty="0" smtClean="0">
              <a:solidFill>
                <a:schemeClr val="tx1">
                  <a:lumMod val="50000"/>
                  <a:lumOff val="50000"/>
                </a:schemeClr>
              </a:solidFill>
            </a:endParaRPr>
          </a:p>
          <a:p>
            <a:pPr marL="395288" indent="-395288">
              <a:buClr>
                <a:schemeClr val="tx1">
                  <a:lumMod val="50000"/>
                  <a:lumOff val="50000"/>
                </a:schemeClr>
              </a:buClr>
              <a:buFont typeface="+mj-lt"/>
              <a:buAutoNum type="arabicPeriod"/>
            </a:pPr>
            <a:r>
              <a:rPr lang="en-CA" sz="2800" b="1" dirty="0" smtClean="0">
                <a:solidFill>
                  <a:schemeClr val="tx1">
                    <a:lumMod val="50000"/>
                    <a:lumOff val="50000"/>
                  </a:schemeClr>
                </a:solidFill>
              </a:rPr>
              <a:t> </a:t>
            </a:r>
            <a:r>
              <a:rPr lang="en-CA" sz="2800" dirty="0" smtClean="0">
                <a:solidFill>
                  <a:schemeClr val="tx1">
                    <a:lumMod val="50000"/>
                    <a:lumOff val="50000"/>
                  </a:schemeClr>
                </a:solidFill>
              </a:rPr>
              <a:t>Phase I – Quality Assessment Frameworks</a:t>
            </a:r>
          </a:p>
          <a:p>
            <a:pPr marL="395288" indent="-395288">
              <a:buClr>
                <a:schemeClr val="tx2">
                  <a:lumMod val="75000"/>
                </a:schemeClr>
              </a:buClr>
              <a:buFont typeface="+mj-lt"/>
              <a:buAutoNum type="arabicPeriod"/>
            </a:pPr>
            <a:r>
              <a:rPr lang="en-CA" sz="2800" b="1" dirty="0" smtClean="0">
                <a:solidFill>
                  <a:srgbClr val="0070C0"/>
                </a:solidFill>
              </a:rPr>
              <a:t>Phase II – Quality Indicator Development &amp; </a:t>
            </a:r>
            <a:br>
              <a:rPr lang="en-CA" sz="2800" b="1" dirty="0" smtClean="0">
                <a:solidFill>
                  <a:srgbClr val="0070C0"/>
                </a:solidFill>
              </a:rPr>
            </a:br>
            <a:r>
              <a:rPr lang="en-CA" sz="2800" b="1" dirty="0" smtClean="0">
                <a:solidFill>
                  <a:srgbClr val="0070C0"/>
                </a:solidFill>
              </a:rPr>
              <a:t> Framework Selection</a:t>
            </a:r>
            <a:endParaRPr lang="en-CA" sz="2800" b="1" dirty="0" smtClean="0">
              <a:solidFill>
                <a:srgbClr val="FF0000"/>
              </a:solidFill>
            </a:endParaRPr>
          </a:p>
          <a:p>
            <a:pPr marL="395288" indent="-395288">
              <a:buClr>
                <a:schemeClr val="tx1">
                  <a:lumMod val="50000"/>
                  <a:lumOff val="50000"/>
                </a:schemeClr>
              </a:buClr>
              <a:buFont typeface="+mj-lt"/>
              <a:buAutoNum type="arabicPeriod"/>
            </a:pPr>
            <a:r>
              <a:rPr lang="en-CA" sz="2800" b="1" dirty="0" smtClean="0">
                <a:solidFill>
                  <a:schemeClr val="tx1">
                    <a:lumMod val="50000"/>
                    <a:lumOff val="50000"/>
                  </a:schemeClr>
                </a:solidFill>
              </a:rPr>
              <a:t> </a:t>
            </a:r>
            <a:r>
              <a:rPr lang="en-CA" sz="2800" dirty="0" smtClean="0">
                <a:solidFill>
                  <a:schemeClr val="tx1">
                    <a:lumMod val="50000"/>
                    <a:lumOff val="50000"/>
                  </a:schemeClr>
                </a:solidFill>
              </a:rPr>
              <a:t>Phase III – Stakeholder Feedback: Modified Delphi </a:t>
            </a:r>
            <a:br>
              <a:rPr lang="en-CA" sz="2800" dirty="0" smtClean="0">
                <a:solidFill>
                  <a:schemeClr val="tx1">
                    <a:lumMod val="50000"/>
                    <a:lumOff val="50000"/>
                  </a:schemeClr>
                </a:solidFill>
              </a:rPr>
            </a:br>
            <a:r>
              <a:rPr lang="en-CA" sz="2800" dirty="0" smtClean="0">
                <a:solidFill>
                  <a:schemeClr val="tx1">
                    <a:lumMod val="50000"/>
                    <a:lumOff val="50000"/>
                  </a:schemeClr>
                </a:solidFill>
              </a:rPr>
              <a:t> Panel Process</a:t>
            </a:r>
          </a:p>
          <a:p>
            <a:pPr marL="395288" indent="-395288">
              <a:buClr>
                <a:schemeClr val="tx1">
                  <a:lumMod val="50000"/>
                  <a:lumOff val="50000"/>
                </a:schemeClr>
              </a:buClr>
              <a:buFont typeface="+mj-lt"/>
              <a:buAutoNum type="arabicPeriod"/>
            </a:pPr>
            <a:r>
              <a:rPr lang="en-CA" sz="2800" b="1" dirty="0" smtClean="0">
                <a:solidFill>
                  <a:schemeClr val="tx1">
                    <a:lumMod val="50000"/>
                    <a:lumOff val="50000"/>
                  </a:schemeClr>
                </a:solidFill>
              </a:rPr>
              <a:t> </a:t>
            </a:r>
            <a:r>
              <a:rPr lang="en-CA" sz="2800" dirty="0" smtClean="0">
                <a:solidFill>
                  <a:schemeClr val="tx1">
                    <a:lumMod val="50000"/>
                    <a:lumOff val="50000"/>
                  </a:schemeClr>
                </a:solidFill>
              </a:rPr>
              <a:t>Next Steps &amp; Implementation </a:t>
            </a:r>
          </a:p>
        </p:txBody>
      </p:sp>
      <p:sp>
        <p:nvSpPr>
          <p:cNvPr id="10" name="Slide Number Placeholder 9"/>
          <p:cNvSpPr>
            <a:spLocks noGrp="1"/>
          </p:cNvSpPr>
          <p:nvPr>
            <p:ph type="sldNum" sz="quarter" idx="12"/>
          </p:nvPr>
        </p:nvSpPr>
        <p:spPr/>
        <p:txBody>
          <a:bodyPr/>
          <a:lstStyle/>
          <a:p>
            <a:fld id="{321B71E7-4587-47F7-8470-EEABA8242E2B}" type="slidenum">
              <a:rPr lang="en-CA" smtClean="0"/>
              <a:pPr/>
              <a:t>12</a:t>
            </a:fld>
            <a:endParaRPr lang="en-CA" dirty="0"/>
          </a:p>
        </p:txBody>
      </p:sp>
      <p:cxnSp>
        <p:nvCxnSpPr>
          <p:cNvPr id="11" name="Straight Connector 10"/>
          <p:cNvCxnSpPr/>
          <p:nvPr/>
        </p:nvCxnSpPr>
        <p:spPr>
          <a:xfrm>
            <a:off x="457200" y="11430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Autofit/>
          </a:bodyPr>
          <a:lstStyle/>
          <a:p>
            <a:r>
              <a:rPr lang="en-US" sz="3600" b="1" dirty="0" smtClean="0">
                <a:solidFill>
                  <a:schemeClr val="tx2"/>
                </a:solidFill>
                <a:latin typeface="Cambria" pitchFamily="18" charset="0"/>
              </a:rPr>
              <a:t>Stages of Study Development</a:t>
            </a:r>
            <a:endParaRPr lang="en-US" sz="3600" dirty="0">
              <a:solidFill>
                <a:schemeClr val="tx2"/>
              </a:solidFill>
            </a:endParaRPr>
          </a:p>
        </p:txBody>
      </p:sp>
      <p:sp>
        <p:nvSpPr>
          <p:cNvPr id="6" name="TextBox 5"/>
          <p:cNvSpPr txBox="1"/>
          <p:nvPr/>
        </p:nvSpPr>
        <p:spPr>
          <a:xfrm>
            <a:off x="76200" y="381000"/>
            <a:ext cx="990600" cy="78319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lIns="0" tIns="0" rIns="0" bIns="0" rtlCol="0">
            <a:spAutoFit/>
          </a:bodyPr>
          <a:lstStyle/>
          <a:p>
            <a:pPr algn="ctr"/>
            <a:endParaRPr lang="en-US" sz="200" b="1" dirty="0" smtClean="0">
              <a:solidFill>
                <a:schemeClr val="tx2"/>
              </a:solidFill>
            </a:endParaRPr>
          </a:p>
          <a:p>
            <a:pPr algn="ctr"/>
            <a:r>
              <a:rPr lang="en-US" sz="1600" b="1" dirty="0" smtClean="0">
                <a:solidFill>
                  <a:schemeClr val="tx2"/>
                </a:solidFill>
              </a:rPr>
              <a:t>Phase I </a:t>
            </a:r>
            <a:r>
              <a:rPr lang="en-US" sz="1400" dirty="0" smtClean="0">
                <a:solidFill>
                  <a:schemeClr val="tx2"/>
                </a:solidFill>
              </a:rPr>
              <a:t>Framework Review</a:t>
            </a:r>
            <a:endParaRPr lang="en-US" sz="1400" dirty="0">
              <a:solidFill>
                <a:schemeClr val="tx2"/>
              </a:solidFill>
            </a:endParaRPr>
          </a:p>
        </p:txBody>
      </p:sp>
      <p:sp>
        <p:nvSpPr>
          <p:cNvPr id="7" name="TextBox 6"/>
          <p:cNvSpPr txBox="1"/>
          <p:nvPr/>
        </p:nvSpPr>
        <p:spPr>
          <a:xfrm>
            <a:off x="76200" y="1295401"/>
            <a:ext cx="990600" cy="3835345"/>
          </a:xfrm>
          <a:prstGeom prst="roundRect">
            <a:avLst/>
          </a:prstGeom>
        </p:spPr>
        <p:style>
          <a:lnRef idx="1">
            <a:schemeClr val="accent1"/>
          </a:lnRef>
          <a:fillRef idx="2">
            <a:schemeClr val="accent1"/>
          </a:fillRef>
          <a:effectRef idx="1">
            <a:schemeClr val="accent1"/>
          </a:effectRef>
          <a:fontRef idx="minor">
            <a:schemeClr val="dk1"/>
          </a:fontRef>
        </p:style>
        <p:txBody>
          <a:bodyPr wrap="square" lIns="0" rIns="0" rtlCol="0">
            <a:spAutoFit/>
          </a:bodyPr>
          <a:lstStyle/>
          <a:p>
            <a:pPr algn="ctr"/>
            <a:endParaRPr lang="en-US" sz="1600" b="1" dirty="0" smtClean="0">
              <a:solidFill>
                <a:schemeClr val="tx2"/>
              </a:solidFill>
            </a:endParaRPr>
          </a:p>
          <a:p>
            <a:pPr algn="ctr"/>
            <a:endParaRPr lang="en-US" sz="1600" b="1" dirty="0" smtClean="0">
              <a:solidFill>
                <a:schemeClr val="tx2"/>
              </a:solidFill>
            </a:endParaRPr>
          </a:p>
          <a:p>
            <a:pPr algn="ctr"/>
            <a:endParaRPr lang="en-US" sz="1600" b="1" dirty="0" smtClean="0">
              <a:solidFill>
                <a:schemeClr val="tx2"/>
              </a:solidFill>
            </a:endParaRPr>
          </a:p>
          <a:p>
            <a:pPr algn="ctr"/>
            <a:endParaRPr lang="en-US" sz="1600" b="1" dirty="0" smtClean="0">
              <a:solidFill>
                <a:schemeClr val="tx2"/>
              </a:solidFill>
            </a:endParaRPr>
          </a:p>
          <a:p>
            <a:pPr algn="ctr"/>
            <a:endParaRPr lang="en-US" sz="1600" b="1" dirty="0" smtClean="0">
              <a:solidFill>
                <a:schemeClr val="tx2"/>
              </a:solidFill>
            </a:endParaRPr>
          </a:p>
          <a:p>
            <a:pPr algn="ctr"/>
            <a:r>
              <a:rPr lang="en-US" sz="1600" b="1" dirty="0" smtClean="0">
                <a:solidFill>
                  <a:schemeClr val="tx2"/>
                </a:solidFill>
              </a:rPr>
              <a:t>Phase II </a:t>
            </a:r>
            <a:r>
              <a:rPr lang="en-US" sz="1400" dirty="0" smtClean="0">
                <a:solidFill>
                  <a:schemeClr val="tx2"/>
                </a:solidFill>
              </a:rPr>
              <a:t>Indicator </a:t>
            </a:r>
            <a:r>
              <a:rPr lang="en-US" sz="1250" dirty="0" smtClean="0">
                <a:solidFill>
                  <a:schemeClr val="tx2"/>
                </a:solidFill>
              </a:rPr>
              <a:t>Development </a:t>
            </a:r>
            <a:r>
              <a:rPr lang="en-US" sz="1300" dirty="0" smtClean="0">
                <a:solidFill>
                  <a:schemeClr val="tx2"/>
                </a:solidFill>
              </a:rPr>
              <a:t/>
            </a:r>
            <a:br>
              <a:rPr lang="en-US" sz="1300" dirty="0" smtClean="0">
                <a:solidFill>
                  <a:schemeClr val="tx2"/>
                </a:solidFill>
              </a:rPr>
            </a:br>
            <a:r>
              <a:rPr lang="en-US" sz="1400" dirty="0" smtClean="0">
                <a:solidFill>
                  <a:schemeClr val="tx2"/>
                </a:solidFill>
              </a:rPr>
              <a:t>&amp; Framework Selection</a:t>
            </a:r>
          </a:p>
          <a:p>
            <a:pPr algn="ctr"/>
            <a:endParaRPr lang="en-US" sz="1600" dirty="0" smtClean="0">
              <a:solidFill>
                <a:schemeClr val="tx2"/>
              </a:solidFill>
            </a:endParaRPr>
          </a:p>
          <a:p>
            <a:pPr algn="ctr"/>
            <a:endParaRPr lang="en-US" sz="1600" dirty="0" smtClean="0">
              <a:solidFill>
                <a:schemeClr val="tx2"/>
              </a:solidFill>
            </a:endParaRPr>
          </a:p>
          <a:p>
            <a:pPr algn="ctr"/>
            <a:endParaRPr lang="en-US" sz="1400" dirty="0" smtClean="0">
              <a:solidFill>
                <a:schemeClr val="tx2"/>
              </a:solidFill>
            </a:endParaRPr>
          </a:p>
          <a:p>
            <a:pPr algn="ctr"/>
            <a:endParaRPr lang="en-US" sz="1400" dirty="0" smtClean="0">
              <a:solidFill>
                <a:schemeClr val="tx2"/>
              </a:solidFill>
            </a:endParaRPr>
          </a:p>
          <a:p>
            <a:pPr algn="ctr"/>
            <a:endParaRPr lang="en-US" sz="1400" dirty="0">
              <a:solidFill>
                <a:schemeClr val="tx2"/>
              </a:solidFill>
            </a:endParaRPr>
          </a:p>
        </p:txBody>
      </p:sp>
      <p:grpSp>
        <p:nvGrpSpPr>
          <p:cNvPr id="3" name="Group 66"/>
          <p:cNvGrpSpPr/>
          <p:nvPr/>
        </p:nvGrpSpPr>
        <p:grpSpPr>
          <a:xfrm>
            <a:off x="1143000" y="1066800"/>
            <a:ext cx="7924800" cy="746759"/>
            <a:chOff x="1143000" y="1066800"/>
            <a:chExt cx="7924800" cy="746759"/>
          </a:xfrm>
        </p:grpSpPr>
        <p:grpSp>
          <p:nvGrpSpPr>
            <p:cNvPr id="4" name="Group 9"/>
            <p:cNvGrpSpPr/>
            <p:nvPr/>
          </p:nvGrpSpPr>
          <p:grpSpPr>
            <a:xfrm>
              <a:off x="4953000" y="1066800"/>
              <a:ext cx="244144" cy="203453"/>
              <a:chOff x="3840328" y="581027"/>
              <a:chExt cx="244144" cy="203453"/>
            </a:xfrm>
          </p:grpSpPr>
          <p:sp>
            <p:nvSpPr>
              <p:cNvPr id="29" name="Right Arrow 28"/>
              <p:cNvSpPr/>
              <p:nvPr/>
            </p:nvSpPr>
            <p:spPr>
              <a:xfrm rot="5400000">
                <a:off x="3860673" y="560682"/>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30" name="Right Arrow 4"/>
              <p:cNvSpPr/>
              <p:nvPr/>
            </p:nvSpPr>
            <p:spPr>
              <a:xfrm>
                <a:off x="3889157" y="591010"/>
                <a:ext cx="146486" cy="142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p:txBody>
          </p:sp>
        </p:grpSp>
        <p:grpSp>
          <p:nvGrpSpPr>
            <p:cNvPr id="5" name="Group 37"/>
            <p:cNvGrpSpPr/>
            <p:nvPr/>
          </p:nvGrpSpPr>
          <p:grpSpPr>
            <a:xfrm>
              <a:off x="1143000" y="1271016"/>
              <a:ext cx="7924800" cy="542543"/>
              <a:chOff x="0" y="818390"/>
              <a:chExt cx="7924800" cy="542543"/>
            </a:xfrm>
          </p:grpSpPr>
          <p:sp>
            <p:nvSpPr>
              <p:cNvPr id="57" name="Rounded Rectangle 56"/>
              <p:cNvSpPr/>
              <p:nvPr/>
            </p:nvSpPr>
            <p:spPr>
              <a:xfrm>
                <a:off x="0" y="818390"/>
                <a:ext cx="7924800" cy="542543"/>
              </a:xfrm>
              <a:prstGeom prst="roundRect">
                <a:avLst>
                  <a:gd name="adj" fmla="val 10000"/>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sp>
          <p:sp>
            <p:nvSpPr>
              <p:cNvPr id="58" name="Rounded Rectangle 6"/>
              <p:cNvSpPr/>
              <p:nvPr/>
            </p:nvSpPr>
            <p:spPr>
              <a:xfrm>
                <a:off x="15891" y="842774"/>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Review of Published Quality Indicators relevant to Childhood Cancer </a:t>
                </a:r>
                <a:br>
                  <a:rPr lang="en-US" sz="1700" b="1" kern="1200" dirty="0" smtClean="0">
                    <a:solidFill>
                      <a:schemeClr val="tx1"/>
                    </a:solidFill>
                  </a:rPr>
                </a:br>
                <a:r>
                  <a:rPr lang="en-US" sz="1700" b="1" i="1" kern="1200" dirty="0" smtClean="0">
                    <a:solidFill>
                      <a:schemeClr val="tx2"/>
                    </a:solidFill>
                  </a:rPr>
                  <a:t>(Systematic Review and Targeted Grey Literature Search)</a:t>
                </a:r>
                <a:endParaRPr lang="en-US" sz="1700" b="1" i="1" kern="1200" dirty="0">
                  <a:solidFill>
                    <a:schemeClr val="tx2"/>
                  </a:solidFill>
                </a:endParaRPr>
              </a:p>
            </p:txBody>
          </p:sp>
        </p:grpSp>
      </p:grpSp>
      <p:grpSp>
        <p:nvGrpSpPr>
          <p:cNvPr id="8" name="Group 37"/>
          <p:cNvGrpSpPr/>
          <p:nvPr/>
        </p:nvGrpSpPr>
        <p:grpSpPr>
          <a:xfrm>
            <a:off x="1143000" y="524257"/>
            <a:ext cx="7924800" cy="542543"/>
            <a:chOff x="-76200" y="71631"/>
            <a:chExt cx="7924800" cy="542543"/>
          </a:xfrm>
          <a:solidFill>
            <a:schemeClr val="accent3">
              <a:lumMod val="40000"/>
              <a:lumOff val="60000"/>
            </a:schemeClr>
          </a:solidFill>
        </p:grpSpPr>
        <p:sp>
          <p:nvSpPr>
            <p:cNvPr id="70" name="Rounded Rectangle 69"/>
            <p:cNvSpPr/>
            <p:nvPr/>
          </p:nvSpPr>
          <p:spPr>
            <a:xfrm>
              <a:off x="-76200" y="71631"/>
              <a:ext cx="7924800" cy="542543"/>
            </a:xfrm>
            <a:prstGeom prst="roundRect">
              <a:avLst>
                <a:gd name="adj" fmla="val 10000"/>
              </a:avLst>
            </a:prstGeom>
            <a:grpFill/>
          </p:spPr>
          <p:style>
            <a:lnRef idx="2">
              <a:schemeClr val="accent3"/>
            </a:lnRef>
            <a:fillRef idx="1">
              <a:schemeClr val="lt1"/>
            </a:fillRef>
            <a:effectRef idx="0">
              <a:schemeClr val="accent3"/>
            </a:effectRef>
            <a:fontRef idx="minor">
              <a:schemeClr val="dk1"/>
            </a:fontRef>
          </p:style>
        </p:sp>
        <p:sp>
          <p:nvSpPr>
            <p:cNvPr id="71" name="Rounded Rectangle 6"/>
            <p:cNvSpPr/>
            <p:nvPr/>
          </p:nvSpPr>
          <p:spPr>
            <a:xfrm>
              <a:off x="-76200" y="103413"/>
              <a:ext cx="7893018" cy="51076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spcFirstLastPara="0" vert="horz" wrap="square" lIns="3600" tIns="64770" rIns="3600" bIns="64770" numCol="1" spcCol="1270" anchor="ctr" anchorCtr="0">
              <a:noAutofit/>
            </a:bodyPr>
            <a:lstStyle/>
            <a:p>
              <a:pPr lvl="0" algn="ctr" defTabSz="755650">
                <a:lnSpc>
                  <a:spcPct val="90000"/>
                </a:lnSpc>
                <a:spcBef>
                  <a:spcPct val="0"/>
                </a:spcBef>
                <a:spcAft>
                  <a:spcPct val="35000"/>
                </a:spcAft>
              </a:pPr>
              <a:r>
                <a:rPr lang="en-US" sz="1700" dirty="0" smtClean="0">
                  <a:solidFill>
                    <a:schemeClr val="tx1"/>
                  </a:solidFill>
                </a:rPr>
                <a:t>Review of Quality Assessment Frameworks</a:t>
              </a:r>
              <a:r>
                <a:rPr lang="en-US" sz="1700" i="1" dirty="0" smtClean="0">
                  <a:solidFill>
                    <a:schemeClr val="tx2"/>
                  </a:solidFill>
                </a:rPr>
                <a:t/>
              </a:r>
              <a:br>
                <a:rPr lang="en-US" sz="1700" i="1" dirty="0" smtClean="0">
                  <a:solidFill>
                    <a:schemeClr val="tx2"/>
                  </a:solidFill>
                </a:rPr>
              </a:br>
              <a:r>
                <a:rPr lang="en-US" sz="1700" i="1" dirty="0" smtClean="0">
                  <a:solidFill>
                    <a:schemeClr val="tx2"/>
                  </a:solidFill>
                </a:rPr>
                <a:t>(Comprehensive Systematic Review of Frameworks) </a:t>
              </a:r>
              <a:r>
                <a:rPr lang="en-US" sz="1300" i="1" dirty="0" smtClean="0">
                  <a:solidFill>
                    <a:schemeClr val="tx2"/>
                  </a:solidFill>
                </a:rPr>
                <a:t>(Klassen, et al, 2010)</a:t>
              </a:r>
              <a:endParaRPr lang="en-US" sz="1300" i="1" dirty="0">
                <a:solidFill>
                  <a:schemeClr val="tx2"/>
                </a:solidFill>
              </a:endParaRPr>
            </a:p>
          </p:txBody>
        </p:sp>
      </p:grpSp>
      <p:sp>
        <p:nvSpPr>
          <p:cNvPr id="15" name="Slide Number Placeholder 14"/>
          <p:cNvSpPr>
            <a:spLocks noGrp="1"/>
          </p:cNvSpPr>
          <p:nvPr>
            <p:ph type="sldNum" sz="quarter" idx="12"/>
          </p:nvPr>
        </p:nvSpPr>
        <p:spPr/>
        <p:txBody>
          <a:bodyPr/>
          <a:lstStyle/>
          <a:p>
            <a:fld id="{12B1F09B-3F8B-4535-A2CD-A1CFD9F77C4F}" type="slidenum">
              <a:rPr lang="en-US" smtClean="0"/>
              <a:pPr/>
              <a:t>13</a:t>
            </a:fld>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10" fill="hold"/>
                                        <p:tgtEl>
                                          <p:spTgt spid="3"/>
                                        </p:tgtEl>
                                        <p:attrNameLst>
                                          <p:attrName>ppt_x</p:attrName>
                                        </p:attrNameLst>
                                      </p:cBhvr>
                                      <p:tavLst>
                                        <p:tav tm="0">
                                          <p:val>
                                            <p:strVal val="#ppt_x"/>
                                          </p:val>
                                        </p:tav>
                                        <p:tav tm="100000">
                                          <p:val>
                                            <p:strVal val="#ppt_x"/>
                                          </p:val>
                                        </p:tav>
                                      </p:tavLst>
                                    </p:anim>
                                    <p:anim calcmode="lin" valueType="num">
                                      <p:cBhvr additive="base">
                                        <p:cTn id="12" dur="11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6949" y="1222594"/>
            <a:ext cx="8530102" cy="5483007"/>
            <a:chOff x="306949" y="1222594"/>
            <a:chExt cx="8530102" cy="5483007"/>
          </a:xfrm>
        </p:grpSpPr>
        <p:sp>
          <p:nvSpPr>
            <p:cNvPr id="8" name="Freeform 7"/>
            <p:cNvSpPr/>
            <p:nvPr/>
          </p:nvSpPr>
          <p:spPr>
            <a:xfrm>
              <a:off x="306949" y="1222594"/>
              <a:ext cx="8530102" cy="793687"/>
            </a:xfrm>
            <a:custGeom>
              <a:avLst/>
              <a:gdLst>
                <a:gd name="connsiteX0" fmla="*/ 0 w 8530102"/>
                <a:gd name="connsiteY0" fmla="*/ 79369 h 793687"/>
                <a:gd name="connsiteX1" fmla="*/ 23247 w 8530102"/>
                <a:gd name="connsiteY1" fmla="*/ 23247 h 793687"/>
                <a:gd name="connsiteX2" fmla="*/ 79369 w 8530102"/>
                <a:gd name="connsiteY2" fmla="*/ 0 h 793687"/>
                <a:gd name="connsiteX3" fmla="*/ 8450733 w 8530102"/>
                <a:gd name="connsiteY3" fmla="*/ 0 h 793687"/>
                <a:gd name="connsiteX4" fmla="*/ 8506855 w 8530102"/>
                <a:gd name="connsiteY4" fmla="*/ 23247 h 793687"/>
                <a:gd name="connsiteX5" fmla="*/ 8530102 w 8530102"/>
                <a:gd name="connsiteY5" fmla="*/ 79369 h 793687"/>
                <a:gd name="connsiteX6" fmla="*/ 8530102 w 8530102"/>
                <a:gd name="connsiteY6" fmla="*/ 714318 h 793687"/>
                <a:gd name="connsiteX7" fmla="*/ 8506855 w 8530102"/>
                <a:gd name="connsiteY7" fmla="*/ 770440 h 793687"/>
                <a:gd name="connsiteX8" fmla="*/ 8450733 w 8530102"/>
                <a:gd name="connsiteY8" fmla="*/ 793687 h 793687"/>
                <a:gd name="connsiteX9" fmla="*/ 79369 w 8530102"/>
                <a:gd name="connsiteY9" fmla="*/ 793687 h 793687"/>
                <a:gd name="connsiteX10" fmla="*/ 23247 w 8530102"/>
                <a:gd name="connsiteY10" fmla="*/ 770440 h 793687"/>
                <a:gd name="connsiteX11" fmla="*/ 0 w 8530102"/>
                <a:gd name="connsiteY11" fmla="*/ 714318 h 793687"/>
                <a:gd name="connsiteX12" fmla="*/ 0 w 8530102"/>
                <a:gd name="connsiteY12" fmla="*/ 79369 h 79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30102" h="793687">
                  <a:moveTo>
                    <a:pt x="0" y="79369"/>
                  </a:moveTo>
                  <a:cubicBezTo>
                    <a:pt x="0" y="58319"/>
                    <a:pt x="8362" y="38131"/>
                    <a:pt x="23247" y="23247"/>
                  </a:cubicBezTo>
                  <a:cubicBezTo>
                    <a:pt x="38132" y="8362"/>
                    <a:pt x="58319" y="0"/>
                    <a:pt x="79369" y="0"/>
                  </a:cubicBezTo>
                  <a:lnTo>
                    <a:pt x="8450733" y="0"/>
                  </a:lnTo>
                  <a:cubicBezTo>
                    <a:pt x="8471783" y="0"/>
                    <a:pt x="8491971" y="8362"/>
                    <a:pt x="8506855" y="23247"/>
                  </a:cubicBezTo>
                  <a:cubicBezTo>
                    <a:pt x="8521740" y="38132"/>
                    <a:pt x="8530102" y="58319"/>
                    <a:pt x="8530102" y="79369"/>
                  </a:cubicBezTo>
                  <a:lnTo>
                    <a:pt x="8530102" y="714318"/>
                  </a:lnTo>
                  <a:cubicBezTo>
                    <a:pt x="8530102" y="735368"/>
                    <a:pt x="8521740" y="755556"/>
                    <a:pt x="8506855" y="770440"/>
                  </a:cubicBezTo>
                  <a:cubicBezTo>
                    <a:pt x="8491970" y="785325"/>
                    <a:pt x="8471783" y="793687"/>
                    <a:pt x="8450733" y="793687"/>
                  </a:cubicBezTo>
                  <a:lnTo>
                    <a:pt x="79369" y="793687"/>
                  </a:lnTo>
                  <a:cubicBezTo>
                    <a:pt x="58319" y="793687"/>
                    <a:pt x="38131" y="785325"/>
                    <a:pt x="23247" y="770440"/>
                  </a:cubicBezTo>
                  <a:cubicBezTo>
                    <a:pt x="8362" y="755555"/>
                    <a:pt x="0" y="735368"/>
                    <a:pt x="0" y="714318"/>
                  </a:cubicBezTo>
                  <a:lnTo>
                    <a:pt x="0" y="79369"/>
                  </a:lnTo>
                  <a:close/>
                </a:path>
              </a:pathLst>
            </a:cu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50678" tIns="88016" rIns="50678" bIns="88016"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Total Unique Citations </a:t>
              </a:r>
              <a:r>
                <a:rPr lang="en-US" sz="1700" b="0" i="1" kern="1200" dirty="0" smtClean="0">
                  <a:solidFill>
                    <a:schemeClr val="tx1"/>
                  </a:solidFill>
                </a:rPr>
                <a:t>(Medline and Embase)</a:t>
              </a:r>
              <a:br>
                <a:rPr lang="en-US" sz="1700" b="0" i="1" kern="1200" dirty="0" smtClean="0">
                  <a:solidFill>
                    <a:schemeClr val="tx1"/>
                  </a:solidFill>
                </a:rPr>
              </a:br>
              <a:r>
                <a:rPr lang="en-US" sz="1700" b="0" i="1" kern="1200" dirty="0" smtClean="0">
                  <a:solidFill>
                    <a:schemeClr val="tx2"/>
                  </a:solidFill>
                </a:rPr>
                <a:t>(n=845)</a:t>
              </a:r>
              <a:endParaRPr lang="en-US" sz="1700" b="0" i="1" kern="1200" dirty="0">
                <a:solidFill>
                  <a:schemeClr val="tx2"/>
                </a:solidFill>
              </a:endParaRPr>
            </a:p>
          </p:txBody>
        </p:sp>
        <p:sp>
          <p:nvSpPr>
            <p:cNvPr id="9" name="Freeform 8"/>
            <p:cNvSpPr/>
            <p:nvPr/>
          </p:nvSpPr>
          <p:spPr>
            <a:xfrm>
              <a:off x="4393419" y="2065886"/>
              <a:ext cx="357160" cy="297633"/>
            </a:xfrm>
            <a:custGeom>
              <a:avLst/>
              <a:gdLst>
                <a:gd name="connsiteX0" fmla="*/ 0 w 297632"/>
                <a:gd name="connsiteY0" fmla="*/ 71432 h 357159"/>
                <a:gd name="connsiteX1" fmla="*/ 148816 w 297632"/>
                <a:gd name="connsiteY1" fmla="*/ 71432 h 357159"/>
                <a:gd name="connsiteX2" fmla="*/ 148816 w 297632"/>
                <a:gd name="connsiteY2" fmla="*/ 0 h 357159"/>
                <a:gd name="connsiteX3" fmla="*/ 297632 w 297632"/>
                <a:gd name="connsiteY3" fmla="*/ 178580 h 357159"/>
                <a:gd name="connsiteX4" fmla="*/ 148816 w 297632"/>
                <a:gd name="connsiteY4" fmla="*/ 357159 h 357159"/>
                <a:gd name="connsiteX5" fmla="*/ 148816 w 297632"/>
                <a:gd name="connsiteY5" fmla="*/ 285727 h 357159"/>
                <a:gd name="connsiteX6" fmla="*/ 0 w 297632"/>
                <a:gd name="connsiteY6" fmla="*/ 285727 h 357159"/>
                <a:gd name="connsiteX7" fmla="*/ 0 w 297632"/>
                <a:gd name="connsiteY7" fmla="*/ 71432 h 35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32" h="357159">
                  <a:moveTo>
                    <a:pt x="238105" y="1"/>
                  </a:moveTo>
                  <a:lnTo>
                    <a:pt x="238105" y="178580"/>
                  </a:lnTo>
                  <a:lnTo>
                    <a:pt x="297632" y="178580"/>
                  </a:lnTo>
                  <a:lnTo>
                    <a:pt x="148816" y="357158"/>
                  </a:lnTo>
                  <a:lnTo>
                    <a:pt x="0" y="178580"/>
                  </a:lnTo>
                  <a:lnTo>
                    <a:pt x="59527" y="178580"/>
                  </a:lnTo>
                  <a:lnTo>
                    <a:pt x="59527" y="1"/>
                  </a:lnTo>
                  <a:lnTo>
                    <a:pt x="238105" y="1"/>
                  </a:lnTo>
                  <a:close/>
                </a:path>
              </a:pathLst>
            </a:cu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71433" tIns="0" rIns="71432" bIns="89291" numCol="1" spcCol="1270" anchor="ctr" anchorCtr="0">
              <a:noAutofit/>
            </a:bodyPr>
            <a:lstStyle/>
            <a:p>
              <a:pPr lvl="0" algn="ctr" defTabSz="711200">
                <a:lnSpc>
                  <a:spcPct val="90000"/>
                </a:lnSpc>
                <a:spcBef>
                  <a:spcPct val="0"/>
                </a:spcBef>
                <a:spcAft>
                  <a:spcPct val="35000"/>
                </a:spcAft>
              </a:pPr>
              <a:endParaRPr lang="en-US" sz="1600" kern="1200" dirty="0"/>
            </a:p>
          </p:txBody>
        </p:sp>
        <p:sp>
          <p:nvSpPr>
            <p:cNvPr id="12" name="Freeform 11"/>
            <p:cNvSpPr/>
            <p:nvPr/>
          </p:nvSpPr>
          <p:spPr>
            <a:xfrm>
              <a:off x="685800" y="2413125"/>
              <a:ext cx="7772400" cy="793687"/>
            </a:xfrm>
            <a:custGeom>
              <a:avLst/>
              <a:gdLst>
                <a:gd name="connsiteX0" fmla="*/ 0 w 7772400"/>
                <a:gd name="connsiteY0" fmla="*/ 79369 h 793687"/>
                <a:gd name="connsiteX1" fmla="*/ 23247 w 7772400"/>
                <a:gd name="connsiteY1" fmla="*/ 23247 h 793687"/>
                <a:gd name="connsiteX2" fmla="*/ 79369 w 7772400"/>
                <a:gd name="connsiteY2" fmla="*/ 0 h 793687"/>
                <a:gd name="connsiteX3" fmla="*/ 7693031 w 7772400"/>
                <a:gd name="connsiteY3" fmla="*/ 0 h 793687"/>
                <a:gd name="connsiteX4" fmla="*/ 7749153 w 7772400"/>
                <a:gd name="connsiteY4" fmla="*/ 23247 h 793687"/>
                <a:gd name="connsiteX5" fmla="*/ 7772400 w 7772400"/>
                <a:gd name="connsiteY5" fmla="*/ 79369 h 793687"/>
                <a:gd name="connsiteX6" fmla="*/ 7772400 w 7772400"/>
                <a:gd name="connsiteY6" fmla="*/ 714318 h 793687"/>
                <a:gd name="connsiteX7" fmla="*/ 7749153 w 7772400"/>
                <a:gd name="connsiteY7" fmla="*/ 770440 h 793687"/>
                <a:gd name="connsiteX8" fmla="*/ 7693031 w 7772400"/>
                <a:gd name="connsiteY8" fmla="*/ 793687 h 793687"/>
                <a:gd name="connsiteX9" fmla="*/ 79369 w 7772400"/>
                <a:gd name="connsiteY9" fmla="*/ 793687 h 793687"/>
                <a:gd name="connsiteX10" fmla="*/ 23247 w 7772400"/>
                <a:gd name="connsiteY10" fmla="*/ 770440 h 793687"/>
                <a:gd name="connsiteX11" fmla="*/ 0 w 7772400"/>
                <a:gd name="connsiteY11" fmla="*/ 714318 h 793687"/>
                <a:gd name="connsiteX12" fmla="*/ 0 w 7772400"/>
                <a:gd name="connsiteY12" fmla="*/ 79369 h 79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2400" h="793687">
                  <a:moveTo>
                    <a:pt x="0" y="79369"/>
                  </a:moveTo>
                  <a:cubicBezTo>
                    <a:pt x="0" y="58319"/>
                    <a:pt x="8362" y="38131"/>
                    <a:pt x="23247" y="23247"/>
                  </a:cubicBezTo>
                  <a:cubicBezTo>
                    <a:pt x="38132" y="8362"/>
                    <a:pt x="58319" y="0"/>
                    <a:pt x="79369" y="0"/>
                  </a:cubicBezTo>
                  <a:lnTo>
                    <a:pt x="7693031" y="0"/>
                  </a:lnTo>
                  <a:cubicBezTo>
                    <a:pt x="7714081" y="0"/>
                    <a:pt x="7734269" y="8362"/>
                    <a:pt x="7749153" y="23247"/>
                  </a:cubicBezTo>
                  <a:cubicBezTo>
                    <a:pt x="7764038" y="38132"/>
                    <a:pt x="7772400" y="58319"/>
                    <a:pt x="7772400" y="79369"/>
                  </a:cubicBezTo>
                  <a:lnTo>
                    <a:pt x="7772400" y="714318"/>
                  </a:lnTo>
                  <a:cubicBezTo>
                    <a:pt x="7772400" y="735368"/>
                    <a:pt x="7764038" y="755556"/>
                    <a:pt x="7749153" y="770440"/>
                  </a:cubicBezTo>
                  <a:cubicBezTo>
                    <a:pt x="7734268" y="785325"/>
                    <a:pt x="7714081" y="793687"/>
                    <a:pt x="7693031" y="793687"/>
                  </a:cubicBezTo>
                  <a:lnTo>
                    <a:pt x="79369" y="793687"/>
                  </a:lnTo>
                  <a:cubicBezTo>
                    <a:pt x="58319" y="793687"/>
                    <a:pt x="38131" y="785325"/>
                    <a:pt x="23247" y="770440"/>
                  </a:cubicBezTo>
                  <a:cubicBezTo>
                    <a:pt x="8362" y="755555"/>
                    <a:pt x="0" y="735368"/>
                    <a:pt x="0" y="714318"/>
                  </a:cubicBezTo>
                  <a:lnTo>
                    <a:pt x="0" y="79369"/>
                  </a:lnTo>
                  <a:close/>
                </a:path>
              </a:pathLst>
            </a:cu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88016" tIns="88016" rIns="88016" bIns="88016" numCol="1" spcCol="1270" anchor="ctr" anchorCtr="0">
              <a:noAutofit/>
            </a:bodyPr>
            <a:lstStyle/>
            <a:p>
              <a:pPr lvl="0" algn="ctr" defTabSz="755650">
                <a:lnSpc>
                  <a:spcPct val="90000"/>
                </a:lnSpc>
                <a:spcBef>
                  <a:spcPct val="0"/>
                </a:spcBef>
                <a:spcAft>
                  <a:spcPct val="35000"/>
                </a:spcAft>
              </a:pPr>
              <a:r>
                <a:rPr lang="en-US" sz="1700" b="1" i="0" kern="1200" dirty="0" smtClean="0">
                  <a:solidFill>
                    <a:schemeClr val="tx1"/>
                  </a:solidFill>
                </a:rPr>
                <a:t>Related to Quality of Care </a:t>
              </a:r>
              <a:br>
                <a:rPr lang="en-US" sz="1700" b="1" i="0" kern="1200" dirty="0" smtClean="0">
                  <a:solidFill>
                    <a:schemeClr val="tx1"/>
                  </a:solidFill>
                </a:rPr>
              </a:br>
              <a:r>
                <a:rPr lang="en-US" sz="1700" b="0" i="1" kern="1200" dirty="0" smtClean="0">
                  <a:solidFill>
                    <a:schemeClr val="tx1"/>
                  </a:solidFill>
                </a:rPr>
                <a:t>(Title/ Abstract Review)</a:t>
              </a:r>
              <a:br>
                <a:rPr lang="en-US" sz="1700" b="0" i="1" kern="1200" dirty="0" smtClean="0">
                  <a:solidFill>
                    <a:schemeClr val="tx1"/>
                  </a:solidFill>
                </a:rPr>
              </a:br>
              <a:r>
                <a:rPr lang="en-US" sz="1700" b="0" i="1" kern="1200" dirty="0" smtClean="0">
                  <a:solidFill>
                    <a:schemeClr val="tx2"/>
                  </a:solidFill>
                </a:rPr>
                <a:t>(n=155)</a:t>
              </a:r>
              <a:endParaRPr lang="en-US" sz="1700" b="0" i="1" kern="1200" dirty="0">
                <a:solidFill>
                  <a:schemeClr val="tx2"/>
                </a:solidFill>
              </a:endParaRPr>
            </a:p>
          </p:txBody>
        </p:sp>
        <p:sp>
          <p:nvSpPr>
            <p:cNvPr id="13" name="Freeform 12"/>
            <p:cNvSpPr/>
            <p:nvPr/>
          </p:nvSpPr>
          <p:spPr>
            <a:xfrm>
              <a:off x="4393419" y="3256417"/>
              <a:ext cx="357160" cy="297633"/>
            </a:xfrm>
            <a:custGeom>
              <a:avLst/>
              <a:gdLst>
                <a:gd name="connsiteX0" fmla="*/ 0 w 297632"/>
                <a:gd name="connsiteY0" fmla="*/ 71432 h 357159"/>
                <a:gd name="connsiteX1" fmla="*/ 148816 w 297632"/>
                <a:gd name="connsiteY1" fmla="*/ 71432 h 357159"/>
                <a:gd name="connsiteX2" fmla="*/ 148816 w 297632"/>
                <a:gd name="connsiteY2" fmla="*/ 0 h 357159"/>
                <a:gd name="connsiteX3" fmla="*/ 297632 w 297632"/>
                <a:gd name="connsiteY3" fmla="*/ 178580 h 357159"/>
                <a:gd name="connsiteX4" fmla="*/ 148816 w 297632"/>
                <a:gd name="connsiteY4" fmla="*/ 357159 h 357159"/>
                <a:gd name="connsiteX5" fmla="*/ 148816 w 297632"/>
                <a:gd name="connsiteY5" fmla="*/ 285727 h 357159"/>
                <a:gd name="connsiteX6" fmla="*/ 0 w 297632"/>
                <a:gd name="connsiteY6" fmla="*/ 285727 h 357159"/>
                <a:gd name="connsiteX7" fmla="*/ 0 w 297632"/>
                <a:gd name="connsiteY7" fmla="*/ 71432 h 35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32" h="357159">
                  <a:moveTo>
                    <a:pt x="238105" y="1"/>
                  </a:moveTo>
                  <a:lnTo>
                    <a:pt x="238105" y="178580"/>
                  </a:lnTo>
                  <a:lnTo>
                    <a:pt x="297632" y="178580"/>
                  </a:lnTo>
                  <a:lnTo>
                    <a:pt x="148816" y="357158"/>
                  </a:lnTo>
                  <a:lnTo>
                    <a:pt x="0" y="178580"/>
                  </a:lnTo>
                  <a:lnTo>
                    <a:pt x="59527" y="178580"/>
                  </a:lnTo>
                  <a:lnTo>
                    <a:pt x="59527" y="1"/>
                  </a:lnTo>
                  <a:lnTo>
                    <a:pt x="238105" y="1"/>
                  </a:lnTo>
                  <a:close/>
                </a:path>
              </a:pathLst>
            </a:cu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71433" tIns="0" rIns="71432" bIns="89291" numCol="1" spcCol="1270" anchor="ctr" anchorCtr="0">
              <a:noAutofit/>
            </a:bodyPr>
            <a:lstStyle/>
            <a:p>
              <a:pPr lvl="0" algn="ctr" defTabSz="711200">
                <a:lnSpc>
                  <a:spcPct val="90000"/>
                </a:lnSpc>
                <a:spcBef>
                  <a:spcPct val="0"/>
                </a:spcBef>
                <a:spcAft>
                  <a:spcPct val="35000"/>
                </a:spcAft>
              </a:pPr>
              <a:endParaRPr lang="en-US" sz="1600" kern="1200" dirty="0"/>
            </a:p>
          </p:txBody>
        </p:sp>
        <p:sp>
          <p:nvSpPr>
            <p:cNvPr id="14" name="Freeform 13"/>
            <p:cNvSpPr/>
            <p:nvPr/>
          </p:nvSpPr>
          <p:spPr>
            <a:xfrm>
              <a:off x="1074418" y="3603656"/>
              <a:ext cx="6995162" cy="793687"/>
            </a:xfrm>
            <a:custGeom>
              <a:avLst/>
              <a:gdLst>
                <a:gd name="connsiteX0" fmla="*/ 0 w 6995162"/>
                <a:gd name="connsiteY0" fmla="*/ 79369 h 793687"/>
                <a:gd name="connsiteX1" fmla="*/ 23247 w 6995162"/>
                <a:gd name="connsiteY1" fmla="*/ 23247 h 793687"/>
                <a:gd name="connsiteX2" fmla="*/ 79369 w 6995162"/>
                <a:gd name="connsiteY2" fmla="*/ 0 h 793687"/>
                <a:gd name="connsiteX3" fmla="*/ 6915793 w 6995162"/>
                <a:gd name="connsiteY3" fmla="*/ 0 h 793687"/>
                <a:gd name="connsiteX4" fmla="*/ 6971915 w 6995162"/>
                <a:gd name="connsiteY4" fmla="*/ 23247 h 793687"/>
                <a:gd name="connsiteX5" fmla="*/ 6995162 w 6995162"/>
                <a:gd name="connsiteY5" fmla="*/ 79369 h 793687"/>
                <a:gd name="connsiteX6" fmla="*/ 6995162 w 6995162"/>
                <a:gd name="connsiteY6" fmla="*/ 714318 h 793687"/>
                <a:gd name="connsiteX7" fmla="*/ 6971915 w 6995162"/>
                <a:gd name="connsiteY7" fmla="*/ 770440 h 793687"/>
                <a:gd name="connsiteX8" fmla="*/ 6915793 w 6995162"/>
                <a:gd name="connsiteY8" fmla="*/ 793687 h 793687"/>
                <a:gd name="connsiteX9" fmla="*/ 79369 w 6995162"/>
                <a:gd name="connsiteY9" fmla="*/ 793687 h 793687"/>
                <a:gd name="connsiteX10" fmla="*/ 23247 w 6995162"/>
                <a:gd name="connsiteY10" fmla="*/ 770440 h 793687"/>
                <a:gd name="connsiteX11" fmla="*/ 0 w 6995162"/>
                <a:gd name="connsiteY11" fmla="*/ 714318 h 793687"/>
                <a:gd name="connsiteX12" fmla="*/ 0 w 6995162"/>
                <a:gd name="connsiteY12" fmla="*/ 79369 h 79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95162" h="793687">
                  <a:moveTo>
                    <a:pt x="0" y="79369"/>
                  </a:moveTo>
                  <a:cubicBezTo>
                    <a:pt x="0" y="58319"/>
                    <a:pt x="8362" y="38131"/>
                    <a:pt x="23247" y="23247"/>
                  </a:cubicBezTo>
                  <a:cubicBezTo>
                    <a:pt x="38132" y="8362"/>
                    <a:pt x="58319" y="0"/>
                    <a:pt x="79369" y="0"/>
                  </a:cubicBezTo>
                  <a:lnTo>
                    <a:pt x="6915793" y="0"/>
                  </a:lnTo>
                  <a:cubicBezTo>
                    <a:pt x="6936843" y="0"/>
                    <a:pt x="6957031" y="8362"/>
                    <a:pt x="6971915" y="23247"/>
                  </a:cubicBezTo>
                  <a:cubicBezTo>
                    <a:pt x="6986800" y="38132"/>
                    <a:pt x="6995162" y="58319"/>
                    <a:pt x="6995162" y="79369"/>
                  </a:cubicBezTo>
                  <a:lnTo>
                    <a:pt x="6995162" y="714318"/>
                  </a:lnTo>
                  <a:cubicBezTo>
                    <a:pt x="6995162" y="735368"/>
                    <a:pt x="6986800" y="755556"/>
                    <a:pt x="6971915" y="770440"/>
                  </a:cubicBezTo>
                  <a:cubicBezTo>
                    <a:pt x="6957030" y="785325"/>
                    <a:pt x="6936843" y="793687"/>
                    <a:pt x="6915793" y="793687"/>
                  </a:cubicBezTo>
                  <a:lnTo>
                    <a:pt x="79369" y="793687"/>
                  </a:lnTo>
                  <a:cubicBezTo>
                    <a:pt x="58319" y="793687"/>
                    <a:pt x="38131" y="785325"/>
                    <a:pt x="23247" y="770440"/>
                  </a:cubicBezTo>
                  <a:cubicBezTo>
                    <a:pt x="8362" y="755555"/>
                    <a:pt x="0" y="735368"/>
                    <a:pt x="0" y="714318"/>
                  </a:cubicBezTo>
                  <a:lnTo>
                    <a:pt x="0" y="79369"/>
                  </a:lnTo>
                  <a:close/>
                </a:path>
              </a:pathLst>
            </a:cu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88016" tIns="88016" rIns="88016" bIns="88016" numCol="1" spcCol="1270" anchor="ctr" anchorCtr="0">
              <a:noAutofit/>
            </a:bodyPr>
            <a:lstStyle/>
            <a:p>
              <a:pPr lvl="0" algn="ctr" defTabSz="755650" rtl="0">
                <a:lnSpc>
                  <a:spcPct val="90000"/>
                </a:lnSpc>
                <a:spcBef>
                  <a:spcPct val="0"/>
                </a:spcBef>
                <a:spcAft>
                  <a:spcPct val="35000"/>
                </a:spcAft>
              </a:pPr>
              <a:r>
                <a:rPr lang="en-US" sz="1700" b="1" kern="1200" dirty="0" smtClean="0"/>
                <a:t>Related to Quality of Pediatric Oncology Care </a:t>
              </a:r>
              <a:r>
                <a:rPr lang="en-US" sz="1700" i="1" kern="1200" dirty="0" smtClean="0"/>
                <a:t>(Title/ Abstract Review)</a:t>
              </a:r>
              <a:br>
                <a:rPr lang="en-US" sz="1700" i="1" kern="1200" dirty="0" smtClean="0"/>
              </a:br>
              <a:r>
                <a:rPr lang="en-US" sz="1700" i="1" kern="1200" dirty="0" smtClean="0">
                  <a:solidFill>
                    <a:schemeClr val="tx2"/>
                  </a:solidFill>
                </a:rPr>
                <a:t>(n=33)</a:t>
              </a:r>
            </a:p>
          </p:txBody>
        </p:sp>
        <p:sp>
          <p:nvSpPr>
            <p:cNvPr id="15" name="Freeform 14"/>
            <p:cNvSpPr/>
            <p:nvPr/>
          </p:nvSpPr>
          <p:spPr>
            <a:xfrm>
              <a:off x="4393419" y="4446948"/>
              <a:ext cx="357160" cy="297633"/>
            </a:xfrm>
            <a:custGeom>
              <a:avLst/>
              <a:gdLst>
                <a:gd name="connsiteX0" fmla="*/ 0 w 297632"/>
                <a:gd name="connsiteY0" fmla="*/ 71432 h 357159"/>
                <a:gd name="connsiteX1" fmla="*/ 148816 w 297632"/>
                <a:gd name="connsiteY1" fmla="*/ 71432 h 357159"/>
                <a:gd name="connsiteX2" fmla="*/ 148816 w 297632"/>
                <a:gd name="connsiteY2" fmla="*/ 0 h 357159"/>
                <a:gd name="connsiteX3" fmla="*/ 297632 w 297632"/>
                <a:gd name="connsiteY3" fmla="*/ 178580 h 357159"/>
                <a:gd name="connsiteX4" fmla="*/ 148816 w 297632"/>
                <a:gd name="connsiteY4" fmla="*/ 357159 h 357159"/>
                <a:gd name="connsiteX5" fmla="*/ 148816 w 297632"/>
                <a:gd name="connsiteY5" fmla="*/ 285727 h 357159"/>
                <a:gd name="connsiteX6" fmla="*/ 0 w 297632"/>
                <a:gd name="connsiteY6" fmla="*/ 285727 h 357159"/>
                <a:gd name="connsiteX7" fmla="*/ 0 w 297632"/>
                <a:gd name="connsiteY7" fmla="*/ 71432 h 35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32" h="357159">
                  <a:moveTo>
                    <a:pt x="238105" y="1"/>
                  </a:moveTo>
                  <a:lnTo>
                    <a:pt x="238105" y="178580"/>
                  </a:lnTo>
                  <a:lnTo>
                    <a:pt x="297632" y="178580"/>
                  </a:lnTo>
                  <a:lnTo>
                    <a:pt x="148816" y="357158"/>
                  </a:lnTo>
                  <a:lnTo>
                    <a:pt x="0" y="178580"/>
                  </a:lnTo>
                  <a:lnTo>
                    <a:pt x="59527" y="178580"/>
                  </a:lnTo>
                  <a:lnTo>
                    <a:pt x="59527" y="1"/>
                  </a:lnTo>
                  <a:lnTo>
                    <a:pt x="238105" y="1"/>
                  </a:lnTo>
                  <a:close/>
                </a:path>
              </a:pathLst>
            </a:custGeom>
            <a:solidFill>
              <a:schemeClr val="accent1">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71433" tIns="0" rIns="71432" bIns="89291" numCol="1" spcCol="1270" anchor="ctr" anchorCtr="0">
              <a:noAutofit/>
            </a:bodyPr>
            <a:lstStyle/>
            <a:p>
              <a:pPr lvl="0" algn="ctr" defTabSz="622300">
                <a:lnSpc>
                  <a:spcPct val="90000"/>
                </a:lnSpc>
                <a:spcBef>
                  <a:spcPct val="0"/>
                </a:spcBef>
                <a:spcAft>
                  <a:spcPct val="35000"/>
                </a:spcAft>
              </a:pPr>
              <a:endParaRPr lang="en-US" sz="1400" kern="1200" dirty="0"/>
            </a:p>
          </p:txBody>
        </p:sp>
        <p:sp>
          <p:nvSpPr>
            <p:cNvPr id="16" name="Freeform 15"/>
            <p:cNvSpPr/>
            <p:nvPr/>
          </p:nvSpPr>
          <p:spPr>
            <a:xfrm>
              <a:off x="1463037" y="4794187"/>
              <a:ext cx="6217925" cy="793687"/>
            </a:xfrm>
            <a:custGeom>
              <a:avLst/>
              <a:gdLst>
                <a:gd name="connsiteX0" fmla="*/ 0 w 6217925"/>
                <a:gd name="connsiteY0" fmla="*/ 79369 h 793687"/>
                <a:gd name="connsiteX1" fmla="*/ 23247 w 6217925"/>
                <a:gd name="connsiteY1" fmla="*/ 23247 h 793687"/>
                <a:gd name="connsiteX2" fmla="*/ 79369 w 6217925"/>
                <a:gd name="connsiteY2" fmla="*/ 0 h 793687"/>
                <a:gd name="connsiteX3" fmla="*/ 6138556 w 6217925"/>
                <a:gd name="connsiteY3" fmla="*/ 0 h 793687"/>
                <a:gd name="connsiteX4" fmla="*/ 6194678 w 6217925"/>
                <a:gd name="connsiteY4" fmla="*/ 23247 h 793687"/>
                <a:gd name="connsiteX5" fmla="*/ 6217925 w 6217925"/>
                <a:gd name="connsiteY5" fmla="*/ 79369 h 793687"/>
                <a:gd name="connsiteX6" fmla="*/ 6217925 w 6217925"/>
                <a:gd name="connsiteY6" fmla="*/ 714318 h 793687"/>
                <a:gd name="connsiteX7" fmla="*/ 6194678 w 6217925"/>
                <a:gd name="connsiteY7" fmla="*/ 770440 h 793687"/>
                <a:gd name="connsiteX8" fmla="*/ 6138556 w 6217925"/>
                <a:gd name="connsiteY8" fmla="*/ 793687 h 793687"/>
                <a:gd name="connsiteX9" fmla="*/ 79369 w 6217925"/>
                <a:gd name="connsiteY9" fmla="*/ 793687 h 793687"/>
                <a:gd name="connsiteX10" fmla="*/ 23247 w 6217925"/>
                <a:gd name="connsiteY10" fmla="*/ 770440 h 793687"/>
                <a:gd name="connsiteX11" fmla="*/ 0 w 6217925"/>
                <a:gd name="connsiteY11" fmla="*/ 714318 h 793687"/>
                <a:gd name="connsiteX12" fmla="*/ 0 w 6217925"/>
                <a:gd name="connsiteY12" fmla="*/ 79369 h 79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17925" h="793687">
                  <a:moveTo>
                    <a:pt x="0" y="79369"/>
                  </a:moveTo>
                  <a:cubicBezTo>
                    <a:pt x="0" y="58319"/>
                    <a:pt x="8362" y="38131"/>
                    <a:pt x="23247" y="23247"/>
                  </a:cubicBezTo>
                  <a:cubicBezTo>
                    <a:pt x="38132" y="8362"/>
                    <a:pt x="58319" y="0"/>
                    <a:pt x="79369" y="0"/>
                  </a:cubicBezTo>
                  <a:lnTo>
                    <a:pt x="6138556" y="0"/>
                  </a:lnTo>
                  <a:cubicBezTo>
                    <a:pt x="6159606" y="0"/>
                    <a:pt x="6179794" y="8362"/>
                    <a:pt x="6194678" y="23247"/>
                  </a:cubicBezTo>
                  <a:cubicBezTo>
                    <a:pt x="6209563" y="38132"/>
                    <a:pt x="6217925" y="58319"/>
                    <a:pt x="6217925" y="79369"/>
                  </a:cubicBezTo>
                  <a:lnTo>
                    <a:pt x="6217925" y="714318"/>
                  </a:lnTo>
                  <a:cubicBezTo>
                    <a:pt x="6217925" y="735368"/>
                    <a:pt x="6209563" y="755556"/>
                    <a:pt x="6194678" y="770440"/>
                  </a:cubicBezTo>
                  <a:cubicBezTo>
                    <a:pt x="6179793" y="785325"/>
                    <a:pt x="6159606" y="793687"/>
                    <a:pt x="6138556" y="793687"/>
                  </a:cubicBezTo>
                  <a:lnTo>
                    <a:pt x="79369" y="793687"/>
                  </a:lnTo>
                  <a:cubicBezTo>
                    <a:pt x="58319" y="793687"/>
                    <a:pt x="38131" y="785325"/>
                    <a:pt x="23247" y="770440"/>
                  </a:cubicBezTo>
                  <a:cubicBezTo>
                    <a:pt x="8362" y="755555"/>
                    <a:pt x="0" y="735368"/>
                    <a:pt x="0" y="714318"/>
                  </a:cubicBezTo>
                  <a:lnTo>
                    <a:pt x="0" y="79369"/>
                  </a:lnTo>
                  <a:close/>
                </a:path>
              </a:pathLst>
            </a:cu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32390" tIns="88016" rIns="32390" bIns="88016" numCol="1" spcCol="1270" anchor="ctr" anchorCtr="0">
              <a:noAutofit/>
            </a:bodyPr>
            <a:lstStyle/>
            <a:p>
              <a:pPr lvl="0" algn="ctr" defTabSz="755650">
                <a:lnSpc>
                  <a:spcPct val="90000"/>
                </a:lnSpc>
                <a:spcBef>
                  <a:spcPct val="0"/>
                </a:spcBef>
                <a:spcAft>
                  <a:spcPct val="35000"/>
                </a:spcAft>
              </a:pPr>
              <a:r>
                <a:rPr lang="en-US" sz="1700" b="1" kern="1200" dirty="0" smtClean="0"/>
                <a:t>Related to Topic of Quality Measures/ Indicators </a:t>
              </a:r>
              <a:r>
                <a:rPr lang="en-US" sz="1700" i="1" kern="1200" dirty="0" smtClean="0"/>
                <a:t>(Full-Text Screen)</a:t>
              </a:r>
              <a:br>
                <a:rPr lang="en-US" sz="1700" i="1" kern="1200" dirty="0" smtClean="0"/>
              </a:br>
              <a:r>
                <a:rPr lang="en-US" sz="1700" i="1" kern="1200" dirty="0" smtClean="0">
                  <a:solidFill>
                    <a:schemeClr val="tx2"/>
                  </a:solidFill>
                </a:rPr>
                <a:t>(n=12)</a:t>
              </a:r>
              <a:endParaRPr lang="en-US" sz="1700" b="0" i="1" kern="1200" dirty="0">
                <a:solidFill>
                  <a:schemeClr val="tx2"/>
                </a:solidFill>
              </a:endParaRPr>
            </a:p>
          </p:txBody>
        </p:sp>
        <p:sp>
          <p:nvSpPr>
            <p:cNvPr id="17" name="Freeform 16"/>
            <p:cNvSpPr/>
            <p:nvPr/>
          </p:nvSpPr>
          <p:spPr>
            <a:xfrm rot="109648">
              <a:off x="4374373" y="5637828"/>
              <a:ext cx="357159" cy="300331"/>
            </a:xfrm>
            <a:custGeom>
              <a:avLst/>
              <a:gdLst>
                <a:gd name="connsiteX0" fmla="*/ 0 w 300331"/>
                <a:gd name="connsiteY0" fmla="*/ 71432 h 357159"/>
                <a:gd name="connsiteX1" fmla="*/ 150166 w 300331"/>
                <a:gd name="connsiteY1" fmla="*/ 71432 h 357159"/>
                <a:gd name="connsiteX2" fmla="*/ 150166 w 300331"/>
                <a:gd name="connsiteY2" fmla="*/ 0 h 357159"/>
                <a:gd name="connsiteX3" fmla="*/ 300331 w 300331"/>
                <a:gd name="connsiteY3" fmla="*/ 178580 h 357159"/>
                <a:gd name="connsiteX4" fmla="*/ 150166 w 300331"/>
                <a:gd name="connsiteY4" fmla="*/ 357159 h 357159"/>
                <a:gd name="connsiteX5" fmla="*/ 150166 w 300331"/>
                <a:gd name="connsiteY5" fmla="*/ 285727 h 357159"/>
                <a:gd name="connsiteX6" fmla="*/ 0 w 300331"/>
                <a:gd name="connsiteY6" fmla="*/ 285727 h 357159"/>
                <a:gd name="connsiteX7" fmla="*/ 0 w 300331"/>
                <a:gd name="connsiteY7" fmla="*/ 71432 h 35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331" h="357159">
                  <a:moveTo>
                    <a:pt x="240265" y="0"/>
                  </a:moveTo>
                  <a:lnTo>
                    <a:pt x="240265" y="178580"/>
                  </a:lnTo>
                  <a:lnTo>
                    <a:pt x="300331" y="178580"/>
                  </a:lnTo>
                  <a:lnTo>
                    <a:pt x="150165" y="357159"/>
                  </a:lnTo>
                  <a:lnTo>
                    <a:pt x="0" y="178580"/>
                  </a:lnTo>
                  <a:lnTo>
                    <a:pt x="60066" y="178580"/>
                  </a:lnTo>
                  <a:lnTo>
                    <a:pt x="60066" y="0"/>
                  </a:lnTo>
                  <a:lnTo>
                    <a:pt x="240265" y="0"/>
                  </a:lnTo>
                  <a:close/>
                </a:path>
              </a:pathLst>
            </a:cu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71432" tIns="-1" rIns="71431" bIns="90099" numCol="1" spcCol="1270" anchor="ctr" anchorCtr="0">
              <a:noAutofit/>
            </a:bodyPr>
            <a:lstStyle/>
            <a:p>
              <a:pPr lvl="0" algn="ctr" defTabSz="711200">
                <a:lnSpc>
                  <a:spcPct val="90000"/>
                </a:lnSpc>
                <a:spcBef>
                  <a:spcPct val="0"/>
                </a:spcBef>
                <a:spcAft>
                  <a:spcPct val="35000"/>
                </a:spcAft>
              </a:pPr>
              <a:endParaRPr lang="en-US" sz="1600" kern="1200" dirty="0"/>
            </a:p>
          </p:txBody>
        </p:sp>
        <p:sp>
          <p:nvSpPr>
            <p:cNvPr id="18" name="Freeform 17"/>
            <p:cNvSpPr/>
            <p:nvPr/>
          </p:nvSpPr>
          <p:spPr>
            <a:xfrm>
              <a:off x="2590813" y="5988113"/>
              <a:ext cx="3886186" cy="717488"/>
            </a:xfrm>
            <a:custGeom>
              <a:avLst/>
              <a:gdLst>
                <a:gd name="connsiteX0" fmla="*/ 0 w 3886186"/>
                <a:gd name="connsiteY0" fmla="*/ 79369 h 793687"/>
                <a:gd name="connsiteX1" fmla="*/ 23247 w 3886186"/>
                <a:gd name="connsiteY1" fmla="*/ 23247 h 793687"/>
                <a:gd name="connsiteX2" fmla="*/ 79369 w 3886186"/>
                <a:gd name="connsiteY2" fmla="*/ 0 h 793687"/>
                <a:gd name="connsiteX3" fmla="*/ 3806817 w 3886186"/>
                <a:gd name="connsiteY3" fmla="*/ 0 h 793687"/>
                <a:gd name="connsiteX4" fmla="*/ 3862939 w 3886186"/>
                <a:gd name="connsiteY4" fmla="*/ 23247 h 793687"/>
                <a:gd name="connsiteX5" fmla="*/ 3886186 w 3886186"/>
                <a:gd name="connsiteY5" fmla="*/ 79369 h 793687"/>
                <a:gd name="connsiteX6" fmla="*/ 3886186 w 3886186"/>
                <a:gd name="connsiteY6" fmla="*/ 714318 h 793687"/>
                <a:gd name="connsiteX7" fmla="*/ 3862939 w 3886186"/>
                <a:gd name="connsiteY7" fmla="*/ 770440 h 793687"/>
                <a:gd name="connsiteX8" fmla="*/ 3806817 w 3886186"/>
                <a:gd name="connsiteY8" fmla="*/ 793687 h 793687"/>
                <a:gd name="connsiteX9" fmla="*/ 79369 w 3886186"/>
                <a:gd name="connsiteY9" fmla="*/ 793687 h 793687"/>
                <a:gd name="connsiteX10" fmla="*/ 23247 w 3886186"/>
                <a:gd name="connsiteY10" fmla="*/ 770440 h 793687"/>
                <a:gd name="connsiteX11" fmla="*/ 0 w 3886186"/>
                <a:gd name="connsiteY11" fmla="*/ 714318 h 793687"/>
                <a:gd name="connsiteX12" fmla="*/ 0 w 3886186"/>
                <a:gd name="connsiteY12" fmla="*/ 79369 h 79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86186" h="793687">
                  <a:moveTo>
                    <a:pt x="0" y="79369"/>
                  </a:moveTo>
                  <a:cubicBezTo>
                    <a:pt x="0" y="58319"/>
                    <a:pt x="8362" y="38131"/>
                    <a:pt x="23247" y="23247"/>
                  </a:cubicBezTo>
                  <a:cubicBezTo>
                    <a:pt x="38132" y="8362"/>
                    <a:pt x="58319" y="0"/>
                    <a:pt x="79369" y="0"/>
                  </a:cubicBezTo>
                  <a:lnTo>
                    <a:pt x="3806817" y="0"/>
                  </a:lnTo>
                  <a:cubicBezTo>
                    <a:pt x="3827867" y="0"/>
                    <a:pt x="3848055" y="8362"/>
                    <a:pt x="3862939" y="23247"/>
                  </a:cubicBezTo>
                  <a:cubicBezTo>
                    <a:pt x="3877824" y="38132"/>
                    <a:pt x="3886186" y="58319"/>
                    <a:pt x="3886186" y="79369"/>
                  </a:cubicBezTo>
                  <a:lnTo>
                    <a:pt x="3886186" y="714318"/>
                  </a:lnTo>
                  <a:cubicBezTo>
                    <a:pt x="3886186" y="735368"/>
                    <a:pt x="3877824" y="755556"/>
                    <a:pt x="3862939" y="770440"/>
                  </a:cubicBezTo>
                  <a:cubicBezTo>
                    <a:pt x="3848054" y="785325"/>
                    <a:pt x="3827867" y="793687"/>
                    <a:pt x="3806817" y="793687"/>
                  </a:cubicBezTo>
                  <a:lnTo>
                    <a:pt x="79369" y="793687"/>
                  </a:lnTo>
                  <a:cubicBezTo>
                    <a:pt x="58319" y="793687"/>
                    <a:pt x="38131" y="785325"/>
                    <a:pt x="23247" y="770440"/>
                  </a:cubicBezTo>
                  <a:cubicBezTo>
                    <a:pt x="8362" y="755555"/>
                    <a:pt x="0" y="735368"/>
                    <a:pt x="0" y="714318"/>
                  </a:cubicBezTo>
                  <a:lnTo>
                    <a:pt x="0" y="79369"/>
                  </a:lnTo>
                  <a:close/>
                </a:path>
              </a:pathLst>
            </a:custGeom>
            <a:solidFill>
              <a:schemeClr val="accent3">
                <a:lumMod val="40000"/>
                <a:lumOff val="60000"/>
              </a:schemeClr>
            </a:solidFill>
          </p:spPr>
          <p:style>
            <a:lnRef idx="2">
              <a:schemeClr val="accent3"/>
            </a:lnRef>
            <a:fillRef idx="1">
              <a:schemeClr val="lt1"/>
            </a:fillRef>
            <a:effectRef idx="0">
              <a:schemeClr val="accent3"/>
            </a:effectRef>
            <a:fontRef idx="minor">
              <a:schemeClr val="dk1"/>
            </a:fontRef>
          </p:style>
          <p:txBody>
            <a:bodyPr spcFirstLastPara="0" vert="horz" wrap="square" lIns="88016" tIns="88016" rIns="88016" bIns="88016" numCol="1" spcCol="1270" anchor="ctr" anchorCtr="0">
              <a:noAutofit/>
            </a:bodyPr>
            <a:lstStyle/>
            <a:p>
              <a:pPr lvl="0" algn="ctr" defTabSz="755650">
                <a:lnSpc>
                  <a:spcPct val="90000"/>
                </a:lnSpc>
                <a:spcBef>
                  <a:spcPct val="0"/>
                </a:spcBef>
                <a:spcAft>
                  <a:spcPct val="35000"/>
                </a:spcAft>
              </a:pPr>
              <a:r>
                <a:rPr lang="en-US" sz="1700" b="1" kern="1200" dirty="0" smtClean="0"/>
                <a:t>Total Included Studies</a:t>
              </a:r>
              <a:endParaRPr lang="en-US" sz="1700" i="1" kern="1200" dirty="0" smtClean="0"/>
            </a:p>
            <a:p>
              <a:pPr lvl="0" algn="ctr" defTabSz="755650">
                <a:lnSpc>
                  <a:spcPct val="90000"/>
                </a:lnSpc>
                <a:spcBef>
                  <a:spcPct val="0"/>
                </a:spcBef>
                <a:spcAft>
                  <a:spcPct val="35000"/>
                </a:spcAft>
              </a:pPr>
              <a:r>
                <a:rPr lang="en-US" sz="1700" b="1" i="1" kern="1200" dirty="0" smtClean="0">
                  <a:solidFill>
                    <a:schemeClr val="tx2"/>
                  </a:solidFill>
                </a:rPr>
                <a:t>(n=4)</a:t>
              </a:r>
              <a:endParaRPr lang="en-US" sz="1700" b="1" i="1" kern="1200" dirty="0">
                <a:solidFill>
                  <a:schemeClr val="tx2"/>
                </a:solidFill>
              </a:endParaRPr>
            </a:p>
          </p:txBody>
        </p:sp>
      </p:grpSp>
      <p:sp>
        <p:nvSpPr>
          <p:cNvPr id="10" name="Title 1"/>
          <p:cNvSpPr txBox="1">
            <a:spLocks/>
          </p:cNvSpPr>
          <p:nvPr/>
        </p:nvSpPr>
        <p:spPr>
          <a:xfrm>
            <a:off x="0" y="0"/>
            <a:ext cx="9144000" cy="990600"/>
          </a:xfrm>
          <a:prstGeom prst="rect">
            <a:avLst/>
          </a:prstGeom>
        </p:spPr>
        <p:txBody>
          <a:bodyPr vert="horz" lIns="91440" tIns="45720" rIns="91440" bIns="45720" rtlCol="0" anchor="ctr">
            <a:noAutofit/>
          </a:bodyPr>
          <a:lstStyle/>
          <a:p>
            <a:pPr lvl="0" algn="ctr">
              <a:spcBef>
                <a:spcPct val="0"/>
              </a:spcBef>
              <a:defRPr/>
            </a:pPr>
            <a:r>
              <a:rPr lang="en-US" sz="2000" b="1" dirty="0" smtClean="0">
                <a:solidFill>
                  <a:schemeClr val="tx2"/>
                </a:solidFill>
                <a:latin typeface="Cambria" pitchFamily="18" charset="0"/>
              </a:rPr>
              <a:t>Quality Indicators – Review, Development, Selection</a:t>
            </a:r>
            <a:endParaRPr kumimoji="0" lang="en-US" sz="2000" b="1" i="0" u="none" strike="noStrike" kern="1200" cap="none" spc="0" normalizeH="0" baseline="0" noProof="0" dirty="0" smtClean="0">
              <a:ln>
                <a:noFill/>
              </a:ln>
              <a:solidFill>
                <a:srgbClr val="0070C0"/>
              </a:solidFill>
              <a:effectLst/>
              <a:uLnTx/>
              <a:uFillTx/>
              <a:latin typeface="Cambria"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70C0"/>
                </a:solidFill>
                <a:effectLst/>
                <a:uLnTx/>
                <a:uFillTx/>
                <a:latin typeface="Cambria" pitchFamily="18" charset="0"/>
                <a:ea typeface="+mj-ea"/>
                <a:cs typeface="+mj-cs"/>
              </a:rPr>
              <a:t>Systematic Review Results</a:t>
            </a:r>
            <a:endParaRPr kumimoji="0" lang="en-US" sz="3600" b="0" i="0" u="none" strike="noStrike" kern="1200" cap="none" spc="0" normalizeH="0" baseline="0" noProof="0" dirty="0">
              <a:ln>
                <a:noFill/>
              </a:ln>
              <a:solidFill>
                <a:srgbClr val="0070C0"/>
              </a:solidFill>
              <a:effectLst/>
              <a:uLnTx/>
              <a:uFillTx/>
              <a:latin typeface="+mj-lt"/>
              <a:ea typeface="+mj-ea"/>
              <a:cs typeface="+mj-cs"/>
            </a:endParaRPr>
          </a:p>
        </p:txBody>
      </p:sp>
      <p:cxnSp>
        <p:nvCxnSpPr>
          <p:cNvPr id="11" name="Straight Connector 10"/>
          <p:cNvCxnSpPr/>
          <p:nvPr/>
        </p:nvCxnSpPr>
        <p:spPr>
          <a:xfrm>
            <a:off x="457200" y="9906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12B1F09B-3F8B-4535-A2CD-A1CFD9F77C4F}" type="slidenum">
              <a:rPr lang="en-US" smtClean="0"/>
              <a:pPr/>
              <a:t>14</a:t>
            </a:fld>
            <a:endParaRPr lang="en-US" dirty="0"/>
          </a:p>
        </p:txBody>
      </p:sp>
      <p:sp>
        <p:nvSpPr>
          <p:cNvPr id="6" name="Content Placeholder 5"/>
          <p:cNvSpPr txBox="1">
            <a:spLocks/>
          </p:cNvSpPr>
          <p:nvPr/>
        </p:nvSpPr>
        <p:spPr>
          <a:xfrm>
            <a:off x="152400" y="5943600"/>
            <a:ext cx="8763000" cy="838200"/>
          </a:xfrm>
          <a:prstGeom prst="ellipse">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vert="horz" lIns="3600" tIns="0" rIns="3600" bIns="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300" i="1" u="none" strike="noStrike" kern="1200" cap="none" spc="0" normalizeH="0" baseline="0" noProof="0" dirty="0" smtClean="0">
                <a:ln>
                  <a:noFill/>
                </a:ln>
                <a:solidFill>
                  <a:srgbClr val="FF0000"/>
                </a:solidFill>
                <a:effectLst/>
                <a:uLnTx/>
                <a:uFillTx/>
                <a:latin typeface="+mn-lt"/>
                <a:ea typeface="+mn-ea"/>
                <a:cs typeface="+mn-cs"/>
              </a:rPr>
              <a:t>None </a:t>
            </a:r>
            <a:r>
              <a:rPr lang="en-US" sz="2300" i="1" dirty="0" smtClean="0">
                <a:solidFill>
                  <a:srgbClr val="FF0000"/>
                </a:solidFill>
              </a:rPr>
              <a:t>were considered to define priority indicators</a:t>
            </a:r>
            <a:endParaRPr kumimoji="0" lang="en-US" sz="2300" i="1" u="none" strike="noStrike" kern="1200" cap="none" spc="0" normalizeH="0" baseline="0" noProof="0" dirty="0">
              <a:ln>
                <a:noFill/>
              </a:ln>
              <a:solidFill>
                <a:srgbClr val="FF0000"/>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Autofit/>
          </a:bodyPr>
          <a:lstStyle/>
          <a:p>
            <a:r>
              <a:rPr lang="en-US" sz="3600" b="1" dirty="0" smtClean="0">
                <a:solidFill>
                  <a:schemeClr val="tx2"/>
                </a:solidFill>
                <a:latin typeface="Cambria" pitchFamily="18" charset="0"/>
              </a:rPr>
              <a:t>Stages of Study Development</a:t>
            </a:r>
            <a:endParaRPr lang="en-US" sz="3600" dirty="0">
              <a:solidFill>
                <a:schemeClr val="tx2"/>
              </a:solidFill>
            </a:endParaRPr>
          </a:p>
        </p:txBody>
      </p:sp>
      <p:sp>
        <p:nvSpPr>
          <p:cNvPr id="6" name="TextBox 5"/>
          <p:cNvSpPr txBox="1"/>
          <p:nvPr/>
        </p:nvSpPr>
        <p:spPr>
          <a:xfrm>
            <a:off x="76200" y="381000"/>
            <a:ext cx="990600" cy="78319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lIns="0" tIns="0" rIns="0" bIns="0" rtlCol="0">
            <a:spAutoFit/>
          </a:bodyPr>
          <a:lstStyle/>
          <a:p>
            <a:pPr algn="ctr"/>
            <a:endParaRPr lang="en-US" sz="200" b="1" dirty="0" smtClean="0">
              <a:solidFill>
                <a:schemeClr val="tx2"/>
              </a:solidFill>
            </a:endParaRPr>
          </a:p>
          <a:p>
            <a:pPr algn="ctr"/>
            <a:r>
              <a:rPr lang="en-US" sz="1600" b="1" dirty="0" smtClean="0">
                <a:solidFill>
                  <a:schemeClr val="tx2"/>
                </a:solidFill>
              </a:rPr>
              <a:t>Phase I </a:t>
            </a:r>
            <a:r>
              <a:rPr lang="en-US" sz="1400" dirty="0" smtClean="0">
                <a:solidFill>
                  <a:schemeClr val="tx2"/>
                </a:solidFill>
              </a:rPr>
              <a:t>Framework Review</a:t>
            </a:r>
            <a:endParaRPr lang="en-US" sz="1400" dirty="0">
              <a:solidFill>
                <a:schemeClr val="tx2"/>
              </a:solidFill>
            </a:endParaRPr>
          </a:p>
        </p:txBody>
      </p:sp>
      <p:sp>
        <p:nvSpPr>
          <p:cNvPr id="7" name="TextBox 6"/>
          <p:cNvSpPr txBox="1"/>
          <p:nvPr/>
        </p:nvSpPr>
        <p:spPr>
          <a:xfrm>
            <a:off x="76200" y="1295401"/>
            <a:ext cx="990600" cy="3835345"/>
          </a:xfrm>
          <a:prstGeom prst="roundRect">
            <a:avLst/>
          </a:prstGeom>
        </p:spPr>
        <p:style>
          <a:lnRef idx="1">
            <a:schemeClr val="accent1"/>
          </a:lnRef>
          <a:fillRef idx="2">
            <a:schemeClr val="accent1"/>
          </a:fillRef>
          <a:effectRef idx="1">
            <a:schemeClr val="accent1"/>
          </a:effectRef>
          <a:fontRef idx="minor">
            <a:schemeClr val="dk1"/>
          </a:fontRef>
        </p:style>
        <p:txBody>
          <a:bodyPr wrap="square" lIns="0" rIns="0" rtlCol="0">
            <a:spAutoFit/>
          </a:bodyPr>
          <a:lstStyle/>
          <a:p>
            <a:pPr algn="ctr"/>
            <a:endParaRPr lang="en-US" sz="1600" b="1" dirty="0" smtClean="0">
              <a:solidFill>
                <a:schemeClr val="tx2"/>
              </a:solidFill>
            </a:endParaRPr>
          </a:p>
          <a:p>
            <a:pPr algn="ctr"/>
            <a:endParaRPr lang="en-US" sz="1600" b="1" dirty="0" smtClean="0">
              <a:solidFill>
                <a:schemeClr val="tx2"/>
              </a:solidFill>
            </a:endParaRPr>
          </a:p>
          <a:p>
            <a:pPr algn="ctr"/>
            <a:endParaRPr lang="en-US" sz="1600" b="1" dirty="0" smtClean="0">
              <a:solidFill>
                <a:schemeClr val="tx2"/>
              </a:solidFill>
            </a:endParaRPr>
          </a:p>
          <a:p>
            <a:pPr algn="ctr"/>
            <a:endParaRPr lang="en-US" sz="1600" b="1" dirty="0" smtClean="0">
              <a:solidFill>
                <a:schemeClr val="tx2"/>
              </a:solidFill>
            </a:endParaRPr>
          </a:p>
          <a:p>
            <a:pPr algn="ctr"/>
            <a:endParaRPr lang="en-US" sz="1600" b="1" dirty="0" smtClean="0">
              <a:solidFill>
                <a:schemeClr val="tx2"/>
              </a:solidFill>
            </a:endParaRPr>
          </a:p>
          <a:p>
            <a:pPr algn="ctr"/>
            <a:r>
              <a:rPr lang="en-US" sz="1600" b="1" dirty="0" smtClean="0">
                <a:solidFill>
                  <a:schemeClr val="tx2"/>
                </a:solidFill>
              </a:rPr>
              <a:t>Phase II </a:t>
            </a:r>
            <a:r>
              <a:rPr lang="en-US" sz="1400" dirty="0" smtClean="0">
                <a:solidFill>
                  <a:schemeClr val="tx2"/>
                </a:solidFill>
              </a:rPr>
              <a:t>Indicator </a:t>
            </a:r>
            <a:r>
              <a:rPr lang="en-US" sz="1250" dirty="0" smtClean="0">
                <a:solidFill>
                  <a:schemeClr val="tx2"/>
                </a:solidFill>
              </a:rPr>
              <a:t>Development </a:t>
            </a:r>
            <a:r>
              <a:rPr lang="en-US" sz="1300" dirty="0" smtClean="0">
                <a:solidFill>
                  <a:schemeClr val="tx2"/>
                </a:solidFill>
              </a:rPr>
              <a:t/>
            </a:r>
            <a:br>
              <a:rPr lang="en-US" sz="1300" dirty="0" smtClean="0">
                <a:solidFill>
                  <a:schemeClr val="tx2"/>
                </a:solidFill>
              </a:rPr>
            </a:br>
            <a:r>
              <a:rPr lang="en-US" sz="1400" dirty="0" smtClean="0">
                <a:solidFill>
                  <a:schemeClr val="tx2"/>
                </a:solidFill>
              </a:rPr>
              <a:t>&amp; Framework Selection</a:t>
            </a:r>
          </a:p>
          <a:p>
            <a:pPr algn="ctr"/>
            <a:endParaRPr lang="en-US" sz="1600" dirty="0" smtClean="0">
              <a:solidFill>
                <a:schemeClr val="tx2"/>
              </a:solidFill>
            </a:endParaRPr>
          </a:p>
          <a:p>
            <a:pPr algn="ctr"/>
            <a:endParaRPr lang="en-US" sz="1600" dirty="0" smtClean="0">
              <a:solidFill>
                <a:schemeClr val="tx2"/>
              </a:solidFill>
            </a:endParaRPr>
          </a:p>
          <a:p>
            <a:pPr algn="ctr"/>
            <a:endParaRPr lang="en-US" sz="1400" dirty="0" smtClean="0">
              <a:solidFill>
                <a:schemeClr val="tx2"/>
              </a:solidFill>
            </a:endParaRPr>
          </a:p>
          <a:p>
            <a:pPr algn="ctr"/>
            <a:endParaRPr lang="en-US" sz="1400" dirty="0" smtClean="0">
              <a:solidFill>
                <a:schemeClr val="tx2"/>
              </a:solidFill>
            </a:endParaRPr>
          </a:p>
          <a:p>
            <a:pPr algn="ctr"/>
            <a:endParaRPr lang="en-US" sz="1400" dirty="0">
              <a:solidFill>
                <a:schemeClr val="tx2"/>
              </a:solidFill>
            </a:endParaRPr>
          </a:p>
        </p:txBody>
      </p:sp>
      <p:grpSp>
        <p:nvGrpSpPr>
          <p:cNvPr id="3" name="Group 66"/>
          <p:cNvGrpSpPr/>
          <p:nvPr/>
        </p:nvGrpSpPr>
        <p:grpSpPr>
          <a:xfrm>
            <a:off x="1143000" y="1066800"/>
            <a:ext cx="7924800" cy="746759"/>
            <a:chOff x="1143000" y="1066800"/>
            <a:chExt cx="7924800" cy="746759"/>
          </a:xfrm>
        </p:grpSpPr>
        <p:grpSp>
          <p:nvGrpSpPr>
            <p:cNvPr id="4" name="Group 9"/>
            <p:cNvGrpSpPr/>
            <p:nvPr/>
          </p:nvGrpSpPr>
          <p:grpSpPr>
            <a:xfrm>
              <a:off x="4953000" y="1066800"/>
              <a:ext cx="244144" cy="203453"/>
              <a:chOff x="3840328" y="581027"/>
              <a:chExt cx="244144" cy="203453"/>
            </a:xfrm>
          </p:grpSpPr>
          <p:sp>
            <p:nvSpPr>
              <p:cNvPr id="29" name="Right Arrow 28"/>
              <p:cNvSpPr/>
              <p:nvPr/>
            </p:nvSpPr>
            <p:spPr>
              <a:xfrm rot="5400000">
                <a:off x="3860673" y="560682"/>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30" name="Right Arrow 4"/>
              <p:cNvSpPr/>
              <p:nvPr/>
            </p:nvSpPr>
            <p:spPr>
              <a:xfrm>
                <a:off x="3889157" y="591010"/>
                <a:ext cx="146486" cy="142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p:txBody>
          </p:sp>
        </p:grpSp>
        <p:grpSp>
          <p:nvGrpSpPr>
            <p:cNvPr id="5" name="Group 37"/>
            <p:cNvGrpSpPr/>
            <p:nvPr/>
          </p:nvGrpSpPr>
          <p:grpSpPr>
            <a:xfrm>
              <a:off x="1143000" y="1271016"/>
              <a:ext cx="7924800" cy="542543"/>
              <a:chOff x="0" y="818390"/>
              <a:chExt cx="7924800" cy="542543"/>
            </a:xfrm>
          </p:grpSpPr>
          <p:sp>
            <p:nvSpPr>
              <p:cNvPr id="57" name="Rounded Rectangle 56"/>
              <p:cNvSpPr/>
              <p:nvPr/>
            </p:nvSpPr>
            <p:spPr>
              <a:xfrm>
                <a:off x="0" y="818390"/>
                <a:ext cx="7924800" cy="542543"/>
              </a:xfrm>
              <a:prstGeom prst="roundRect">
                <a:avLst>
                  <a:gd name="adj" fmla="val 10000"/>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sp>
          <p:sp>
            <p:nvSpPr>
              <p:cNvPr id="58" name="Rounded Rectangle 6"/>
              <p:cNvSpPr/>
              <p:nvPr/>
            </p:nvSpPr>
            <p:spPr>
              <a:xfrm>
                <a:off x="15891" y="842774"/>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Review of Published Quality Indicators relevant to Childhood Cancer </a:t>
                </a:r>
                <a:br>
                  <a:rPr lang="en-US" sz="1700" kern="1200" dirty="0" smtClean="0">
                    <a:solidFill>
                      <a:schemeClr val="tx1"/>
                    </a:solidFill>
                  </a:rPr>
                </a:br>
                <a:r>
                  <a:rPr lang="en-US" sz="1700" i="1" kern="1200" dirty="0" smtClean="0">
                    <a:solidFill>
                      <a:schemeClr val="tx2"/>
                    </a:solidFill>
                  </a:rPr>
                  <a:t>(Systematic Review and Targeted Grey Literature Search)</a:t>
                </a:r>
                <a:endParaRPr lang="en-US" sz="1700" i="1" kern="1200" dirty="0">
                  <a:solidFill>
                    <a:schemeClr val="tx2"/>
                  </a:solidFill>
                </a:endParaRPr>
              </a:p>
            </p:txBody>
          </p:sp>
        </p:grpSp>
      </p:grpSp>
      <p:grpSp>
        <p:nvGrpSpPr>
          <p:cNvPr id="8" name="Group 67"/>
          <p:cNvGrpSpPr/>
          <p:nvPr/>
        </p:nvGrpSpPr>
        <p:grpSpPr>
          <a:xfrm>
            <a:off x="1143000" y="1880615"/>
            <a:ext cx="7924800" cy="746759"/>
            <a:chOff x="1143000" y="1880615"/>
            <a:chExt cx="7924800" cy="746759"/>
          </a:xfrm>
        </p:grpSpPr>
        <p:grpSp>
          <p:nvGrpSpPr>
            <p:cNvPr id="9" name="Group 10"/>
            <p:cNvGrpSpPr/>
            <p:nvPr/>
          </p:nvGrpSpPr>
          <p:grpSpPr>
            <a:xfrm>
              <a:off x="4953000" y="1880615"/>
              <a:ext cx="244144" cy="203453"/>
              <a:chOff x="3840328" y="1394842"/>
              <a:chExt cx="244144" cy="203453"/>
            </a:xfrm>
          </p:grpSpPr>
          <p:sp>
            <p:nvSpPr>
              <p:cNvPr id="27" name="Right Arrow 26"/>
              <p:cNvSpPr/>
              <p:nvPr/>
            </p:nvSpPr>
            <p:spPr>
              <a:xfrm rot="5400000">
                <a:off x="3860673" y="1374497"/>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8" name="Right Arrow 6"/>
              <p:cNvSpPr/>
              <p:nvPr/>
            </p:nvSpPr>
            <p:spPr>
              <a:xfrm>
                <a:off x="3889157" y="1394842"/>
                <a:ext cx="146486" cy="142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p:txBody>
          </p:sp>
        </p:grpSp>
        <p:grpSp>
          <p:nvGrpSpPr>
            <p:cNvPr id="10" name="Group 38"/>
            <p:cNvGrpSpPr/>
            <p:nvPr/>
          </p:nvGrpSpPr>
          <p:grpSpPr>
            <a:xfrm>
              <a:off x="1143000" y="2080039"/>
              <a:ext cx="7924800" cy="547335"/>
              <a:chOff x="0" y="1627413"/>
              <a:chExt cx="7924800" cy="547335"/>
            </a:xfrm>
          </p:grpSpPr>
          <p:sp>
            <p:nvSpPr>
              <p:cNvPr id="55" name="Rounded Rectangle 54"/>
              <p:cNvSpPr/>
              <p:nvPr/>
            </p:nvSpPr>
            <p:spPr>
              <a:xfrm>
                <a:off x="0" y="1632205"/>
                <a:ext cx="7924800" cy="542543"/>
              </a:xfrm>
              <a:prstGeom prst="roundRect">
                <a:avLst>
                  <a:gd name="adj" fmla="val 10000"/>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sp>
          <p:sp>
            <p:nvSpPr>
              <p:cNvPr id="56" name="Rounded Rectangle 8"/>
              <p:cNvSpPr/>
              <p:nvPr/>
            </p:nvSpPr>
            <p:spPr>
              <a:xfrm>
                <a:off x="15891" y="1627413"/>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27432" tIns="64770" rIns="27432"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Development of Provisional Set of Pediatric Oncology System Quality Indicators</a:t>
                </a:r>
                <a:br>
                  <a:rPr lang="en-US" sz="1700" b="1" kern="1200" dirty="0" smtClean="0">
                    <a:solidFill>
                      <a:schemeClr val="tx1"/>
                    </a:solidFill>
                  </a:rPr>
                </a:br>
                <a:r>
                  <a:rPr lang="en-US" sz="1700" b="1" i="1" kern="1200" dirty="0" smtClean="0">
                    <a:solidFill>
                      <a:schemeClr val="tx2"/>
                    </a:solidFill>
                  </a:rPr>
                  <a:t>(Investigator Focus Group Sessions)</a:t>
                </a:r>
                <a:endParaRPr lang="en-US" sz="1700" b="1" i="1" kern="1200" dirty="0">
                  <a:solidFill>
                    <a:schemeClr val="tx2"/>
                  </a:solidFill>
                </a:endParaRPr>
              </a:p>
            </p:txBody>
          </p:sp>
        </p:grpSp>
      </p:grpSp>
      <p:grpSp>
        <p:nvGrpSpPr>
          <p:cNvPr id="11" name="Group 37"/>
          <p:cNvGrpSpPr/>
          <p:nvPr/>
        </p:nvGrpSpPr>
        <p:grpSpPr>
          <a:xfrm>
            <a:off x="1143000" y="448057"/>
            <a:ext cx="7924800" cy="542543"/>
            <a:chOff x="-76200" y="71631"/>
            <a:chExt cx="7924800" cy="542543"/>
          </a:xfrm>
        </p:grpSpPr>
        <p:sp>
          <p:nvSpPr>
            <p:cNvPr id="70" name="Rounded Rectangle 69"/>
            <p:cNvSpPr/>
            <p:nvPr/>
          </p:nvSpPr>
          <p:spPr>
            <a:xfrm>
              <a:off x="-76200" y="71631"/>
              <a:ext cx="7924800" cy="542543"/>
            </a:xfrm>
            <a:prstGeom prst="roundRect">
              <a:avLst>
                <a:gd name="adj" fmla="val 10000"/>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sp>
        <p:sp>
          <p:nvSpPr>
            <p:cNvPr id="71" name="Rounded Rectangle 6"/>
            <p:cNvSpPr/>
            <p:nvPr/>
          </p:nvSpPr>
          <p:spPr>
            <a:xfrm>
              <a:off x="-76200" y="80774"/>
              <a:ext cx="7893018" cy="5107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0" vert="horz" wrap="square" lIns="3600" tIns="64770" rIns="3600" bIns="64770" numCol="1" spcCol="1270" anchor="ctr" anchorCtr="0">
              <a:noAutofit/>
            </a:bodyPr>
            <a:lstStyle/>
            <a:p>
              <a:pPr lvl="0" algn="ctr" defTabSz="755650">
                <a:lnSpc>
                  <a:spcPct val="90000"/>
                </a:lnSpc>
                <a:spcBef>
                  <a:spcPct val="0"/>
                </a:spcBef>
                <a:spcAft>
                  <a:spcPct val="35000"/>
                </a:spcAft>
              </a:pPr>
              <a:r>
                <a:rPr lang="en-US" sz="1700" dirty="0" smtClean="0">
                  <a:solidFill>
                    <a:schemeClr val="tx1"/>
                  </a:solidFill>
                </a:rPr>
                <a:t>Review of Quality Assessment Frameworks</a:t>
              </a:r>
              <a:r>
                <a:rPr lang="en-US" sz="1700" i="1" dirty="0" smtClean="0">
                  <a:solidFill>
                    <a:schemeClr val="tx2"/>
                  </a:solidFill>
                </a:rPr>
                <a:t/>
              </a:r>
              <a:br>
                <a:rPr lang="en-US" sz="1700" i="1" dirty="0" smtClean="0">
                  <a:solidFill>
                    <a:schemeClr val="tx2"/>
                  </a:solidFill>
                </a:rPr>
              </a:br>
              <a:r>
                <a:rPr lang="en-US" sz="1700" i="1" dirty="0" smtClean="0">
                  <a:solidFill>
                    <a:schemeClr val="tx2"/>
                  </a:solidFill>
                </a:rPr>
                <a:t>(Comprehensive Systematic Review of Frameworks) </a:t>
              </a:r>
              <a:r>
                <a:rPr lang="en-US" sz="1300" i="1" dirty="0" smtClean="0">
                  <a:solidFill>
                    <a:schemeClr val="tx2"/>
                  </a:solidFill>
                </a:rPr>
                <a:t>(Klassen, et al, 2010)</a:t>
              </a:r>
              <a:endParaRPr lang="en-US" sz="1300" i="1" dirty="0">
                <a:solidFill>
                  <a:schemeClr val="tx2"/>
                </a:solidFill>
              </a:endParaRPr>
            </a:p>
          </p:txBody>
        </p:sp>
      </p:grpSp>
      <p:sp>
        <p:nvSpPr>
          <p:cNvPr id="22" name="Slide Number Placeholder 21"/>
          <p:cNvSpPr>
            <a:spLocks noGrp="1"/>
          </p:cNvSpPr>
          <p:nvPr>
            <p:ph type="sldNum" sz="quarter" idx="12"/>
          </p:nvPr>
        </p:nvSpPr>
        <p:spPr/>
        <p:txBody>
          <a:bodyPr/>
          <a:lstStyle/>
          <a:p>
            <a:fld id="{12B1F09B-3F8B-4535-A2CD-A1CFD9F77C4F}" type="slidenum">
              <a:rPr lang="en-US" smtClean="0"/>
              <a:pPr/>
              <a:t>15</a:t>
            </a:fld>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86800" cy="5791200"/>
          </a:xfrm>
        </p:spPr>
        <p:txBody>
          <a:bodyPr rIns="9144">
            <a:normAutofit/>
          </a:bodyPr>
          <a:lstStyle/>
          <a:p>
            <a:pPr>
              <a:spcBef>
                <a:spcPts val="400"/>
              </a:spcBef>
              <a:spcAft>
                <a:spcPts val="400"/>
              </a:spcAft>
              <a:buFont typeface="Wingdings" pitchFamily="2" charset="2"/>
              <a:buChar char="v"/>
            </a:pPr>
            <a:r>
              <a:rPr lang="en-US" sz="2400" dirty="0" smtClean="0">
                <a:solidFill>
                  <a:schemeClr val="tx2"/>
                </a:solidFill>
              </a:rPr>
              <a:t>Indicators considered should:</a:t>
            </a:r>
          </a:p>
          <a:p>
            <a:pPr marL="685800" lvl="1" indent="-339725">
              <a:spcBef>
                <a:spcPts val="400"/>
              </a:spcBef>
              <a:spcAft>
                <a:spcPts val="400"/>
              </a:spcAft>
              <a:buFont typeface="Calibri" pitchFamily="34" charset="0"/>
              <a:buChar char="–"/>
            </a:pPr>
            <a:r>
              <a:rPr lang="en-US" sz="2200" dirty="0" smtClean="0">
                <a:solidFill>
                  <a:srgbClr val="0070C0"/>
                </a:solidFill>
              </a:rPr>
              <a:t>span the journey of the child through the continuum of care</a:t>
            </a:r>
            <a:endParaRPr lang="en-US" sz="1900" i="1" dirty="0" smtClean="0">
              <a:solidFill>
                <a:schemeClr val="tx2"/>
              </a:solidFill>
            </a:endParaRPr>
          </a:p>
          <a:p>
            <a:pPr marL="685800" lvl="1" indent="-339725">
              <a:spcBef>
                <a:spcPts val="400"/>
              </a:spcBef>
              <a:buFont typeface="Calibri" pitchFamily="34" charset="0"/>
              <a:buChar char="–"/>
            </a:pPr>
            <a:r>
              <a:rPr lang="en-US" sz="2200" dirty="0" smtClean="0">
                <a:solidFill>
                  <a:schemeClr val="tx2"/>
                </a:solidFill>
              </a:rPr>
              <a:t>add value, e.g.:</a:t>
            </a:r>
          </a:p>
          <a:p>
            <a:pPr marL="1033463" lvl="2" indent="-339725">
              <a:spcBef>
                <a:spcPts val="400"/>
              </a:spcBef>
              <a:spcAft>
                <a:spcPts val="200"/>
              </a:spcAft>
            </a:pPr>
            <a:r>
              <a:rPr lang="en-US" sz="1900" dirty="0" smtClean="0">
                <a:solidFill>
                  <a:schemeClr val="tx2"/>
                </a:solidFill>
              </a:rPr>
              <a:t>enhancing/affirming level of functioning of delivery system </a:t>
            </a:r>
            <a:r>
              <a:rPr lang="en-US" sz="1600" i="1" dirty="0" smtClean="0">
                <a:solidFill>
                  <a:srgbClr val="0070C0"/>
                </a:solidFill>
              </a:rPr>
              <a:t>(e.g. Drug Availability)</a:t>
            </a:r>
          </a:p>
          <a:p>
            <a:pPr marL="1033463" lvl="2" indent="-347663">
              <a:spcBef>
                <a:spcPts val="400"/>
              </a:spcBef>
              <a:spcAft>
                <a:spcPts val="200"/>
              </a:spcAft>
            </a:pPr>
            <a:r>
              <a:rPr lang="en-US" sz="1800" dirty="0" smtClean="0">
                <a:solidFill>
                  <a:schemeClr val="tx2"/>
                </a:solidFill>
              </a:rPr>
              <a:t>yield new/actionable information</a:t>
            </a:r>
          </a:p>
          <a:p>
            <a:pPr marL="685800" lvl="1" indent="-338138">
              <a:spcBef>
                <a:spcPts val="400"/>
              </a:spcBef>
              <a:spcAft>
                <a:spcPts val="400"/>
              </a:spcAft>
              <a:buFont typeface="Calibri" pitchFamily="34" charset="0"/>
              <a:buChar char="–"/>
            </a:pPr>
            <a:r>
              <a:rPr lang="en-US" sz="2200" dirty="0" smtClean="0">
                <a:solidFill>
                  <a:schemeClr val="tx2"/>
                </a:solidFill>
              </a:rPr>
              <a:t>have known or readily available benchmarks </a:t>
            </a:r>
            <a:r>
              <a:rPr lang="en-US" sz="1900" i="1" dirty="0" smtClean="0">
                <a:solidFill>
                  <a:srgbClr val="0070C0"/>
                </a:solidFill>
              </a:rPr>
              <a:t>(e.g. Five-Year Overall Survival)</a:t>
            </a:r>
          </a:p>
          <a:p>
            <a:pPr marL="685800" lvl="1" indent="-338138">
              <a:spcBef>
                <a:spcPts val="400"/>
              </a:spcBef>
              <a:spcAft>
                <a:spcPts val="400"/>
              </a:spcAft>
              <a:buFont typeface="Calibri" pitchFamily="34" charset="0"/>
              <a:buChar char="–"/>
            </a:pPr>
            <a:r>
              <a:rPr lang="en-US" sz="2200" dirty="0" smtClean="0">
                <a:solidFill>
                  <a:schemeClr val="tx2"/>
                </a:solidFill>
              </a:rPr>
              <a:t>be identified as </a:t>
            </a:r>
            <a:r>
              <a:rPr lang="en-US" sz="2200" dirty="0" smtClean="0">
                <a:solidFill>
                  <a:srgbClr val="0070C0"/>
                </a:solidFill>
              </a:rPr>
              <a:t>applicable to other jurisdictions </a:t>
            </a:r>
            <a:r>
              <a:rPr lang="en-US" sz="2200" dirty="0" smtClean="0">
                <a:solidFill>
                  <a:schemeClr val="tx2"/>
                </a:solidFill>
              </a:rPr>
              <a:t>or specific to Ontario</a:t>
            </a:r>
          </a:p>
          <a:p>
            <a:pPr marL="685800" lvl="1" indent="-338138">
              <a:spcBef>
                <a:spcPts val="400"/>
              </a:spcBef>
              <a:buFont typeface="Calibri" pitchFamily="34" charset="0"/>
              <a:buChar char="–"/>
            </a:pPr>
            <a:r>
              <a:rPr lang="en-US" sz="2200" dirty="0" smtClean="0">
                <a:solidFill>
                  <a:schemeClr val="tx2"/>
                </a:solidFill>
              </a:rPr>
              <a:t>have data that are feasible to collect (currently or in the future)</a:t>
            </a:r>
          </a:p>
          <a:p>
            <a:pPr marL="450000" lvl="1">
              <a:spcBef>
                <a:spcPts val="400"/>
              </a:spcBef>
              <a:spcAft>
                <a:spcPts val="400"/>
              </a:spcAft>
              <a:buNone/>
            </a:pPr>
            <a:endParaRPr lang="en-US" sz="2200" dirty="0" smtClean="0">
              <a:solidFill>
                <a:schemeClr val="tx2"/>
              </a:solidFill>
            </a:endParaRPr>
          </a:p>
          <a:p>
            <a:pPr marL="450000" lvl="1">
              <a:spcBef>
                <a:spcPts val="400"/>
              </a:spcBef>
              <a:spcAft>
                <a:spcPts val="400"/>
              </a:spcAft>
              <a:buFont typeface="Calibri" pitchFamily="34" charset="0"/>
              <a:buChar char="–"/>
            </a:pPr>
            <a:endParaRPr lang="en-US" sz="2000" dirty="0" smtClean="0">
              <a:solidFill>
                <a:schemeClr val="tx2"/>
              </a:solidFill>
            </a:endParaRPr>
          </a:p>
        </p:txBody>
      </p:sp>
      <p:sp>
        <p:nvSpPr>
          <p:cNvPr id="7" name="Title 1"/>
          <p:cNvSpPr txBox="1">
            <a:spLocks/>
          </p:cNvSpPr>
          <p:nvPr/>
        </p:nvSpPr>
        <p:spPr>
          <a:xfrm>
            <a:off x="0" y="0"/>
            <a:ext cx="914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uLnTx/>
                <a:uFillTx/>
                <a:latin typeface="Cambria" pitchFamily="18" charset="0"/>
                <a:ea typeface="+mj-ea"/>
                <a:cs typeface="+mj-cs"/>
              </a:rPr>
              <a:t>Quality Indicators – Review, Development, Selection </a:t>
            </a:r>
            <a:r>
              <a:rPr kumimoji="0" lang="en-US" sz="3200" b="1" i="0" u="none" strike="noStrike" kern="1200" cap="none" spc="0" normalizeH="0" baseline="0" noProof="0" dirty="0" smtClean="0">
                <a:ln>
                  <a:noFill/>
                </a:ln>
                <a:solidFill>
                  <a:srgbClr val="0070C0"/>
                </a:solidFill>
                <a:effectLst/>
                <a:uLnTx/>
                <a:uFillTx/>
                <a:latin typeface="Cambria" pitchFamily="18" charset="0"/>
                <a:ea typeface="+mj-ea"/>
                <a:cs typeface="+mj-cs"/>
              </a:rPr>
              <a:t/>
            </a:r>
            <a:br>
              <a:rPr kumimoji="0" lang="en-US" sz="3200" b="1" i="0" u="none" strike="noStrike" kern="1200" cap="none" spc="0" normalizeH="0" baseline="0" noProof="0" dirty="0" smtClean="0">
                <a:ln>
                  <a:noFill/>
                </a:ln>
                <a:solidFill>
                  <a:srgbClr val="0070C0"/>
                </a:solidFill>
                <a:effectLst/>
                <a:uLnTx/>
                <a:uFillTx/>
                <a:latin typeface="Cambria" pitchFamily="18" charset="0"/>
                <a:ea typeface="+mj-ea"/>
                <a:cs typeface="+mj-cs"/>
              </a:rPr>
            </a:br>
            <a:r>
              <a:rPr kumimoji="0" lang="en-US" sz="3600" b="1" i="0" u="none" strike="noStrike" kern="1200" cap="none" spc="0" normalizeH="0" baseline="0" noProof="0" dirty="0" smtClean="0">
                <a:ln>
                  <a:noFill/>
                </a:ln>
                <a:solidFill>
                  <a:srgbClr val="0070C0"/>
                </a:solidFill>
                <a:effectLst/>
                <a:uLnTx/>
                <a:uFillTx/>
                <a:latin typeface="Cambria" pitchFamily="18" charset="0"/>
                <a:ea typeface="+mj-ea"/>
                <a:cs typeface="+mj-cs"/>
              </a:rPr>
              <a:t>Investigator Focus Group Sessions</a:t>
            </a:r>
            <a:endParaRPr kumimoji="0" lang="en-US" sz="2600" b="0" i="1" u="none" strike="noStrike" kern="1200" cap="none" spc="0" normalizeH="0" baseline="0" noProof="0" dirty="0">
              <a:ln>
                <a:noFill/>
              </a:ln>
              <a:solidFill>
                <a:srgbClr val="0070C0"/>
              </a:solidFill>
              <a:effectLst/>
              <a:uLnTx/>
              <a:uFillTx/>
              <a:latin typeface="+mj-lt"/>
              <a:ea typeface="+mj-ea"/>
              <a:cs typeface="+mj-cs"/>
            </a:endParaRPr>
          </a:p>
        </p:txBody>
      </p:sp>
      <p:cxnSp>
        <p:nvCxnSpPr>
          <p:cNvPr id="8" name="Straight Connector 7"/>
          <p:cNvCxnSpPr/>
          <p:nvPr/>
        </p:nvCxnSpPr>
        <p:spPr>
          <a:xfrm>
            <a:off x="457200" y="9144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12B1F09B-3F8B-4535-A2CD-A1CFD9F77C4F}" type="slidenum">
              <a:rPr lang="en-US" smtClean="0"/>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10600" cy="5791200"/>
          </a:xfrm>
        </p:spPr>
        <p:txBody>
          <a:bodyPr>
            <a:normAutofit/>
          </a:bodyPr>
          <a:lstStyle/>
          <a:p>
            <a:pPr>
              <a:spcBef>
                <a:spcPts val="600"/>
              </a:spcBef>
              <a:spcAft>
                <a:spcPts val="600"/>
              </a:spcAft>
              <a:buFont typeface="Wingdings" pitchFamily="2" charset="2"/>
              <a:buChar char="v"/>
            </a:pPr>
            <a:r>
              <a:rPr lang="en-US" sz="2400" dirty="0" smtClean="0">
                <a:solidFill>
                  <a:schemeClr val="tx2"/>
                </a:solidFill>
              </a:rPr>
              <a:t>Investigator focus group sessions</a:t>
            </a:r>
          </a:p>
          <a:p>
            <a:pPr marL="685800" lvl="1" indent="-338138">
              <a:spcBef>
                <a:spcPts val="600"/>
              </a:spcBef>
              <a:spcAft>
                <a:spcPts val="600"/>
              </a:spcAft>
              <a:buFont typeface="Calibri" pitchFamily="34" charset="0"/>
              <a:buChar char="–"/>
            </a:pPr>
            <a:r>
              <a:rPr lang="en-US" sz="2200" dirty="0" smtClean="0">
                <a:solidFill>
                  <a:schemeClr val="tx2"/>
                </a:solidFill>
              </a:rPr>
              <a:t>over an 18-month period</a:t>
            </a:r>
          </a:p>
          <a:p>
            <a:pPr marL="685800" lvl="1" indent="-338138">
              <a:spcBef>
                <a:spcPts val="600"/>
              </a:spcBef>
              <a:spcAft>
                <a:spcPts val="600"/>
              </a:spcAft>
              <a:buFont typeface="Calibri" pitchFamily="34" charset="0"/>
              <a:buChar char="–"/>
            </a:pPr>
            <a:r>
              <a:rPr lang="en-US" sz="2200" dirty="0" smtClean="0">
                <a:solidFill>
                  <a:schemeClr val="tx2"/>
                </a:solidFill>
              </a:rPr>
              <a:t>created </a:t>
            </a:r>
            <a:r>
              <a:rPr lang="en-US" sz="2200" dirty="0" smtClean="0">
                <a:solidFill>
                  <a:srgbClr val="0070C0"/>
                </a:solidFill>
              </a:rPr>
              <a:t>120 provisional quality indicators </a:t>
            </a:r>
            <a:r>
              <a:rPr lang="en-US" sz="2200" dirty="0" smtClean="0">
                <a:solidFill>
                  <a:schemeClr val="tx2"/>
                </a:solidFill>
              </a:rPr>
              <a:t>through:</a:t>
            </a:r>
          </a:p>
          <a:p>
            <a:pPr marL="1033463" lvl="2" indent="-347663">
              <a:spcBef>
                <a:spcPts val="600"/>
              </a:spcBef>
              <a:spcAft>
                <a:spcPts val="200"/>
              </a:spcAft>
            </a:pPr>
            <a:r>
              <a:rPr lang="en-US" sz="2000" dirty="0" smtClean="0">
                <a:solidFill>
                  <a:schemeClr val="tx2"/>
                </a:solidFill>
              </a:rPr>
              <a:t>discussion of indicators and concepts </a:t>
            </a:r>
            <a:r>
              <a:rPr lang="en-US" sz="2000" dirty="0" smtClean="0">
                <a:solidFill>
                  <a:srgbClr val="0070C0"/>
                </a:solidFill>
              </a:rPr>
              <a:t>identified by the systematic review and grey literature search</a:t>
            </a:r>
            <a:endParaRPr lang="en-US" sz="2000" dirty="0" smtClean="0">
              <a:solidFill>
                <a:schemeClr val="tx2"/>
              </a:solidFill>
            </a:endParaRPr>
          </a:p>
          <a:p>
            <a:pPr marL="1033463" lvl="2" indent="-347663">
              <a:spcBef>
                <a:spcPts val="600"/>
              </a:spcBef>
              <a:spcAft>
                <a:spcPts val="200"/>
              </a:spcAft>
            </a:pPr>
            <a:r>
              <a:rPr lang="en-US" sz="2000" dirty="0" smtClean="0">
                <a:solidFill>
                  <a:srgbClr val="0070C0"/>
                </a:solidFill>
              </a:rPr>
              <a:t>brainstorming </a:t>
            </a:r>
            <a:r>
              <a:rPr lang="en-US" sz="2000" dirty="0" smtClean="0">
                <a:solidFill>
                  <a:schemeClr val="tx2"/>
                </a:solidFill>
              </a:rPr>
              <a:t>of additional indicators using the 16 common quality concept areas</a:t>
            </a:r>
          </a:p>
          <a:p>
            <a:pPr lvl="1">
              <a:spcBef>
                <a:spcPts val="600"/>
              </a:spcBef>
              <a:spcAft>
                <a:spcPts val="200"/>
              </a:spcAft>
            </a:pPr>
            <a:endParaRPr lang="en-US" sz="2000" dirty="0" smtClean="0">
              <a:solidFill>
                <a:schemeClr val="tx2"/>
              </a:solidFill>
            </a:endParaRPr>
          </a:p>
        </p:txBody>
      </p:sp>
      <p:sp>
        <p:nvSpPr>
          <p:cNvPr id="6" name="Title 1"/>
          <p:cNvSpPr txBox="1">
            <a:spLocks/>
          </p:cNvSpPr>
          <p:nvPr/>
        </p:nvSpPr>
        <p:spPr>
          <a:xfrm>
            <a:off x="0" y="0"/>
            <a:ext cx="914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uLnTx/>
                <a:uFillTx/>
                <a:latin typeface="Cambria" pitchFamily="18" charset="0"/>
                <a:ea typeface="+mj-ea"/>
                <a:cs typeface="+mj-cs"/>
              </a:rPr>
              <a:t>Quality Indicators – Review, Development, Selection </a:t>
            </a:r>
            <a:r>
              <a:rPr kumimoji="0" lang="en-US" sz="3200" b="1" i="0" u="none" strike="noStrike" kern="1200" cap="none" spc="0" normalizeH="0" baseline="0" noProof="0" dirty="0" smtClean="0">
                <a:ln>
                  <a:noFill/>
                </a:ln>
                <a:solidFill>
                  <a:srgbClr val="0070C0"/>
                </a:solidFill>
                <a:effectLst/>
                <a:uLnTx/>
                <a:uFillTx/>
                <a:latin typeface="Cambria" pitchFamily="18" charset="0"/>
                <a:ea typeface="+mj-ea"/>
                <a:cs typeface="+mj-cs"/>
              </a:rPr>
              <a:t/>
            </a:r>
            <a:br>
              <a:rPr kumimoji="0" lang="en-US" sz="3200" b="1" i="0" u="none" strike="noStrike" kern="1200" cap="none" spc="0" normalizeH="0" baseline="0" noProof="0" dirty="0" smtClean="0">
                <a:ln>
                  <a:noFill/>
                </a:ln>
                <a:solidFill>
                  <a:srgbClr val="0070C0"/>
                </a:solidFill>
                <a:effectLst/>
                <a:uLnTx/>
                <a:uFillTx/>
                <a:latin typeface="Cambria" pitchFamily="18" charset="0"/>
                <a:ea typeface="+mj-ea"/>
                <a:cs typeface="+mj-cs"/>
              </a:rPr>
            </a:br>
            <a:r>
              <a:rPr kumimoji="0" lang="en-US" sz="3600" b="1" i="0" u="none" strike="noStrike" kern="1200" cap="none" spc="0" normalizeH="0" baseline="0" noProof="0" dirty="0" smtClean="0">
                <a:ln>
                  <a:noFill/>
                </a:ln>
                <a:solidFill>
                  <a:srgbClr val="0070C0"/>
                </a:solidFill>
                <a:effectLst/>
                <a:uLnTx/>
                <a:uFillTx/>
                <a:latin typeface="Cambria" pitchFamily="18" charset="0"/>
                <a:ea typeface="+mj-ea"/>
                <a:cs typeface="+mj-cs"/>
              </a:rPr>
              <a:t>Investigator Focus Group Sessions</a:t>
            </a:r>
            <a:endParaRPr kumimoji="0" lang="en-US" sz="2600" b="0" i="1" u="none" strike="noStrike" kern="1200" cap="none" spc="0" normalizeH="0" baseline="0" noProof="0" dirty="0">
              <a:ln>
                <a:noFill/>
              </a:ln>
              <a:solidFill>
                <a:srgbClr val="0070C0"/>
              </a:solidFill>
              <a:effectLst/>
              <a:uLnTx/>
              <a:uFillTx/>
              <a:latin typeface="+mj-lt"/>
              <a:ea typeface="+mj-ea"/>
              <a:cs typeface="+mj-cs"/>
            </a:endParaRPr>
          </a:p>
        </p:txBody>
      </p:sp>
      <p:cxnSp>
        <p:nvCxnSpPr>
          <p:cNvPr id="7" name="Straight Connector 6"/>
          <p:cNvCxnSpPr/>
          <p:nvPr/>
        </p:nvCxnSpPr>
        <p:spPr>
          <a:xfrm>
            <a:off x="457200" y="9144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12B1F09B-3F8B-4535-A2CD-A1CFD9F77C4F}" type="slidenum">
              <a:rPr lang="en-US" smtClean="0"/>
              <a:pPr/>
              <a:t>17</a:t>
            </a:fld>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304800" y="762000"/>
          <a:ext cx="4114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12B1F09B-3F8B-4535-A2CD-A1CFD9F77C4F}" type="slidenum">
              <a:rPr lang="en-US" smtClean="0"/>
              <a:pPr/>
              <a:t>18</a:t>
            </a:fld>
            <a:endParaRPr lang="en-US" dirty="0"/>
          </a:p>
        </p:txBody>
      </p:sp>
      <p:sp>
        <p:nvSpPr>
          <p:cNvPr id="5" name="Title 1"/>
          <p:cNvSpPr txBox="1">
            <a:spLocks/>
          </p:cNvSpPr>
          <p:nvPr/>
        </p:nvSpPr>
        <p:spPr>
          <a:xfrm>
            <a:off x="0" y="0"/>
            <a:ext cx="9144000" cy="685800"/>
          </a:xfrm>
          <a:prstGeom prst="rect">
            <a:avLst/>
          </a:prstGeom>
        </p:spPr>
        <p:txBody>
          <a:bodyPr vert="horz" lIns="91440" tIns="45720" rIns="91440" bIns="45720" rtlCol="0" anchor="ctr">
            <a:noAutofit/>
          </a:bodyPr>
          <a:lstStyle/>
          <a:p>
            <a:pPr lvl="0" algn="ctr">
              <a:spcBef>
                <a:spcPct val="0"/>
              </a:spcBef>
              <a:defRPr/>
            </a:pPr>
            <a:r>
              <a:rPr kumimoji="0" lang="en-US" sz="2200" b="1" i="0" u="none" strike="noStrike" kern="1200" cap="none" spc="0" normalizeH="0" noProof="0" dirty="0" smtClean="0">
                <a:ln>
                  <a:noFill/>
                </a:ln>
                <a:solidFill>
                  <a:schemeClr val="tx2"/>
                </a:solidFill>
                <a:effectLst/>
                <a:uLnTx/>
                <a:uFillTx/>
                <a:latin typeface="Cambria" pitchFamily="18" charset="0"/>
                <a:ea typeface="+mj-ea"/>
                <a:cs typeface="+mj-cs"/>
              </a:rPr>
              <a:t>120 </a:t>
            </a:r>
            <a:r>
              <a:rPr lang="en-US" sz="2200" b="1" dirty="0" smtClean="0">
                <a:solidFill>
                  <a:schemeClr val="tx2"/>
                </a:solidFill>
                <a:latin typeface="Cambria" pitchFamily="18" charset="0"/>
                <a:ea typeface="+mj-ea"/>
                <a:cs typeface="+mj-cs"/>
              </a:rPr>
              <a:t>Provisional </a:t>
            </a:r>
            <a:r>
              <a:rPr kumimoji="0" lang="en-US" sz="2200" b="1" i="0" u="none" strike="noStrike" kern="1200" cap="none" spc="0" normalizeH="0" noProof="0" dirty="0" smtClean="0">
                <a:ln>
                  <a:noFill/>
                </a:ln>
                <a:solidFill>
                  <a:schemeClr val="tx2"/>
                </a:solidFill>
                <a:effectLst/>
                <a:uLnTx/>
                <a:uFillTx/>
                <a:latin typeface="Cambria" pitchFamily="18" charset="0"/>
                <a:ea typeface="+mj-ea"/>
                <a:cs typeface="+mj-cs"/>
              </a:rPr>
              <a:t>Quality Indicators by </a:t>
            </a:r>
            <a:r>
              <a:rPr lang="en-US" sz="2200" b="1" dirty="0" smtClean="0">
                <a:solidFill>
                  <a:schemeClr val="tx2"/>
                </a:solidFill>
                <a:latin typeface="Cambria" pitchFamily="18" charset="0"/>
              </a:rPr>
              <a:t>Common Quality Concept Areas</a:t>
            </a:r>
            <a:r>
              <a:rPr lang="en-US" sz="2200" b="1" baseline="30000" dirty="0" smtClean="0">
                <a:solidFill>
                  <a:schemeClr val="tx2"/>
                </a:solidFill>
                <a:latin typeface="Cambria" pitchFamily="18" charset="0"/>
              </a:rPr>
              <a:t>1</a:t>
            </a:r>
            <a:endParaRPr kumimoji="0" lang="en-US" sz="2200" b="0" i="0" u="none" strike="noStrike" kern="1200" cap="none" spc="0" normalizeH="0" baseline="30000" noProof="0" dirty="0">
              <a:ln>
                <a:noFill/>
              </a:ln>
              <a:solidFill>
                <a:srgbClr val="0070C0"/>
              </a:solidFill>
              <a:effectLst/>
              <a:uLnTx/>
              <a:uFillTx/>
              <a:latin typeface="+mj-lt"/>
              <a:ea typeface="+mj-ea"/>
              <a:cs typeface="+mj-cs"/>
            </a:endParaRPr>
          </a:p>
        </p:txBody>
      </p:sp>
      <p:graphicFrame>
        <p:nvGraphicFramePr>
          <p:cNvPr id="8" name="Content Placeholder 6"/>
          <p:cNvGraphicFramePr>
            <a:graphicFrameLocks/>
          </p:cNvGraphicFramePr>
          <p:nvPr/>
        </p:nvGraphicFramePr>
        <p:xfrm>
          <a:off x="4724400" y="762000"/>
          <a:ext cx="4267200" cy="4343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p:cNvSpPr txBox="1"/>
          <p:nvPr/>
        </p:nvSpPr>
        <p:spPr>
          <a:xfrm>
            <a:off x="304800" y="5791200"/>
            <a:ext cx="8610600" cy="1015663"/>
          </a:xfrm>
          <a:prstGeom prst="rect">
            <a:avLst/>
          </a:prstGeom>
          <a:noFill/>
        </p:spPr>
        <p:txBody>
          <a:bodyPr wrap="square" rtlCol="0">
            <a:spAutoFit/>
          </a:bodyPr>
          <a:lstStyle/>
          <a:p>
            <a:r>
              <a:rPr lang="en-US" sz="1200" baseline="30000" dirty="0" smtClean="0">
                <a:solidFill>
                  <a:schemeClr val="bg1">
                    <a:lumMod val="50000"/>
                  </a:schemeClr>
                </a:solidFill>
              </a:rPr>
              <a:t>1 </a:t>
            </a:r>
            <a:r>
              <a:rPr lang="en-US" sz="1200" dirty="0" smtClean="0">
                <a:solidFill>
                  <a:schemeClr val="bg1">
                    <a:lumMod val="50000"/>
                  </a:schemeClr>
                </a:solidFill>
              </a:rPr>
              <a:t>Klassen A, Miller A, Anderson N, Shen J, Schiariti V, O’Donnell M. Performance measurement and improvement frameworks in health, education and social services systems: a systematic review. </a:t>
            </a:r>
            <a:r>
              <a:rPr lang="en-US" sz="1200" i="1" dirty="0" smtClean="0">
                <a:solidFill>
                  <a:schemeClr val="bg1">
                    <a:lumMod val="50000"/>
                  </a:schemeClr>
                </a:solidFill>
              </a:rPr>
              <a:t>Int J Qual Health Care</a:t>
            </a:r>
            <a:r>
              <a:rPr lang="en-US" sz="1200" dirty="0" smtClean="0">
                <a:solidFill>
                  <a:schemeClr val="bg1">
                    <a:lumMod val="50000"/>
                  </a:schemeClr>
                </a:solidFill>
              </a:rPr>
              <a:t>, 2010;22(1):44-69</a:t>
            </a:r>
          </a:p>
          <a:p>
            <a:r>
              <a:rPr lang="en-US" sz="1200" baseline="30000" dirty="0" smtClean="0">
                <a:solidFill>
                  <a:schemeClr val="tx1">
                    <a:lumMod val="50000"/>
                    <a:lumOff val="50000"/>
                  </a:schemeClr>
                </a:solidFill>
              </a:rPr>
              <a:t>2 </a:t>
            </a:r>
            <a:r>
              <a:rPr lang="en-US" sz="1200" dirty="0" smtClean="0">
                <a:solidFill>
                  <a:schemeClr val="tx1">
                    <a:lumMod val="50000"/>
                    <a:lumOff val="50000"/>
                  </a:schemeClr>
                </a:solidFill>
              </a:rPr>
              <a:t>The original two domains of the 16 common quality concept areas, “coordination” and “collaboration” were merged into one</a:t>
            </a:r>
          </a:p>
          <a:p>
            <a:r>
              <a:rPr lang="en-US" sz="1200" baseline="30000" dirty="0" smtClean="0">
                <a:solidFill>
                  <a:schemeClr val="tx1">
                    <a:lumMod val="50000"/>
                    <a:lumOff val="50000"/>
                  </a:schemeClr>
                </a:solidFill>
              </a:rPr>
              <a:t>2 </a:t>
            </a:r>
            <a:r>
              <a:rPr lang="en-US" sz="1200" dirty="0" smtClean="0">
                <a:solidFill>
                  <a:schemeClr val="tx1">
                    <a:lumMod val="50000"/>
                    <a:lumOff val="50000"/>
                  </a:schemeClr>
                </a:solidFill>
              </a:rPr>
              <a:t>The domain of “family-centred” was adapted from the original “client centredness”</a:t>
            </a:r>
          </a:p>
          <a:p>
            <a:r>
              <a:rPr lang="en-US" sz="1200" baseline="30000" dirty="0" smtClean="0">
                <a:solidFill>
                  <a:schemeClr val="tx1">
                    <a:lumMod val="50000"/>
                    <a:lumOff val="50000"/>
                  </a:schemeClr>
                </a:solidFill>
              </a:rPr>
              <a:t>3</a:t>
            </a:r>
            <a:r>
              <a:rPr lang="en-US" sz="1200" dirty="0" smtClean="0">
                <a:solidFill>
                  <a:schemeClr val="tx1">
                    <a:lumMod val="50000"/>
                    <a:lumOff val="50000"/>
                  </a:schemeClr>
                </a:solidFill>
              </a:rPr>
              <a:t> The domain of ‘patient/family satisfaction” was adopted from the original “client perspective”</a:t>
            </a:r>
            <a:endParaRPr lang="en-US" sz="1200" dirty="0"/>
          </a:p>
        </p:txBody>
      </p:sp>
      <p:cxnSp>
        <p:nvCxnSpPr>
          <p:cNvPr id="12" name="Straight Connector 11"/>
          <p:cNvCxnSpPr/>
          <p:nvPr/>
        </p:nvCxnSpPr>
        <p:spPr>
          <a:xfrm>
            <a:off x="76200" y="5715000"/>
            <a:ext cx="89154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6096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Autofit/>
          </a:bodyPr>
          <a:lstStyle/>
          <a:p>
            <a:r>
              <a:rPr lang="en-US" sz="3600" b="1" dirty="0" smtClean="0">
                <a:solidFill>
                  <a:schemeClr val="tx2"/>
                </a:solidFill>
                <a:latin typeface="Cambria" pitchFamily="18" charset="0"/>
              </a:rPr>
              <a:t>Stages of Study Development</a:t>
            </a:r>
            <a:endParaRPr lang="en-US" sz="3600" dirty="0">
              <a:solidFill>
                <a:schemeClr val="tx2"/>
              </a:solidFill>
            </a:endParaRPr>
          </a:p>
        </p:txBody>
      </p:sp>
      <p:sp>
        <p:nvSpPr>
          <p:cNvPr id="6" name="TextBox 5"/>
          <p:cNvSpPr txBox="1"/>
          <p:nvPr/>
        </p:nvSpPr>
        <p:spPr>
          <a:xfrm>
            <a:off x="76200" y="381000"/>
            <a:ext cx="990600" cy="78319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lIns="0" tIns="0" rIns="0" bIns="0" rtlCol="0">
            <a:spAutoFit/>
          </a:bodyPr>
          <a:lstStyle/>
          <a:p>
            <a:pPr algn="ctr"/>
            <a:endParaRPr lang="en-US" sz="200" b="1" dirty="0" smtClean="0">
              <a:solidFill>
                <a:schemeClr val="tx2"/>
              </a:solidFill>
            </a:endParaRPr>
          </a:p>
          <a:p>
            <a:pPr algn="ctr"/>
            <a:r>
              <a:rPr lang="en-US" sz="1600" b="1" dirty="0" smtClean="0">
                <a:solidFill>
                  <a:schemeClr val="tx2"/>
                </a:solidFill>
              </a:rPr>
              <a:t>Phase I </a:t>
            </a:r>
            <a:r>
              <a:rPr lang="en-US" sz="1400" dirty="0" smtClean="0">
                <a:solidFill>
                  <a:schemeClr val="tx2"/>
                </a:solidFill>
              </a:rPr>
              <a:t>Framework Review</a:t>
            </a:r>
            <a:endParaRPr lang="en-US" sz="1400" dirty="0">
              <a:solidFill>
                <a:schemeClr val="tx2"/>
              </a:solidFill>
            </a:endParaRPr>
          </a:p>
        </p:txBody>
      </p:sp>
      <p:sp>
        <p:nvSpPr>
          <p:cNvPr id="7" name="TextBox 6"/>
          <p:cNvSpPr txBox="1"/>
          <p:nvPr/>
        </p:nvSpPr>
        <p:spPr>
          <a:xfrm>
            <a:off x="76200" y="1295401"/>
            <a:ext cx="990600" cy="3835345"/>
          </a:xfrm>
          <a:prstGeom prst="roundRect">
            <a:avLst/>
          </a:prstGeom>
        </p:spPr>
        <p:style>
          <a:lnRef idx="1">
            <a:schemeClr val="accent1"/>
          </a:lnRef>
          <a:fillRef idx="2">
            <a:schemeClr val="accent1"/>
          </a:fillRef>
          <a:effectRef idx="1">
            <a:schemeClr val="accent1"/>
          </a:effectRef>
          <a:fontRef idx="minor">
            <a:schemeClr val="dk1"/>
          </a:fontRef>
        </p:style>
        <p:txBody>
          <a:bodyPr wrap="square" lIns="0" rIns="0" rtlCol="0">
            <a:spAutoFit/>
          </a:bodyPr>
          <a:lstStyle/>
          <a:p>
            <a:pPr algn="ctr"/>
            <a:endParaRPr lang="en-US" sz="1600" b="1" dirty="0" smtClean="0">
              <a:solidFill>
                <a:schemeClr val="tx2"/>
              </a:solidFill>
            </a:endParaRPr>
          </a:p>
          <a:p>
            <a:pPr algn="ctr"/>
            <a:endParaRPr lang="en-US" sz="1600" b="1" dirty="0" smtClean="0">
              <a:solidFill>
                <a:schemeClr val="tx2"/>
              </a:solidFill>
            </a:endParaRPr>
          </a:p>
          <a:p>
            <a:pPr algn="ctr"/>
            <a:endParaRPr lang="en-US" sz="1600" b="1" dirty="0" smtClean="0">
              <a:solidFill>
                <a:schemeClr val="tx2"/>
              </a:solidFill>
            </a:endParaRPr>
          </a:p>
          <a:p>
            <a:pPr algn="ctr"/>
            <a:endParaRPr lang="en-US" sz="1600" b="1" dirty="0" smtClean="0">
              <a:solidFill>
                <a:schemeClr val="tx2"/>
              </a:solidFill>
            </a:endParaRPr>
          </a:p>
          <a:p>
            <a:pPr algn="ctr"/>
            <a:endParaRPr lang="en-US" sz="1600" b="1" dirty="0" smtClean="0">
              <a:solidFill>
                <a:schemeClr val="tx2"/>
              </a:solidFill>
            </a:endParaRPr>
          </a:p>
          <a:p>
            <a:pPr algn="ctr"/>
            <a:r>
              <a:rPr lang="en-US" sz="1600" b="1" dirty="0" smtClean="0">
                <a:solidFill>
                  <a:schemeClr val="tx2"/>
                </a:solidFill>
              </a:rPr>
              <a:t>Phase II </a:t>
            </a:r>
            <a:r>
              <a:rPr lang="en-US" sz="1400" dirty="0" smtClean="0">
                <a:solidFill>
                  <a:schemeClr val="tx2"/>
                </a:solidFill>
              </a:rPr>
              <a:t>Indicator </a:t>
            </a:r>
            <a:r>
              <a:rPr lang="en-US" sz="1250" dirty="0" smtClean="0">
                <a:solidFill>
                  <a:schemeClr val="tx2"/>
                </a:solidFill>
              </a:rPr>
              <a:t>Development </a:t>
            </a:r>
            <a:r>
              <a:rPr lang="en-US" sz="1300" dirty="0" smtClean="0">
                <a:solidFill>
                  <a:schemeClr val="tx2"/>
                </a:solidFill>
              </a:rPr>
              <a:t/>
            </a:r>
            <a:br>
              <a:rPr lang="en-US" sz="1300" dirty="0" smtClean="0">
                <a:solidFill>
                  <a:schemeClr val="tx2"/>
                </a:solidFill>
              </a:rPr>
            </a:br>
            <a:r>
              <a:rPr lang="en-US" sz="1400" dirty="0" smtClean="0">
                <a:solidFill>
                  <a:schemeClr val="tx2"/>
                </a:solidFill>
              </a:rPr>
              <a:t>&amp; Framework Selection</a:t>
            </a:r>
          </a:p>
          <a:p>
            <a:pPr algn="ctr"/>
            <a:endParaRPr lang="en-US" sz="1600" dirty="0" smtClean="0">
              <a:solidFill>
                <a:schemeClr val="tx2"/>
              </a:solidFill>
            </a:endParaRPr>
          </a:p>
          <a:p>
            <a:pPr algn="ctr"/>
            <a:endParaRPr lang="en-US" sz="1600" dirty="0" smtClean="0">
              <a:solidFill>
                <a:schemeClr val="tx2"/>
              </a:solidFill>
            </a:endParaRPr>
          </a:p>
          <a:p>
            <a:pPr algn="ctr"/>
            <a:endParaRPr lang="en-US" sz="1400" dirty="0" smtClean="0">
              <a:solidFill>
                <a:schemeClr val="tx2"/>
              </a:solidFill>
            </a:endParaRPr>
          </a:p>
          <a:p>
            <a:pPr algn="ctr"/>
            <a:endParaRPr lang="en-US" sz="1400" dirty="0" smtClean="0">
              <a:solidFill>
                <a:schemeClr val="tx2"/>
              </a:solidFill>
            </a:endParaRPr>
          </a:p>
          <a:p>
            <a:pPr algn="ctr"/>
            <a:endParaRPr lang="en-US" sz="1400" dirty="0">
              <a:solidFill>
                <a:schemeClr val="tx2"/>
              </a:solidFill>
            </a:endParaRPr>
          </a:p>
        </p:txBody>
      </p:sp>
      <p:grpSp>
        <p:nvGrpSpPr>
          <p:cNvPr id="3" name="Group 36"/>
          <p:cNvGrpSpPr/>
          <p:nvPr/>
        </p:nvGrpSpPr>
        <p:grpSpPr>
          <a:xfrm>
            <a:off x="1143000" y="457200"/>
            <a:ext cx="7924800" cy="542543"/>
            <a:chOff x="0" y="4574"/>
            <a:chExt cx="7924800" cy="542543"/>
          </a:xfrm>
        </p:grpSpPr>
        <p:sp>
          <p:nvSpPr>
            <p:cNvPr id="59" name="Rounded Rectangle 58"/>
            <p:cNvSpPr/>
            <p:nvPr/>
          </p:nvSpPr>
          <p:spPr>
            <a:xfrm>
              <a:off x="0" y="4574"/>
              <a:ext cx="7924800" cy="542543"/>
            </a:xfrm>
            <a:prstGeom prst="roundRect">
              <a:avLst>
                <a:gd name="adj" fmla="val 10000"/>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sp>
        <p:sp>
          <p:nvSpPr>
            <p:cNvPr id="60" name="Rounded Rectangle 4"/>
            <p:cNvSpPr/>
            <p:nvPr/>
          </p:nvSpPr>
          <p:spPr>
            <a:xfrm>
              <a:off x="15891" y="20465"/>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 tIns="64770" rIns="9144" bIns="64770" numCol="1" spcCol="1270" anchor="ctr" anchorCtr="0">
              <a:noAutofit/>
            </a:bodyPr>
            <a:lstStyle/>
            <a:p>
              <a:pPr lvl="0" algn="ctr" defTabSz="755650">
                <a:lnSpc>
                  <a:spcPct val="90000"/>
                </a:lnSpc>
                <a:spcBef>
                  <a:spcPct val="0"/>
                </a:spcBef>
                <a:spcAft>
                  <a:spcPct val="35000"/>
                </a:spcAft>
              </a:pPr>
              <a:r>
                <a:rPr lang="en-US" sz="1700" b="0" i="0" kern="1200" dirty="0" smtClean="0">
                  <a:solidFill>
                    <a:schemeClr val="tx1"/>
                  </a:solidFill>
                </a:rPr>
                <a:t>Review of Quality Assessment Frameworks</a:t>
              </a:r>
              <a:r>
                <a:rPr lang="en-US" sz="1700" b="0" i="1" kern="1200" dirty="0" smtClean="0">
                  <a:solidFill>
                    <a:schemeClr val="tx2"/>
                  </a:solidFill>
                </a:rPr>
                <a:t/>
              </a:r>
              <a:br>
                <a:rPr lang="en-US" sz="1700" b="0" i="1" kern="1200" dirty="0" smtClean="0">
                  <a:solidFill>
                    <a:schemeClr val="tx2"/>
                  </a:solidFill>
                </a:rPr>
              </a:br>
              <a:r>
                <a:rPr lang="en-US" sz="1700" b="0" i="1" kern="1200" dirty="0" smtClean="0">
                  <a:solidFill>
                    <a:schemeClr val="tx2"/>
                  </a:solidFill>
                </a:rPr>
                <a:t>(Comprehensive Systematic Review of Quality Assessment Frameworks) </a:t>
              </a:r>
              <a:r>
                <a:rPr lang="en-US" sz="1400" b="0" i="1" kern="1200" dirty="0" smtClean="0">
                  <a:solidFill>
                    <a:schemeClr val="tx2"/>
                  </a:solidFill>
                </a:rPr>
                <a:t>(Klassen, et al, 2010)</a:t>
              </a:r>
              <a:endParaRPr lang="en-US" sz="1400" b="0" i="1" kern="1200" dirty="0">
                <a:solidFill>
                  <a:schemeClr val="tx2"/>
                </a:solidFill>
              </a:endParaRPr>
            </a:p>
          </p:txBody>
        </p:sp>
      </p:grpSp>
      <p:grpSp>
        <p:nvGrpSpPr>
          <p:cNvPr id="4" name="Group 66"/>
          <p:cNvGrpSpPr/>
          <p:nvPr/>
        </p:nvGrpSpPr>
        <p:grpSpPr>
          <a:xfrm>
            <a:off x="1143000" y="1066800"/>
            <a:ext cx="7924800" cy="746759"/>
            <a:chOff x="1143000" y="1066800"/>
            <a:chExt cx="7924800" cy="746759"/>
          </a:xfrm>
        </p:grpSpPr>
        <p:grpSp>
          <p:nvGrpSpPr>
            <p:cNvPr id="5" name="Group 9"/>
            <p:cNvGrpSpPr/>
            <p:nvPr/>
          </p:nvGrpSpPr>
          <p:grpSpPr>
            <a:xfrm>
              <a:off x="4953000" y="1066800"/>
              <a:ext cx="244144" cy="203453"/>
              <a:chOff x="3840328" y="581027"/>
              <a:chExt cx="244144" cy="203453"/>
            </a:xfrm>
          </p:grpSpPr>
          <p:sp>
            <p:nvSpPr>
              <p:cNvPr id="29" name="Right Arrow 28"/>
              <p:cNvSpPr/>
              <p:nvPr/>
            </p:nvSpPr>
            <p:spPr>
              <a:xfrm rot="5400000">
                <a:off x="3860673" y="560682"/>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30" name="Right Arrow 4"/>
              <p:cNvSpPr/>
              <p:nvPr/>
            </p:nvSpPr>
            <p:spPr>
              <a:xfrm>
                <a:off x="3889157" y="581027"/>
                <a:ext cx="146486" cy="142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p:txBody>
          </p:sp>
        </p:grpSp>
        <p:grpSp>
          <p:nvGrpSpPr>
            <p:cNvPr id="8" name="Group 37"/>
            <p:cNvGrpSpPr/>
            <p:nvPr/>
          </p:nvGrpSpPr>
          <p:grpSpPr>
            <a:xfrm>
              <a:off x="1143000" y="1271016"/>
              <a:ext cx="7924800" cy="542543"/>
              <a:chOff x="0" y="818390"/>
              <a:chExt cx="7924800" cy="542543"/>
            </a:xfrm>
          </p:grpSpPr>
          <p:sp>
            <p:nvSpPr>
              <p:cNvPr id="57" name="Rounded Rectangle 56"/>
              <p:cNvSpPr/>
              <p:nvPr/>
            </p:nvSpPr>
            <p:spPr>
              <a:xfrm>
                <a:off x="0" y="818390"/>
                <a:ext cx="7924800" cy="542543"/>
              </a:xfrm>
              <a:prstGeom prst="roundRect">
                <a:avLst>
                  <a:gd name="adj" fmla="val 10000"/>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sp>
          <p:sp>
            <p:nvSpPr>
              <p:cNvPr id="58" name="Rounded Rectangle 6"/>
              <p:cNvSpPr/>
              <p:nvPr/>
            </p:nvSpPr>
            <p:spPr>
              <a:xfrm>
                <a:off x="15891" y="834281"/>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kern="1200" dirty="0" smtClean="0">
                    <a:solidFill>
                      <a:schemeClr val="tx1"/>
                    </a:solidFill>
                  </a:rPr>
                  <a:t>Review of Published Quality Indicators relevant to Childhood Cancer </a:t>
                </a:r>
                <a:br>
                  <a:rPr lang="en-US" sz="1700" b="0" kern="1200" dirty="0" smtClean="0">
                    <a:solidFill>
                      <a:schemeClr val="tx1"/>
                    </a:solidFill>
                  </a:rPr>
                </a:br>
                <a:r>
                  <a:rPr lang="en-US" sz="1700" b="0" i="1" kern="1200" dirty="0" smtClean="0">
                    <a:solidFill>
                      <a:schemeClr val="tx2"/>
                    </a:solidFill>
                  </a:rPr>
                  <a:t>(Systematic Review and Targeted Grey Literature Search)</a:t>
                </a:r>
                <a:endParaRPr lang="en-US" sz="1700" b="0" i="1" kern="1200" dirty="0">
                  <a:solidFill>
                    <a:schemeClr val="tx2"/>
                  </a:solidFill>
                </a:endParaRPr>
              </a:p>
            </p:txBody>
          </p:sp>
        </p:grpSp>
      </p:grpSp>
      <p:grpSp>
        <p:nvGrpSpPr>
          <p:cNvPr id="9" name="Group 67"/>
          <p:cNvGrpSpPr/>
          <p:nvPr/>
        </p:nvGrpSpPr>
        <p:grpSpPr>
          <a:xfrm>
            <a:off x="1143000" y="1880615"/>
            <a:ext cx="7924800" cy="746759"/>
            <a:chOff x="1143000" y="1880615"/>
            <a:chExt cx="7924800" cy="746759"/>
          </a:xfrm>
        </p:grpSpPr>
        <p:grpSp>
          <p:nvGrpSpPr>
            <p:cNvPr id="10" name="Group 10"/>
            <p:cNvGrpSpPr/>
            <p:nvPr/>
          </p:nvGrpSpPr>
          <p:grpSpPr>
            <a:xfrm>
              <a:off x="4953000" y="1880615"/>
              <a:ext cx="244144" cy="203453"/>
              <a:chOff x="3840328" y="1394842"/>
              <a:chExt cx="244144" cy="203453"/>
            </a:xfrm>
          </p:grpSpPr>
          <p:sp>
            <p:nvSpPr>
              <p:cNvPr id="27" name="Right Arrow 26"/>
              <p:cNvSpPr/>
              <p:nvPr/>
            </p:nvSpPr>
            <p:spPr>
              <a:xfrm rot="5400000">
                <a:off x="3860673" y="1374497"/>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8" name="Right Arrow 6"/>
              <p:cNvSpPr/>
              <p:nvPr/>
            </p:nvSpPr>
            <p:spPr>
              <a:xfrm>
                <a:off x="3889157" y="1394842"/>
                <a:ext cx="146486" cy="142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p:txBody>
          </p:sp>
        </p:grpSp>
        <p:grpSp>
          <p:nvGrpSpPr>
            <p:cNvPr id="11" name="Group 38"/>
            <p:cNvGrpSpPr/>
            <p:nvPr/>
          </p:nvGrpSpPr>
          <p:grpSpPr>
            <a:xfrm>
              <a:off x="1143000" y="2084831"/>
              <a:ext cx="7924800" cy="542543"/>
              <a:chOff x="0" y="1632205"/>
              <a:chExt cx="7924800" cy="542543"/>
            </a:xfrm>
          </p:grpSpPr>
          <p:sp>
            <p:nvSpPr>
              <p:cNvPr id="55" name="Rounded Rectangle 54"/>
              <p:cNvSpPr/>
              <p:nvPr/>
            </p:nvSpPr>
            <p:spPr>
              <a:xfrm>
                <a:off x="0" y="1632205"/>
                <a:ext cx="7924800" cy="542543"/>
              </a:xfrm>
              <a:prstGeom prst="roundRect">
                <a:avLst>
                  <a:gd name="adj" fmla="val 10000"/>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sp>
          <p:sp>
            <p:nvSpPr>
              <p:cNvPr id="56" name="Rounded Rectangle 8"/>
              <p:cNvSpPr/>
              <p:nvPr/>
            </p:nvSpPr>
            <p:spPr>
              <a:xfrm>
                <a:off x="15891" y="1648096"/>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27432" tIns="64770" rIns="27432" bIns="64770" numCol="1" spcCol="1270" anchor="ctr" anchorCtr="0">
                <a:noAutofit/>
              </a:bodyPr>
              <a:lstStyle/>
              <a:p>
                <a:pPr lvl="0" algn="ctr" defTabSz="755650">
                  <a:lnSpc>
                    <a:spcPct val="90000"/>
                  </a:lnSpc>
                  <a:spcBef>
                    <a:spcPct val="0"/>
                  </a:spcBef>
                  <a:spcAft>
                    <a:spcPct val="35000"/>
                  </a:spcAft>
                </a:pPr>
                <a:r>
                  <a:rPr lang="en-US" sz="1700" b="0" kern="1200" dirty="0" smtClean="0">
                    <a:solidFill>
                      <a:schemeClr val="tx1"/>
                    </a:solidFill>
                  </a:rPr>
                  <a:t>Development of Provisional Set of Pediatric Oncology System Quality Indicators </a:t>
                </a:r>
                <a:br>
                  <a:rPr lang="en-US" sz="1700" b="0" kern="1200" dirty="0" smtClean="0">
                    <a:solidFill>
                      <a:schemeClr val="tx1"/>
                    </a:solidFill>
                  </a:rPr>
                </a:br>
                <a:r>
                  <a:rPr lang="en-US" sz="1700" b="0" i="1" kern="1200" dirty="0" smtClean="0">
                    <a:solidFill>
                      <a:schemeClr val="tx2"/>
                    </a:solidFill>
                  </a:rPr>
                  <a:t>(Investigator Focus Group Sessions)</a:t>
                </a:r>
                <a:endParaRPr lang="en-US" sz="1700" b="0" i="1" kern="1200" dirty="0">
                  <a:solidFill>
                    <a:schemeClr val="tx2"/>
                  </a:solidFill>
                </a:endParaRPr>
              </a:p>
            </p:txBody>
          </p:sp>
        </p:grpSp>
      </p:grpSp>
      <p:grpSp>
        <p:nvGrpSpPr>
          <p:cNvPr id="12" name="Group 68"/>
          <p:cNvGrpSpPr/>
          <p:nvPr/>
        </p:nvGrpSpPr>
        <p:grpSpPr>
          <a:xfrm>
            <a:off x="1143000" y="2694430"/>
            <a:ext cx="7924800" cy="746759"/>
            <a:chOff x="1143000" y="2694430"/>
            <a:chExt cx="7924800" cy="746759"/>
          </a:xfrm>
        </p:grpSpPr>
        <p:grpSp>
          <p:nvGrpSpPr>
            <p:cNvPr id="13" name="Group 11"/>
            <p:cNvGrpSpPr/>
            <p:nvPr/>
          </p:nvGrpSpPr>
          <p:grpSpPr>
            <a:xfrm>
              <a:off x="4953000" y="2694430"/>
              <a:ext cx="244144" cy="203453"/>
              <a:chOff x="3840328" y="2208657"/>
              <a:chExt cx="244144" cy="203453"/>
            </a:xfrm>
          </p:grpSpPr>
          <p:sp>
            <p:nvSpPr>
              <p:cNvPr id="25" name="Right Arrow 24"/>
              <p:cNvSpPr/>
              <p:nvPr/>
            </p:nvSpPr>
            <p:spPr>
              <a:xfrm rot="5400000">
                <a:off x="3860673" y="2188312"/>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6" name="Right Arrow 8"/>
              <p:cNvSpPr/>
              <p:nvPr/>
            </p:nvSpPr>
            <p:spPr>
              <a:xfrm>
                <a:off x="3889157" y="2208657"/>
                <a:ext cx="146486" cy="142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p:txBody>
          </p:sp>
        </p:grpSp>
        <p:grpSp>
          <p:nvGrpSpPr>
            <p:cNvPr id="14" name="Group 39"/>
            <p:cNvGrpSpPr/>
            <p:nvPr/>
          </p:nvGrpSpPr>
          <p:grpSpPr>
            <a:xfrm>
              <a:off x="1143000" y="2898646"/>
              <a:ext cx="7924800" cy="542543"/>
              <a:chOff x="0" y="2446020"/>
              <a:chExt cx="7924800" cy="542543"/>
            </a:xfrm>
          </p:grpSpPr>
          <p:sp>
            <p:nvSpPr>
              <p:cNvPr id="53" name="Rounded Rectangle 52"/>
              <p:cNvSpPr/>
              <p:nvPr/>
            </p:nvSpPr>
            <p:spPr>
              <a:xfrm>
                <a:off x="0" y="2446020"/>
                <a:ext cx="7924800" cy="542543"/>
              </a:xfrm>
              <a:prstGeom prst="roundRect">
                <a:avLst>
                  <a:gd name="adj" fmla="val 10000"/>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sp>
          <p:sp>
            <p:nvSpPr>
              <p:cNvPr id="54" name="Rounded Rectangle 10"/>
              <p:cNvSpPr/>
              <p:nvPr/>
            </p:nvSpPr>
            <p:spPr>
              <a:xfrm>
                <a:off x="15891" y="2465613"/>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i="0" kern="1200" dirty="0" smtClean="0">
                    <a:solidFill>
                      <a:schemeClr val="tx1"/>
                    </a:solidFill>
                  </a:rPr>
                  <a:t>Evaluation &amp; Selection of a Subset of Indicators based on Sequential Selection Criteria </a:t>
                </a:r>
                <a:br>
                  <a:rPr lang="en-US" sz="1700" b="1" i="0" kern="1200" dirty="0" smtClean="0">
                    <a:solidFill>
                      <a:schemeClr val="tx1"/>
                    </a:solidFill>
                  </a:rPr>
                </a:br>
                <a:r>
                  <a:rPr lang="en-US" sz="1700" b="1" i="1" kern="1200" dirty="0" smtClean="0">
                    <a:solidFill>
                      <a:schemeClr val="tx2"/>
                    </a:solidFill>
                  </a:rPr>
                  <a:t>(Indicator Evaluation by Content Experts of the Investigator Group)</a:t>
                </a:r>
                <a:endParaRPr lang="en-US" sz="1700" b="1" i="1" kern="1200" dirty="0">
                  <a:solidFill>
                    <a:schemeClr val="tx2"/>
                  </a:solidFill>
                </a:endParaRPr>
              </a:p>
            </p:txBody>
          </p:sp>
        </p:grpSp>
      </p:grpSp>
      <p:sp>
        <p:nvSpPr>
          <p:cNvPr id="31" name="Slide Number Placeholder 30"/>
          <p:cNvSpPr>
            <a:spLocks noGrp="1"/>
          </p:cNvSpPr>
          <p:nvPr>
            <p:ph type="sldNum" sz="quarter" idx="12"/>
          </p:nvPr>
        </p:nvSpPr>
        <p:spPr/>
        <p:txBody>
          <a:bodyPr/>
          <a:lstStyle/>
          <a:p>
            <a:fld id="{12B1F09B-3F8B-4535-A2CD-A1CFD9F77C4F}" type="slidenum">
              <a:rPr lang="en-US" smtClean="0"/>
              <a:pPr/>
              <a:t>19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CA" b="1" dirty="0" smtClean="0">
                <a:solidFill>
                  <a:schemeClr val="tx2"/>
                </a:solidFill>
                <a:latin typeface="Cambria" pitchFamily="18" charset="0"/>
              </a:rPr>
              <a:t>Outline</a:t>
            </a:r>
            <a:endParaRPr lang="en-CA" sz="2200" b="1" dirty="0">
              <a:solidFill>
                <a:srgbClr val="FF0000"/>
              </a:solidFill>
              <a:latin typeface="Cambria" pitchFamily="18" charset="0"/>
            </a:endParaRPr>
          </a:p>
        </p:txBody>
      </p:sp>
      <p:sp>
        <p:nvSpPr>
          <p:cNvPr id="4" name="Content Placeholder 3"/>
          <p:cNvSpPr>
            <a:spLocks noGrp="1"/>
          </p:cNvSpPr>
          <p:nvPr>
            <p:ph idx="1"/>
          </p:nvPr>
        </p:nvSpPr>
        <p:spPr>
          <a:xfrm>
            <a:off x="457200" y="1219200"/>
            <a:ext cx="8382000" cy="4906963"/>
          </a:xfrm>
        </p:spPr>
        <p:txBody>
          <a:bodyPr>
            <a:normAutofit/>
          </a:bodyPr>
          <a:lstStyle/>
          <a:p>
            <a:pPr marL="395288" indent="-395288">
              <a:buClr>
                <a:schemeClr val="tx2">
                  <a:lumMod val="75000"/>
                </a:schemeClr>
              </a:buClr>
              <a:buFont typeface="+mj-lt"/>
              <a:buAutoNum type="arabicPeriod"/>
            </a:pPr>
            <a:r>
              <a:rPr lang="en-CA" sz="2800" b="1" dirty="0" smtClean="0">
                <a:solidFill>
                  <a:srgbClr val="0070C0"/>
                </a:solidFill>
              </a:rPr>
              <a:t> Why do this anyway? </a:t>
            </a:r>
            <a:endParaRPr lang="en-CA" sz="2800" b="1" dirty="0" smtClean="0">
              <a:solidFill>
                <a:srgbClr val="FF0000"/>
              </a:solidFill>
            </a:endParaRPr>
          </a:p>
          <a:p>
            <a:pPr marL="395288" indent="-395288">
              <a:buClr>
                <a:schemeClr val="tx1">
                  <a:lumMod val="50000"/>
                  <a:lumOff val="50000"/>
                </a:schemeClr>
              </a:buClr>
              <a:buFont typeface="+mj-lt"/>
              <a:buAutoNum type="arabicPeriod"/>
            </a:pPr>
            <a:r>
              <a:rPr lang="en-CA" sz="2800" b="1" dirty="0" smtClean="0">
                <a:solidFill>
                  <a:srgbClr val="0070C0"/>
                </a:solidFill>
              </a:rPr>
              <a:t> </a:t>
            </a:r>
            <a:r>
              <a:rPr lang="en-CA" sz="2800" dirty="0" smtClean="0">
                <a:solidFill>
                  <a:schemeClr val="tx1">
                    <a:lumMod val="50000"/>
                    <a:lumOff val="50000"/>
                  </a:schemeClr>
                </a:solidFill>
              </a:rPr>
              <a:t>Phase I – Quality Assessment Frameworks</a:t>
            </a:r>
          </a:p>
          <a:p>
            <a:pPr marL="395288" indent="-395288">
              <a:buClr>
                <a:schemeClr val="tx1">
                  <a:lumMod val="50000"/>
                  <a:lumOff val="50000"/>
                </a:schemeClr>
              </a:buClr>
              <a:buFont typeface="+mj-lt"/>
              <a:buAutoNum type="arabicPeriod"/>
            </a:pPr>
            <a:r>
              <a:rPr lang="en-CA" sz="2800" b="1" dirty="0" smtClean="0">
                <a:solidFill>
                  <a:schemeClr val="tx1">
                    <a:lumMod val="50000"/>
                    <a:lumOff val="50000"/>
                  </a:schemeClr>
                </a:solidFill>
              </a:rPr>
              <a:t> </a:t>
            </a:r>
            <a:r>
              <a:rPr lang="en-CA" sz="2800" dirty="0" smtClean="0">
                <a:solidFill>
                  <a:schemeClr val="tx1">
                    <a:lumMod val="50000"/>
                    <a:lumOff val="50000"/>
                  </a:schemeClr>
                </a:solidFill>
              </a:rPr>
              <a:t>Phase II – Quality Indicator Development &amp;  </a:t>
            </a:r>
            <a:br>
              <a:rPr lang="en-CA" sz="2800" dirty="0" smtClean="0">
                <a:solidFill>
                  <a:schemeClr val="tx1">
                    <a:lumMod val="50000"/>
                    <a:lumOff val="50000"/>
                  </a:schemeClr>
                </a:solidFill>
              </a:rPr>
            </a:br>
            <a:r>
              <a:rPr lang="en-CA" sz="2800" dirty="0" smtClean="0">
                <a:solidFill>
                  <a:schemeClr val="tx1">
                    <a:lumMod val="50000"/>
                    <a:lumOff val="50000"/>
                  </a:schemeClr>
                </a:solidFill>
              </a:rPr>
              <a:t> Framework Selection </a:t>
            </a:r>
          </a:p>
          <a:p>
            <a:pPr marL="395288" indent="-395288">
              <a:buClr>
                <a:schemeClr val="tx1">
                  <a:lumMod val="50000"/>
                  <a:lumOff val="50000"/>
                </a:schemeClr>
              </a:buClr>
              <a:buFont typeface="+mj-lt"/>
              <a:buAutoNum type="arabicPeriod"/>
            </a:pPr>
            <a:r>
              <a:rPr lang="en-CA" sz="2800" b="1" dirty="0" smtClean="0">
                <a:solidFill>
                  <a:schemeClr val="tx1">
                    <a:lumMod val="50000"/>
                    <a:lumOff val="50000"/>
                  </a:schemeClr>
                </a:solidFill>
              </a:rPr>
              <a:t> </a:t>
            </a:r>
            <a:r>
              <a:rPr lang="en-CA" sz="2800" dirty="0" smtClean="0">
                <a:solidFill>
                  <a:schemeClr val="tx1">
                    <a:lumMod val="50000"/>
                    <a:lumOff val="50000"/>
                  </a:schemeClr>
                </a:solidFill>
              </a:rPr>
              <a:t>Phase III – Stakeholder Feedback: Modified Delphi </a:t>
            </a:r>
            <a:br>
              <a:rPr lang="en-CA" sz="2800" dirty="0" smtClean="0">
                <a:solidFill>
                  <a:schemeClr val="tx1">
                    <a:lumMod val="50000"/>
                    <a:lumOff val="50000"/>
                  </a:schemeClr>
                </a:solidFill>
              </a:rPr>
            </a:br>
            <a:r>
              <a:rPr lang="en-CA" sz="2800" dirty="0" smtClean="0">
                <a:solidFill>
                  <a:schemeClr val="tx1">
                    <a:lumMod val="50000"/>
                    <a:lumOff val="50000"/>
                  </a:schemeClr>
                </a:solidFill>
              </a:rPr>
              <a:t> Panel Process</a:t>
            </a:r>
          </a:p>
          <a:p>
            <a:pPr marL="395288" indent="-395288">
              <a:buClr>
                <a:schemeClr val="tx1">
                  <a:lumMod val="50000"/>
                  <a:lumOff val="50000"/>
                </a:schemeClr>
              </a:buClr>
              <a:buFont typeface="+mj-lt"/>
              <a:buAutoNum type="arabicPeriod"/>
            </a:pPr>
            <a:r>
              <a:rPr lang="en-CA" sz="2800" b="1" dirty="0" smtClean="0">
                <a:solidFill>
                  <a:schemeClr val="tx1">
                    <a:lumMod val="50000"/>
                    <a:lumOff val="50000"/>
                  </a:schemeClr>
                </a:solidFill>
              </a:rPr>
              <a:t> </a:t>
            </a:r>
            <a:r>
              <a:rPr lang="en-CA" sz="2800" dirty="0" smtClean="0">
                <a:solidFill>
                  <a:schemeClr val="tx1">
                    <a:lumMod val="50000"/>
                    <a:lumOff val="50000"/>
                  </a:schemeClr>
                </a:solidFill>
              </a:rPr>
              <a:t>Next Steps &amp; Implementation</a:t>
            </a:r>
          </a:p>
        </p:txBody>
      </p:sp>
      <p:sp>
        <p:nvSpPr>
          <p:cNvPr id="10" name="Slide Number Placeholder 9"/>
          <p:cNvSpPr>
            <a:spLocks noGrp="1"/>
          </p:cNvSpPr>
          <p:nvPr>
            <p:ph type="sldNum" sz="quarter" idx="12"/>
          </p:nvPr>
        </p:nvSpPr>
        <p:spPr/>
        <p:txBody>
          <a:bodyPr/>
          <a:lstStyle/>
          <a:p>
            <a:fld id="{321B71E7-4587-47F7-8470-EEABA8242E2B}" type="slidenum">
              <a:rPr lang="en-CA" smtClean="0"/>
              <a:pPr/>
              <a:t>2</a:t>
            </a:fld>
            <a:endParaRPr lang="en-CA" dirty="0"/>
          </a:p>
        </p:txBody>
      </p:sp>
      <p:cxnSp>
        <p:nvCxnSpPr>
          <p:cNvPr id="11" name="Straight Connector 10"/>
          <p:cNvCxnSpPr/>
          <p:nvPr/>
        </p:nvCxnSpPr>
        <p:spPr>
          <a:xfrm>
            <a:off x="457200" y="11430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6200" y="2835355"/>
            <a:ext cx="5410200" cy="783193"/>
          </a:xfrm>
          <a:prstGeom prst="round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lIns="9144" rIns="9144" rtlCol="0">
            <a:spAutoFit/>
          </a:bodyPr>
          <a:lstStyle/>
          <a:p>
            <a:pPr algn="ctr"/>
            <a:r>
              <a:rPr lang="en-US" b="1" dirty="0" smtClean="0">
                <a:solidFill>
                  <a:srgbClr val="0070C0"/>
                </a:solidFill>
              </a:rPr>
              <a:t>Preliminary ‘Quick Screen’ Selection Criteria</a:t>
            </a:r>
          </a:p>
          <a:p>
            <a:pPr algn="ctr"/>
            <a:endParaRPr lang="en-US" sz="400" dirty="0" smtClean="0">
              <a:solidFill>
                <a:schemeClr val="tx1"/>
              </a:solidFill>
            </a:endParaRPr>
          </a:p>
          <a:p>
            <a:pPr algn="ctr"/>
            <a:r>
              <a:rPr lang="en-US" i="1" dirty="0" smtClean="0">
                <a:solidFill>
                  <a:schemeClr val="tx2"/>
                </a:solidFill>
              </a:rPr>
              <a:t>(n=120 quality indicators)</a:t>
            </a:r>
            <a:endParaRPr lang="en-US" i="1" dirty="0"/>
          </a:p>
        </p:txBody>
      </p:sp>
      <p:sp>
        <p:nvSpPr>
          <p:cNvPr id="22" name="TextBox 21"/>
          <p:cNvSpPr txBox="1"/>
          <p:nvPr/>
        </p:nvSpPr>
        <p:spPr>
          <a:xfrm>
            <a:off x="5562600" y="2485596"/>
            <a:ext cx="3505200" cy="2846737"/>
          </a:xfrm>
          <a:prstGeom prst="roundRect">
            <a:avLst/>
          </a:prstGeom>
        </p:spPr>
        <p:style>
          <a:lnRef idx="2">
            <a:schemeClr val="accent1"/>
          </a:lnRef>
          <a:fillRef idx="1">
            <a:schemeClr val="lt1"/>
          </a:fillRef>
          <a:effectRef idx="0">
            <a:schemeClr val="accent1"/>
          </a:effectRef>
          <a:fontRef idx="minor">
            <a:schemeClr val="dk1"/>
          </a:fontRef>
        </p:style>
        <p:txBody>
          <a:bodyPr wrap="square" lIns="9144" tIns="9144" rIns="9144" bIns="9144" rtlCol="0">
            <a:spAutoFit/>
          </a:bodyPr>
          <a:lstStyle/>
          <a:p>
            <a:pPr algn="ctr"/>
            <a:r>
              <a:rPr lang="en-US" b="1" dirty="0" smtClean="0">
                <a:solidFill>
                  <a:srgbClr val="0070C0"/>
                </a:solidFill>
              </a:rPr>
              <a:t>Preliminary ‘Quick Screen’ Selection Criteria</a:t>
            </a:r>
          </a:p>
          <a:p>
            <a:pPr algn="ctr"/>
            <a:r>
              <a:rPr lang="en-US" i="1" dirty="0" smtClean="0">
                <a:solidFill>
                  <a:srgbClr val="0070C0"/>
                </a:solidFill>
              </a:rPr>
              <a:t>(must fulfill all 4 criteria)</a:t>
            </a:r>
          </a:p>
          <a:p>
            <a:pPr algn="ctr"/>
            <a:endParaRPr lang="en-US" sz="400" dirty="0" smtClean="0">
              <a:solidFill>
                <a:srgbClr val="0070C0"/>
              </a:solidFill>
            </a:endParaRPr>
          </a:p>
          <a:p>
            <a:pPr marL="201168" lvl="2" indent="-201168">
              <a:buFont typeface="+mj-lt"/>
              <a:buAutoNum type="arabicPeriod"/>
            </a:pPr>
            <a:r>
              <a:rPr lang="en-US" b="1" dirty="0" smtClean="0">
                <a:solidFill>
                  <a:schemeClr val="tx2"/>
                </a:solidFill>
              </a:rPr>
              <a:t>overall</a:t>
            </a:r>
            <a:r>
              <a:rPr lang="en-US" dirty="0" smtClean="0">
                <a:solidFill>
                  <a:schemeClr val="tx2"/>
                </a:solidFill>
              </a:rPr>
              <a:t> </a:t>
            </a:r>
            <a:r>
              <a:rPr lang="en-US" b="1" dirty="0" smtClean="0">
                <a:solidFill>
                  <a:schemeClr val="tx2"/>
                </a:solidFill>
              </a:rPr>
              <a:t>importance</a:t>
            </a:r>
          </a:p>
          <a:p>
            <a:pPr marL="201168" lvl="2" indent="-201168">
              <a:buFont typeface="+mj-lt"/>
              <a:buAutoNum type="arabicPeriod"/>
            </a:pPr>
            <a:r>
              <a:rPr lang="en-US" b="1" dirty="0" smtClean="0">
                <a:solidFill>
                  <a:schemeClr val="tx2"/>
                </a:solidFill>
              </a:rPr>
              <a:t>relevance</a:t>
            </a:r>
            <a:r>
              <a:rPr lang="en-US" dirty="0" smtClean="0">
                <a:solidFill>
                  <a:schemeClr val="tx2"/>
                </a:solidFill>
              </a:rPr>
              <a:t> at the system level</a:t>
            </a:r>
            <a:endParaRPr lang="en-US" sz="400" dirty="0" smtClean="0">
              <a:solidFill>
                <a:schemeClr val="tx2"/>
              </a:solidFill>
            </a:endParaRPr>
          </a:p>
          <a:p>
            <a:pPr marL="201168" lvl="2" indent="-201168">
              <a:buFont typeface="+mj-lt"/>
              <a:buAutoNum type="arabicPeriod"/>
            </a:pPr>
            <a:r>
              <a:rPr lang="en-US" dirty="0" smtClean="0">
                <a:solidFill>
                  <a:schemeClr val="tx2"/>
                </a:solidFill>
              </a:rPr>
              <a:t>alignment with system-level </a:t>
            </a:r>
            <a:r>
              <a:rPr lang="en-US" b="1" dirty="0" smtClean="0">
                <a:solidFill>
                  <a:schemeClr val="tx2"/>
                </a:solidFill>
              </a:rPr>
              <a:t>mission statement</a:t>
            </a:r>
          </a:p>
          <a:p>
            <a:pPr marL="201168" lvl="2" indent="-201168">
              <a:buFont typeface="+mj-lt"/>
              <a:buAutoNum type="arabicPeriod"/>
            </a:pPr>
            <a:r>
              <a:rPr lang="en-US" dirty="0" smtClean="0">
                <a:solidFill>
                  <a:schemeClr val="tx2"/>
                </a:solidFill>
              </a:rPr>
              <a:t>alignment with ≥1 system-level </a:t>
            </a:r>
            <a:r>
              <a:rPr lang="en-US" b="1" dirty="0" smtClean="0">
                <a:solidFill>
                  <a:schemeClr val="tx2"/>
                </a:solidFill>
              </a:rPr>
              <a:t>strategic objectives</a:t>
            </a:r>
          </a:p>
        </p:txBody>
      </p:sp>
      <p:sp>
        <p:nvSpPr>
          <p:cNvPr id="11" name="Content Placeholder 2"/>
          <p:cNvSpPr txBox="1">
            <a:spLocks/>
          </p:cNvSpPr>
          <p:nvPr/>
        </p:nvSpPr>
        <p:spPr>
          <a:xfrm>
            <a:off x="152400" y="1143000"/>
            <a:ext cx="8458200" cy="1600200"/>
          </a:xfrm>
          <a:prstGeom prst="rect">
            <a:avLst/>
          </a:prstGeom>
        </p:spPr>
        <p:txBody>
          <a:bodyPr vert="horz" lIns="91440" tIns="45720" rIns="91440" bIns="45720" rtlCol="0">
            <a:noAutofit/>
          </a:bodyPr>
          <a:lstStyle/>
          <a:p>
            <a:pPr marL="0" marR="0" lvl="1" algn="l" defTabSz="914400" rtl="0" eaLnBrk="1" fontAlgn="auto" latinLnBrk="0" hangingPunct="1">
              <a:lnSpc>
                <a:spcPct val="100000"/>
              </a:lnSpc>
              <a:spcBef>
                <a:spcPts val="200"/>
              </a:spcBef>
              <a:spcAft>
                <a:spcPts val="200"/>
              </a:spcAft>
              <a:buClrTx/>
              <a:buSzTx/>
              <a:tabLst/>
              <a:defRPr/>
            </a:pPr>
            <a:r>
              <a:rPr kumimoji="0" lang="en-US" sz="2200" b="0" i="0" u="none" strike="noStrike" kern="1200" cap="none" spc="0" normalizeH="0" baseline="0" noProof="0" dirty="0" smtClean="0">
                <a:ln>
                  <a:noFill/>
                </a:ln>
                <a:solidFill>
                  <a:schemeClr val="tx2"/>
                </a:solidFill>
                <a:effectLst/>
                <a:uLnTx/>
                <a:uFillTx/>
                <a:latin typeface="+mn-lt"/>
                <a:ea typeface="+mn-ea"/>
                <a:cs typeface="+mn-cs"/>
              </a:rPr>
              <a:t>120 provisional quality indicators independently evaluated:</a:t>
            </a:r>
          </a:p>
          <a:p>
            <a:pPr marL="347472" marR="0" lvl="1" indent="-347472" algn="l" defTabSz="914400" rtl="0" eaLnBrk="1" fontAlgn="auto" latinLnBrk="0" hangingPunct="1">
              <a:lnSpc>
                <a:spcPct val="100000"/>
              </a:lnSpc>
              <a:spcBef>
                <a:spcPts val="200"/>
              </a:spcBef>
              <a:spcAft>
                <a:spcPts val="200"/>
              </a:spcAft>
              <a:buClrTx/>
              <a:buSzTx/>
              <a:buFont typeface="Arial"/>
              <a:buChar char="•"/>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by </a:t>
            </a:r>
            <a:r>
              <a:rPr kumimoji="0" lang="en-US" sz="2000" b="0" i="0" u="none" strike="noStrike" kern="1200" cap="none" spc="0" normalizeH="0" baseline="0" noProof="0" dirty="0" smtClean="0">
                <a:ln>
                  <a:noFill/>
                </a:ln>
                <a:solidFill>
                  <a:srgbClr val="0070C0"/>
                </a:solidFill>
                <a:effectLst/>
                <a:uLnTx/>
                <a:uFillTx/>
                <a:latin typeface="+mn-lt"/>
                <a:ea typeface="+mn-ea"/>
                <a:cs typeface="+mn-cs"/>
              </a:rPr>
              <a:t>three content experts</a:t>
            </a: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a:p>
            <a:pPr marL="347472" marR="0" lvl="1" indent="-347472" algn="l" defTabSz="914400" rtl="0" eaLnBrk="1" fontAlgn="auto" latinLnBrk="0" hangingPunct="1">
              <a:lnSpc>
                <a:spcPct val="100000"/>
              </a:lnSpc>
              <a:spcBef>
                <a:spcPts val="200"/>
              </a:spcBef>
              <a:spcAft>
                <a:spcPts val="200"/>
              </a:spcAft>
              <a:buClrTx/>
              <a:buSzTx/>
              <a:buFont typeface="Arial"/>
              <a:buChar char="•"/>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in a sequential selection process, based on a </a:t>
            </a:r>
            <a:r>
              <a:rPr kumimoji="0" lang="en-US" sz="2000" b="0" i="0" u="none" strike="noStrike" kern="1200" cap="none" spc="0" normalizeH="0" baseline="0" noProof="0" dirty="0" smtClean="0">
                <a:ln>
                  <a:noFill/>
                </a:ln>
                <a:solidFill>
                  <a:srgbClr val="0070C0"/>
                </a:solidFill>
                <a:effectLst/>
                <a:uLnTx/>
                <a:uFillTx/>
                <a:latin typeface="+mn-lt"/>
                <a:ea typeface="+mn-ea"/>
                <a:cs typeface="+mn-cs"/>
              </a:rPr>
              <a:t>series of selection criteria</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a:t>
            </a:r>
          </a:p>
        </p:txBody>
      </p:sp>
      <p:sp>
        <p:nvSpPr>
          <p:cNvPr id="32" name="Title 1"/>
          <p:cNvSpPr txBox="1">
            <a:spLocks/>
          </p:cNvSpPr>
          <p:nvPr/>
        </p:nvSpPr>
        <p:spPr>
          <a:xfrm>
            <a:off x="0" y="0"/>
            <a:ext cx="914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uLnTx/>
                <a:uFillTx/>
                <a:latin typeface="Cambria" pitchFamily="18" charset="0"/>
                <a:ea typeface="+mj-ea"/>
                <a:cs typeface="+mj-cs"/>
              </a:rPr>
              <a:t>Quality Indicators – Review, Development, Selection </a:t>
            </a:r>
            <a:r>
              <a:rPr kumimoji="0" lang="en-US" sz="3200" b="1" i="0" u="none" strike="noStrike" kern="1200" cap="none" spc="0" normalizeH="0" baseline="0" noProof="0" dirty="0" smtClean="0">
                <a:ln>
                  <a:noFill/>
                </a:ln>
                <a:solidFill>
                  <a:srgbClr val="0070C0"/>
                </a:solidFill>
                <a:effectLst/>
                <a:uLnTx/>
                <a:uFillTx/>
                <a:latin typeface="Cambria" pitchFamily="18" charset="0"/>
                <a:ea typeface="+mj-ea"/>
                <a:cs typeface="+mj-cs"/>
              </a:rPr>
              <a:t/>
            </a:r>
            <a:br>
              <a:rPr kumimoji="0" lang="en-US" sz="3200" b="1" i="0" u="none" strike="noStrike" kern="1200" cap="none" spc="0" normalizeH="0" baseline="0" noProof="0" dirty="0" smtClean="0">
                <a:ln>
                  <a:noFill/>
                </a:ln>
                <a:solidFill>
                  <a:srgbClr val="0070C0"/>
                </a:solidFill>
                <a:effectLst/>
                <a:uLnTx/>
                <a:uFillTx/>
                <a:latin typeface="Cambria" pitchFamily="18" charset="0"/>
                <a:ea typeface="+mj-ea"/>
                <a:cs typeface="+mj-cs"/>
              </a:rPr>
            </a:br>
            <a:r>
              <a:rPr kumimoji="0" lang="en-US" sz="3500" b="1" i="0" u="none" strike="noStrike" kern="1200" cap="none" spc="0" normalizeH="0" baseline="0" noProof="0" dirty="0" smtClean="0">
                <a:ln>
                  <a:noFill/>
                </a:ln>
                <a:solidFill>
                  <a:srgbClr val="0070C0"/>
                </a:solidFill>
                <a:effectLst/>
                <a:uLnTx/>
                <a:uFillTx/>
                <a:latin typeface="Cambria" pitchFamily="18" charset="0"/>
                <a:ea typeface="+mj-ea"/>
                <a:cs typeface="+mj-cs"/>
              </a:rPr>
              <a:t>Evaluation of Provisional Quality Indicators</a:t>
            </a:r>
            <a:endParaRPr kumimoji="0" lang="en-US" sz="3500" b="0" i="1" u="none" strike="noStrike" kern="1200" cap="none" spc="0" normalizeH="0" baseline="0" noProof="0" dirty="0">
              <a:ln>
                <a:noFill/>
              </a:ln>
              <a:solidFill>
                <a:srgbClr val="0070C0"/>
              </a:solidFill>
              <a:effectLst/>
              <a:uLnTx/>
              <a:uFillTx/>
              <a:latin typeface="+mj-lt"/>
              <a:ea typeface="+mj-ea"/>
              <a:cs typeface="+mj-cs"/>
            </a:endParaRPr>
          </a:p>
        </p:txBody>
      </p:sp>
      <p:cxnSp>
        <p:nvCxnSpPr>
          <p:cNvPr id="33" name="Straight Connector 32"/>
          <p:cNvCxnSpPr/>
          <p:nvPr/>
        </p:nvCxnSpPr>
        <p:spPr>
          <a:xfrm>
            <a:off x="457200" y="9144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34" name="Slide Number Placeholder 33"/>
          <p:cNvSpPr>
            <a:spLocks noGrp="1"/>
          </p:cNvSpPr>
          <p:nvPr>
            <p:ph type="sldNum" sz="quarter" idx="12"/>
          </p:nvPr>
        </p:nvSpPr>
        <p:spPr/>
        <p:txBody>
          <a:bodyPr/>
          <a:lstStyle/>
          <a:p>
            <a:fld id="{12B1F09B-3F8B-4535-A2CD-A1CFD9F77C4F}" type="slidenum">
              <a:rPr lang="en-US" smtClean="0"/>
              <a:pPr/>
              <a:t>20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562600" y="2287000"/>
            <a:ext cx="3505200" cy="4463189"/>
          </a:xfrm>
          <a:prstGeom prst="roundRect">
            <a:avLst/>
          </a:prstGeom>
        </p:spPr>
        <p:style>
          <a:lnRef idx="2">
            <a:schemeClr val="accent1"/>
          </a:lnRef>
          <a:fillRef idx="1">
            <a:schemeClr val="lt1"/>
          </a:fillRef>
          <a:effectRef idx="0">
            <a:schemeClr val="accent1"/>
          </a:effectRef>
          <a:fontRef idx="minor">
            <a:schemeClr val="dk1"/>
          </a:fontRef>
        </p:style>
        <p:txBody>
          <a:bodyPr wrap="square" lIns="0" tIns="9144" rIns="0" bIns="9144" rtlCol="0">
            <a:spAutoFit/>
          </a:bodyPr>
          <a:lstStyle/>
          <a:p>
            <a:pPr algn="ctr"/>
            <a:r>
              <a:rPr lang="en-US" b="1" dirty="0" smtClean="0">
                <a:solidFill>
                  <a:srgbClr val="0070C0"/>
                </a:solidFill>
              </a:rPr>
              <a:t>Primary Selection Criteria</a:t>
            </a:r>
            <a:br>
              <a:rPr lang="en-US" b="1" dirty="0" smtClean="0">
                <a:solidFill>
                  <a:srgbClr val="0070C0"/>
                </a:solidFill>
              </a:rPr>
            </a:br>
            <a:r>
              <a:rPr lang="en-US" i="1" dirty="0" smtClean="0">
                <a:solidFill>
                  <a:srgbClr val="0070C0"/>
                </a:solidFill>
              </a:rPr>
              <a:t>(scored on 4-point Likert scale)</a:t>
            </a:r>
            <a:endParaRPr lang="en-US" b="1" dirty="0" smtClean="0">
              <a:solidFill>
                <a:srgbClr val="0070C0"/>
              </a:solidFill>
            </a:endParaRPr>
          </a:p>
          <a:p>
            <a:pPr algn="ctr"/>
            <a:endParaRPr lang="en-US" sz="400" b="1" dirty="0" smtClean="0">
              <a:solidFill>
                <a:srgbClr val="0070C0"/>
              </a:solidFill>
            </a:endParaRPr>
          </a:p>
          <a:p>
            <a:pPr marL="201168" lvl="2" indent="-201168">
              <a:buFont typeface="+mj-lt"/>
              <a:buAutoNum type="arabicPeriod"/>
            </a:pPr>
            <a:r>
              <a:rPr lang="en-US" b="1" dirty="0" smtClean="0">
                <a:solidFill>
                  <a:schemeClr val="tx2"/>
                </a:solidFill>
              </a:rPr>
              <a:t>face validity</a:t>
            </a:r>
          </a:p>
          <a:p>
            <a:pPr marL="201168" lvl="2" indent="-201168">
              <a:buFont typeface="+mj-lt"/>
              <a:buAutoNum type="arabicPeriod"/>
            </a:pPr>
            <a:r>
              <a:rPr lang="en-US" b="1" dirty="0" smtClean="0">
                <a:solidFill>
                  <a:schemeClr val="tx2"/>
                </a:solidFill>
              </a:rPr>
              <a:t>relevance to quality improvement </a:t>
            </a:r>
          </a:p>
          <a:p>
            <a:pPr marL="201168" lvl="2" indent="-201168">
              <a:buFont typeface="+mj-lt"/>
              <a:buAutoNum type="arabicPeriod"/>
            </a:pPr>
            <a:r>
              <a:rPr lang="en-US" b="1" dirty="0" smtClean="0">
                <a:solidFill>
                  <a:schemeClr val="tx2"/>
                </a:solidFill>
              </a:rPr>
              <a:t>relevance to healthcare accountability </a:t>
            </a:r>
          </a:p>
          <a:p>
            <a:pPr marL="201168" lvl="2" indent="-201168">
              <a:buFont typeface="+mj-lt"/>
              <a:buAutoNum type="arabicPeriod"/>
            </a:pPr>
            <a:r>
              <a:rPr lang="en-US" b="1" dirty="0" smtClean="0">
                <a:solidFill>
                  <a:schemeClr val="tx2"/>
                </a:solidFill>
              </a:rPr>
              <a:t>relevance to identifying important gaps</a:t>
            </a:r>
          </a:p>
          <a:p>
            <a:pPr marL="201168" lvl="2" indent="-201168">
              <a:buFont typeface="+mj-lt"/>
              <a:buAutoNum type="arabicPeriod"/>
            </a:pPr>
            <a:r>
              <a:rPr lang="en-US" b="1" dirty="0" smtClean="0">
                <a:solidFill>
                  <a:schemeClr val="tx2"/>
                </a:solidFill>
              </a:rPr>
              <a:t>directionality </a:t>
            </a:r>
            <a:r>
              <a:rPr lang="en-US" dirty="0" smtClean="0">
                <a:solidFill>
                  <a:schemeClr val="tx2"/>
                </a:solidFill>
              </a:rPr>
              <a:t>&amp; interpretability</a:t>
            </a:r>
          </a:p>
          <a:p>
            <a:pPr marL="201168" lvl="2" indent="-201168">
              <a:buFont typeface="+mj-lt"/>
              <a:buAutoNum type="arabicPeriod"/>
            </a:pPr>
            <a:r>
              <a:rPr lang="en-US" b="1" dirty="0" smtClean="0">
                <a:solidFill>
                  <a:schemeClr val="tx2"/>
                </a:solidFill>
              </a:rPr>
              <a:t>addresses a priority  area </a:t>
            </a:r>
            <a:r>
              <a:rPr lang="en-US" dirty="0" smtClean="0">
                <a:solidFill>
                  <a:schemeClr val="tx2"/>
                </a:solidFill>
              </a:rPr>
              <a:t/>
            </a:r>
            <a:br>
              <a:rPr lang="en-US" dirty="0" smtClean="0">
                <a:solidFill>
                  <a:schemeClr val="tx2"/>
                </a:solidFill>
              </a:rPr>
            </a:br>
            <a:r>
              <a:rPr lang="en-US" sz="1500" i="1" dirty="0" smtClean="0">
                <a:solidFill>
                  <a:schemeClr val="tx1"/>
                </a:solidFill>
              </a:rPr>
              <a:t>(i.e. high-volume, high-risk, high-needs issue)</a:t>
            </a:r>
          </a:p>
          <a:p>
            <a:pPr marL="201168" lvl="2" indent="-201168">
              <a:buFont typeface="+mj-lt"/>
              <a:buAutoNum type="arabicPeriod"/>
            </a:pPr>
            <a:r>
              <a:rPr lang="en-US" b="1" dirty="0" smtClean="0">
                <a:solidFill>
                  <a:schemeClr val="tx2"/>
                </a:solidFill>
              </a:rPr>
              <a:t>addresses ≥ 1 target stakeholder group</a:t>
            </a:r>
          </a:p>
        </p:txBody>
      </p:sp>
      <p:sp>
        <p:nvSpPr>
          <p:cNvPr id="14" name="TextBox 13"/>
          <p:cNvSpPr txBox="1"/>
          <p:nvPr/>
        </p:nvSpPr>
        <p:spPr>
          <a:xfrm>
            <a:off x="76200" y="2835355"/>
            <a:ext cx="5410200" cy="783193"/>
          </a:xfrm>
          <a:prstGeom prst="round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lIns="9144" rIns="9144" rtlCol="0">
            <a:spAutoFit/>
          </a:bodyPr>
          <a:lstStyle/>
          <a:p>
            <a:pPr algn="ctr"/>
            <a:r>
              <a:rPr lang="en-US" b="1" dirty="0" smtClean="0">
                <a:solidFill>
                  <a:srgbClr val="0070C0"/>
                </a:solidFill>
              </a:rPr>
              <a:t>Preliminary ‘Quick Screen’ Selection Criteria</a:t>
            </a:r>
          </a:p>
          <a:p>
            <a:pPr algn="ctr"/>
            <a:endParaRPr lang="en-US" sz="400" dirty="0" smtClean="0">
              <a:solidFill>
                <a:schemeClr val="tx1"/>
              </a:solidFill>
            </a:endParaRPr>
          </a:p>
          <a:p>
            <a:pPr algn="ctr"/>
            <a:r>
              <a:rPr lang="en-US" i="1" dirty="0" smtClean="0">
                <a:solidFill>
                  <a:schemeClr val="tx2"/>
                </a:solidFill>
              </a:rPr>
              <a:t>(n=120 quality indicators)</a:t>
            </a:r>
            <a:endParaRPr lang="en-US" i="1" dirty="0"/>
          </a:p>
        </p:txBody>
      </p:sp>
      <p:sp>
        <p:nvSpPr>
          <p:cNvPr id="21" name="TextBox 20"/>
          <p:cNvSpPr txBox="1"/>
          <p:nvPr/>
        </p:nvSpPr>
        <p:spPr>
          <a:xfrm>
            <a:off x="76200" y="4160044"/>
            <a:ext cx="5410200" cy="715089"/>
          </a:xfrm>
          <a:prstGeom prst="round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lIns="9144" rIns="9144" rtlCol="0">
            <a:spAutoFit/>
          </a:bodyPr>
          <a:lstStyle/>
          <a:p>
            <a:pPr algn="ctr"/>
            <a:r>
              <a:rPr lang="en-US" b="1" dirty="0" smtClean="0">
                <a:solidFill>
                  <a:srgbClr val="0070C0"/>
                </a:solidFill>
              </a:rPr>
              <a:t>Primary Selection Criteria </a:t>
            </a:r>
          </a:p>
          <a:p>
            <a:pPr algn="ctr"/>
            <a:r>
              <a:rPr lang="en-US" i="1" dirty="0" smtClean="0">
                <a:solidFill>
                  <a:schemeClr val="tx2"/>
                </a:solidFill>
              </a:rPr>
              <a:t>(n=89 quality indicators)</a:t>
            </a:r>
            <a:endParaRPr lang="en-US" i="1" dirty="0"/>
          </a:p>
        </p:txBody>
      </p:sp>
      <p:sp>
        <p:nvSpPr>
          <p:cNvPr id="11" name="Content Placeholder 2"/>
          <p:cNvSpPr txBox="1">
            <a:spLocks/>
          </p:cNvSpPr>
          <p:nvPr/>
        </p:nvSpPr>
        <p:spPr>
          <a:xfrm>
            <a:off x="152400" y="1143000"/>
            <a:ext cx="8458200" cy="1600200"/>
          </a:xfrm>
          <a:prstGeom prst="rect">
            <a:avLst/>
          </a:prstGeom>
        </p:spPr>
        <p:txBody>
          <a:bodyPr vert="horz" lIns="91440" tIns="45720" rIns="91440" bIns="45720" rtlCol="0">
            <a:noAutofit/>
          </a:bodyPr>
          <a:lstStyle/>
          <a:p>
            <a:pPr marL="0" marR="0" lvl="1" algn="l" defTabSz="914400" rtl="0" eaLnBrk="1" fontAlgn="auto" latinLnBrk="0" hangingPunct="1">
              <a:lnSpc>
                <a:spcPct val="100000"/>
              </a:lnSpc>
              <a:spcBef>
                <a:spcPts val="200"/>
              </a:spcBef>
              <a:spcAft>
                <a:spcPts val="200"/>
              </a:spcAft>
              <a:buClrTx/>
              <a:buSzTx/>
              <a:tabLst/>
              <a:defRPr/>
            </a:pPr>
            <a:r>
              <a:rPr kumimoji="0" lang="en-US" sz="2200" b="0" i="0" u="none" strike="noStrike" kern="1200" cap="none" spc="0" normalizeH="0" baseline="0" noProof="0" dirty="0" smtClean="0">
                <a:ln>
                  <a:noFill/>
                </a:ln>
                <a:solidFill>
                  <a:schemeClr val="tx2"/>
                </a:solidFill>
                <a:effectLst/>
                <a:uLnTx/>
                <a:uFillTx/>
                <a:latin typeface="+mn-lt"/>
                <a:ea typeface="+mn-ea"/>
                <a:cs typeface="+mn-cs"/>
              </a:rPr>
              <a:t>120 provisional quality indicators independently evaluated:</a:t>
            </a:r>
          </a:p>
          <a:p>
            <a:pPr marL="347472" marR="0" lvl="1" indent="-347472" algn="l" defTabSz="914400" rtl="0" eaLnBrk="1" fontAlgn="auto" latinLnBrk="0" hangingPunct="1">
              <a:lnSpc>
                <a:spcPct val="100000"/>
              </a:lnSpc>
              <a:spcBef>
                <a:spcPts val="200"/>
              </a:spcBef>
              <a:spcAft>
                <a:spcPts val="200"/>
              </a:spcAft>
              <a:buClrTx/>
              <a:buSzTx/>
              <a:buFont typeface="Arial"/>
              <a:buChar char="•"/>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by </a:t>
            </a:r>
            <a:r>
              <a:rPr kumimoji="0" lang="en-US" sz="2000" b="0" i="0" u="none" strike="noStrike" kern="1200" cap="none" spc="0" normalizeH="0" baseline="0" noProof="0" dirty="0" smtClean="0">
                <a:ln>
                  <a:noFill/>
                </a:ln>
                <a:solidFill>
                  <a:srgbClr val="0070C0"/>
                </a:solidFill>
                <a:effectLst/>
                <a:uLnTx/>
                <a:uFillTx/>
                <a:latin typeface="+mn-lt"/>
                <a:ea typeface="+mn-ea"/>
                <a:cs typeface="+mn-cs"/>
              </a:rPr>
              <a:t>three content experts</a:t>
            </a: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a:p>
            <a:pPr marL="347472" marR="0" lvl="1" indent="-347472" algn="l" defTabSz="914400" rtl="0" eaLnBrk="1" fontAlgn="auto" latinLnBrk="0" hangingPunct="1">
              <a:lnSpc>
                <a:spcPct val="100000"/>
              </a:lnSpc>
              <a:spcBef>
                <a:spcPts val="200"/>
              </a:spcBef>
              <a:spcAft>
                <a:spcPts val="200"/>
              </a:spcAft>
              <a:buClrTx/>
              <a:buSzTx/>
              <a:buFont typeface="Arial"/>
              <a:buChar char="•"/>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in a sequential selection process, based on a </a:t>
            </a:r>
            <a:r>
              <a:rPr kumimoji="0" lang="en-US" sz="2000" b="0" i="0" u="none" strike="noStrike" kern="1200" cap="none" spc="0" normalizeH="0" baseline="0" noProof="0" dirty="0" smtClean="0">
                <a:ln>
                  <a:noFill/>
                </a:ln>
                <a:solidFill>
                  <a:srgbClr val="0070C0"/>
                </a:solidFill>
                <a:effectLst/>
                <a:uLnTx/>
                <a:uFillTx/>
                <a:latin typeface="+mn-lt"/>
                <a:ea typeface="+mn-ea"/>
                <a:cs typeface="+mn-cs"/>
              </a:rPr>
              <a:t>series of selection criteria</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a:t>
            </a:r>
          </a:p>
        </p:txBody>
      </p:sp>
      <p:grpSp>
        <p:nvGrpSpPr>
          <p:cNvPr id="3" name="Group 22"/>
          <p:cNvGrpSpPr/>
          <p:nvPr/>
        </p:nvGrpSpPr>
        <p:grpSpPr>
          <a:xfrm>
            <a:off x="2697815" y="3810279"/>
            <a:ext cx="273985" cy="228321"/>
            <a:chOff x="3825407" y="650629"/>
            <a:chExt cx="273985" cy="228321"/>
          </a:xfrm>
        </p:grpSpPr>
        <p:sp>
          <p:nvSpPr>
            <p:cNvPr id="25" name="Right Arrow 24"/>
            <p:cNvSpPr/>
            <p:nvPr/>
          </p:nvSpPr>
          <p:spPr>
            <a:xfrm rot="5400000">
              <a:off x="3848239" y="627797"/>
              <a:ext cx="228321" cy="273985"/>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8" name="Right Arrow 4"/>
            <p:cNvSpPr/>
            <p:nvPr/>
          </p:nvSpPr>
          <p:spPr>
            <a:xfrm>
              <a:off x="3880204" y="650629"/>
              <a:ext cx="164391" cy="159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p:txBody>
        </p:sp>
      </p:grpSp>
      <p:sp>
        <p:nvSpPr>
          <p:cNvPr id="32" name="Title 1"/>
          <p:cNvSpPr txBox="1">
            <a:spLocks/>
          </p:cNvSpPr>
          <p:nvPr/>
        </p:nvSpPr>
        <p:spPr>
          <a:xfrm>
            <a:off x="0" y="0"/>
            <a:ext cx="914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uLnTx/>
                <a:uFillTx/>
                <a:latin typeface="Cambria" pitchFamily="18" charset="0"/>
                <a:ea typeface="+mj-ea"/>
                <a:cs typeface="+mj-cs"/>
              </a:rPr>
              <a:t>Quality Indicators – Review, Development, Selection </a:t>
            </a:r>
            <a:r>
              <a:rPr kumimoji="0" lang="en-US" sz="3200" b="1" i="0" u="none" strike="noStrike" kern="1200" cap="none" spc="0" normalizeH="0" baseline="0" noProof="0" dirty="0" smtClean="0">
                <a:ln>
                  <a:noFill/>
                </a:ln>
                <a:solidFill>
                  <a:srgbClr val="0070C0"/>
                </a:solidFill>
                <a:effectLst/>
                <a:uLnTx/>
                <a:uFillTx/>
                <a:latin typeface="Cambria" pitchFamily="18" charset="0"/>
                <a:ea typeface="+mj-ea"/>
                <a:cs typeface="+mj-cs"/>
              </a:rPr>
              <a:t/>
            </a:r>
            <a:br>
              <a:rPr kumimoji="0" lang="en-US" sz="3200" b="1" i="0" u="none" strike="noStrike" kern="1200" cap="none" spc="0" normalizeH="0" baseline="0" noProof="0" dirty="0" smtClean="0">
                <a:ln>
                  <a:noFill/>
                </a:ln>
                <a:solidFill>
                  <a:srgbClr val="0070C0"/>
                </a:solidFill>
                <a:effectLst/>
                <a:uLnTx/>
                <a:uFillTx/>
                <a:latin typeface="Cambria" pitchFamily="18" charset="0"/>
                <a:ea typeface="+mj-ea"/>
                <a:cs typeface="+mj-cs"/>
              </a:rPr>
            </a:br>
            <a:r>
              <a:rPr kumimoji="0" lang="en-US" sz="3500" b="1" i="0" u="none" strike="noStrike" kern="1200" cap="none" spc="0" normalizeH="0" baseline="0" noProof="0" dirty="0" smtClean="0">
                <a:ln>
                  <a:noFill/>
                </a:ln>
                <a:solidFill>
                  <a:srgbClr val="0070C0"/>
                </a:solidFill>
                <a:effectLst/>
                <a:uLnTx/>
                <a:uFillTx/>
                <a:latin typeface="Cambria" pitchFamily="18" charset="0"/>
                <a:ea typeface="+mj-ea"/>
                <a:cs typeface="+mj-cs"/>
              </a:rPr>
              <a:t>Evaluation of Provisional Quality Indicators</a:t>
            </a:r>
            <a:endParaRPr kumimoji="0" lang="en-US" sz="3500" b="0" i="1" u="none" strike="noStrike" kern="1200" cap="none" spc="0" normalizeH="0" baseline="0" noProof="0" dirty="0">
              <a:ln>
                <a:noFill/>
              </a:ln>
              <a:solidFill>
                <a:srgbClr val="0070C0"/>
              </a:solidFill>
              <a:effectLst/>
              <a:uLnTx/>
              <a:uFillTx/>
              <a:latin typeface="+mj-lt"/>
              <a:ea typeface="+mj-ea"/>
              <a:cs typeface="+mj-cs"/>
            </a:endParaRPr>
          </a:p>
        </p:txBody>
      </p:sp>
      <p:cxnSp>
        <p:nvCxnSpPr>
          <p:cNvPr id="33" name="Straight Connector 32"/>
          <p:cNvCxnSpPr/>
          <p:nvPr/>
        </p:nvCxnSpPr>
        <p:spPr>
          <a:xfrm>
            <a:off x="457200" y="9144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34" name="Slide Number Placeholder 33"/>
          <p:cNvSpPr>
            <a:spLocks noGrp="1"/>
          </p:cNvSpPr>
          <p:nvPr>
            <p:ph type="sldNum" sz="quarter" idx="12"/>
          </p:nvPr>
        </p:nvSpPr>
        <p:spPr/>
        <p:txBody>
          <a:bodyPr/>
          <a:lstStyle/>
          <a:p>
            <a:fld id="{12B1F09B-3F8B-4535-A2CD-A1CFD9F77C4F}"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638800" y="2848737"/>
            <a:ext cx="3429000" cy="3323463"/>
          </a:xfrm>
          <a:prstGeom prst="roundRect">
            <a:avLst/>
          </a:prstGeom>
        </p:spPr>
        <p:style>
          <a:lnRef idx="2">
            <a:schemeClr val="accent1"/>
          </a:lnRef>
          <a:fillRef idx="1">
            <a:schemeClr val="lt1"/>
          </a:fillRef>
          <a:effectRef idx="0">
            <a:schemeClr val="accent1"/>
          </a:effectRef>
          <a:fontRef idx="minor">
            <a:schemeClr val="dk1"/>
          </a:fontRef>
        </p:style>
        <p:txBody>
          <a:bodyPr wrap="square" lIns="0" tIns="9144" rIns="0" bIns="9144" rtlCol="0">
            <a:spAutoFit/>
          </a:bodyPr>
          <a:lstStyle/>
          <a:p>
            <a:pPr algn="ctr">
              <a:spcAft>
                <a:spcPts val="1200"/>
              </a:spcAft>
            </a:pPr>
            <a:r>
              <a:rPr lang="en-US" b="1" dirty="0" smtClean="0">
                <a:solidFill>
                  <a:srgbClr val="0070C0"/>
                </a:solidFill>
              </a:rPr>
              <a:t>Selection of Subset of QIs </a:t>
            </a:r>
            <a:br>
              <a:rPr lang="en-US" b="1" dirty="0" smtClean="0">
                <a:solidFill>
                  <a:srgbClr val="0070C0"/>
                </a:solidFill>
              </a:rPr>
            </a:br>
            <a:r>
              <a:rPr lang="en-US" b="1" dirty="0" smtClean="0">
                <a:solidFill>
                  <a:srgbClr val="0070C0"/>
                </a:solidFill>
              </a:rPr>
              <a:t>for Stakeholder Feedback</a:t>
            </a:r>
          </a:p>
          <a:p>
            <a:pPr algn="ctr"/>
            <a:endParaRPr lang="en-US" sz="400" dirty="0" smtClean="0">
              <a:solidFill>
                <a:schemeClr val="tx2"/>
              </a:solidFill>
            </a:endParaRPr>
          </a:p>
          <a:p>
            <a:pPr marL="228600" lvl="1" indent="-228600">
              <a:buFont typeface="Arial" pitchFamily="34" charset="0"/>
              <a:buChar char="•"/>
            </a:pPr>
            <a:r>
              <a:rPr lang="en-US" dirty="0" smtClean="0">
                <a:solidFill>
                  <a:schemeClr val="tx2"/>
                </a:solidFill>
              </a:rPr>
              <a:t>Analysis of median indicator scores</a:t>
            </a:r>
          </a:p>
          <a:p>
            <a:pPr marL="228600" lvl="1" indent="-228600">
              <a:buFont typeface="Arial" pitchFamily="34" charset="0"/>
              <a:buChar char="•"/>
            </a:pPr>
            <a:endParaRPr lang="en-US" dirty="0" smtClean="0">
              <a:solidFill>
                <a:schemeClr val="tx2"/>
              </a:solidFill>
            </a:endParaRPr>
          </a:p>
          <a:p>
            <a:pPr marL="228600" lvl="1" indent="-228600">
              <a:buFont typeface="Arial" pitchFamily="34" charset="0"/>
              <a:buChar char="•"/>
            </a:pPr>
            <a:r>
              <a:rPr lang="en-US" dirty="0" smtClean="0">
                <a:solidFill>
                  <a:schemeClr val="tx2"/>
                </a:solidFill>
              </a:rPr>
              <a:t>Indicators </a:t>
            </a:r>
            <a:r>
              <a:rPr lang="en-US" dirty="0" smtClean="0">
                <a:solidFill>
                  <a:srgbClr val="0070C0"/>
                </a:solidFill>
              </a:rPr>
              <a:t>rank ordered </a:t>
            </a:r>
            <a:r>
              <a:rPr lang="en-US" dirty="0" smtClean="0">
                <a:solidFill>
                  <a:schemeClr val="tx2"/>
                </a:solidFill>
              </a:rPr>
              <a:t>on median scores, and </a:t>
            </a:r>
            <a:r>
              <a:rPr lang="en-US" dirty="0" smtClean="0">
                <a:solidFill>
                  <a:srgbClr val="0070C0"/>
                </a:solidFill>
              </a:rPr>
              <a:t>reduced to 33 indicators for Delphi panel consideration</a:t>
            </a:r>
            <a:r>
              <a:rPr lang="en-US" dirty="0" smtClean="0">
                <a:solidFill>
                  <a:schemeClr val="tx2"/>
                </a:solidFill>
              </a:rPr>
              <a:t>.</a:t>
            </a:r>
          </a:p>
          <a:p>
            <a:pPr marL="228600" lvl="1" indent="-228600">
              <a:buFont typeface="Arial" pitchFamily="34" charset="0"/>
              <a:buChar char="•"/>
            </a:pPr>
            <a:endParaRPr lang="en-US" dirty="0" smtClean="0">
              <a:solidFill>
                <a:schemeClr val="tx2"/>
              </a:solidFill>
            </a:endParaRPr>
          </a:p>
        </p:txBody>
      </p:sp>
      <p:grpSp>
        <p:nvGrpSpPr>
          <p:cNvPr id="2" name="Group 14"/>
          <p:cNvGrpSpPr/>
          <p:nvPr/>
        </p:nvGrpSpPr>
        <p:grpSpPr>
          <a:xfrm>
            <a:off x="2667000" y="3276600"/>
            <a:ext cx="273985" cy="228321"/>
            <a:chOff x="3825407" y="650629"/>
            <a:chExt cx="273985" cy="228321"/>
          </a:xfrm>
        </p:grpSpPr>
        <p:sp>
          <p:nvSpPr>
            <p:cNvPr id="16" name="Right Arrow 15"/>
            <p:cNvSpPr/>
            <p:nvPr/>
          </p:nvSpPr>
          <p:spPr>
            <a:xfrm rot="5400000">
              <a:off x="3848239" y="627797"/>
              <a:ext cx="228321" cy="273985"/>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7" name="Right Arrow 4"/>
            <p:cNvSpPr/>
            <p:nvPr/>
          </p:nvSpPr>
          <p:spPr>
            <a:xfrm>
              <a:off x="3880204" y="650629"/>
              <a:ext cx="164391" cy="159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p:txBody>
        </p:sp>
      </p:grpSp>
      <p:grpSp>
        <p:nvGrpSpPr>
          <p:cNvPr id="3" name="Group 17"/>
          <p:cNvGrpSpPr/>
          <p:nvPr/>
        </p:nvGrpSpPr>
        <p:grpSpPr>
          <a:xfrm>
            <a:off x="2667000" y="4495800"/>
            <a:ext cx="273985" cy="228321"/>
            <a:chOff x="3825407" y="650629"/>
            <a:chExt cx="273985" cy="228321"/>
          </a:xfrm>
        </p:grpSpPr>
        <p:sp>
          <p:nvSpPr>
            <p:cNvPr id="19" name="Right Arrow 18"/>
            <p:cNvSpPr/>
            <p:nvPr/>
          </p:nvSpPr>
          <p:spPr>
            <a:xfrm rot="5400000">
              <a:off x="3848239" y="627797"/>
              <a:ext cx="228321" cy="273985"/>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0" name="Right Arrow 4"/>
            <p:cNvSpPr/>
            <p:nvPr/>
          </p:nvSpPr>
          <p:spPr>
            <a:xfrm>
              <a:off x="3880204" y="650629"/>
              <a:ext cx="164391" cy="159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p:txBody>
        </p:sp>
      </p:grpSp>
      <p:sp>
        <p:nvSpPr>
          <p:cNvPr id="14" name="TextBox 13"/>
          <p:cNvSpPr txBox="1"/>
          <p:nvPr/>
        </p:nvSpPr>
        <p:spPr>
          <a:xfrm>
            <a:off x="76200" y="2835355"/>
            <a:ext cx="5410200" cy="783193"/>
          </a:xfrm>
          <a:prstGeom prst="round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lIns="9144" rIns="9144" rtlCol="0">
            <a:spAutoFit/>
          </a:bodyPr>
          <a:lstStyle/>
          <a:p>
            <a:pPr algn="ctr"/>
            <a:r>
              <a:rPr lang="en-US" b="1" dirty="0" smtClean="0">
                <a:solidFill>
                  <a:srgbClr val="0070C0"/>
                </a:solidFill>
              </a:rPr>
              <a:t>Preliminary ‘Quick Screen’ Selection Criteria</a:t>
            </a:r>
          </a:p>
          <a:p>
            <a:pPr algn="ctr"/>
            <a:endParaRPr lang="en-US" sz="400" dirty="0" smtClean="0">
              <a:solidFill>
                <a:schemeClr val="tx1"/>
              </a:solidFill>
            </a:endParaRPr>
          </a:p>
          <a:p>
            <a:pPr algn="ctr"/>
            <a:r>
              <a:rPr lang="en-US" i="1" dirty="0" smtClean="0">
                <a:solidFill>
                  <a:schemeClr val="tx2"/>
                </a:solidFill>
              </a:rPr>
              <a:t>(n=120 quality indicators)</a:t>
            </a:r>
            <a:endParaRPr lang="en-US" i="1" dirty="0"/>
          </a:p>
        </p:txBody>
      </p:sp>
      <p:sp>
        <p:nvSpPr>
          <p:cNvPr id="11" name="Content Placeholder 2"/>
          <p:cNvSpPr txBox="1">
            <a:spLocks/>
          </p:cNvSpPr>
          <p:nvPr/>
        </p:nvSpPr>
        <p:spPr>
          <a:xfrm>
            <a:off x="152400" y="1143000"/>
            <a:ext cx="8458200" cy="1600200"/>
          </a:xfrm>
          <a:prstGeom prst="rect">
            <a:avLst/>
          </a:prstGeom>
        </p:spPr>
        <p:txBody>
          <a:bodyPr vert="horz" lIns="91440" tIns="45720" rIns="91440" bIns="45720" rtlCol="0">
            <a:noAutofit/>
          </a:bodyPr>
          <a:lstStyle/>
          <a:p>
            <a:pPr marL="0" marR="0" lvl="1" algn="l" defTabSz="914400" rtl="0" eaLnBrk="1" fontAlgn="auto" latinLnBrk="0" hangingPunct="1">
              <a:lnSpc>
                <a:spcPct val="100000"/>
              </a:lnSpc>
              <a:spcBef>
                <a:spcPts val="200"/>
              </a:spcBef>
              <a:spcAft>
                <a:spcPts val="200"/>
              </a:spcAft>
              <a:buClrTx/>
              <a:buSzTx/>
              <a:tabLst/>
              <a:defRPr/>
            </a:pPr>
            <a:r>
              <a:rPr kumimoji="0" lang="en-US" sz="2200" b="0" i="0" u="none" strike="noStrike" kern="1200" cap="none" spc="0" normalizeH="0" baseline="0" noProof="0" dirty="0" smtClean="0">
                <a:ln>
                  <a:noFill/>
                </a:ln>
                <a:solidFill>
                  <a:schemeClr val="tx2"/>
                </a:solidFill>
                <a:effectLst/>
                <a:uLnTx/>
                <a:uFillTx/>
                <a:latin typeface="+mn-lt"/>
                <a:ea typeface="+mn-ea"/>
                <a:cs typeface="+mn-cs"/>
              </a:rPr>
              <a:t>120 provisional quality indicators independently evaluated:</a:t>
            </a:r>
          </a:p>
          <a:p>
            <a:pPr marL="347472" marR="0" lvl="1" indent="-347472" algn="l" defTabSz="914400" rtl="0" eaLnBrk="1" fontAlgn="auto" latinLnBrk="0" hangingPunct="1">
              <a:lnSpc>
                <a:spcPct val="100000"/>
              </a:lnSpc>
              <a:spcBef>
                <a:spcPts val="200"/>
              </a:spcBef>
              <a:spcAft>
                <a:spcPts val="200"/>
              </a:spcAft>
              <a:buClrTx/>
              <a:buSzTx/>
              <a:buFont typeface="Arial"/>
              <a:buChar char="•"/>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by </a:t>
            </a:r>
            <a:r>
              <a:rPr kumimoji="0" lang="en-US" sz="2000" b="0" i="0" u="none" strike="noStrike" kern="1200" cap="none" spc="0" normalizeH="0" baseline="0" noProof="0" dirty="0" smtClean="0">
                <a:ln>
                  <a:noFill/>
                </a:ln>
                <a:solidFill>
                  <a:srgbClr val="0070C0"/>
                </a:solidFill>
                <a:effectLst/>
                <a:uLnTx/>
                <a:uFillTx/>
                <a:latin typeface="+mn-lt"/>
                <a:ea typeface="+mn-ea"/>
                <a:cs typeface="+mn-cs"/>
              </a:rPr>
              <a:t>three content experts</a:t>
            </a: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a:p>
            <a:pPr marL="347472" marR="0" lvl="1" indent="-347472" algn="l" defTabSz="914400" rtl="0" eaLnBrk="1" fontAlgn="auto" latinLnBrk="0" hangingPunct="1">
              <a:lnSpc>
                <a:spcPct val="100000"/>
              </a:lnSpc>
              <a:spcBef>
                <a:spcPts val="200"/>
              </a:spcBef>
              <a:spcAft>
                <a:spcPts val="200"/>
              </a:spcAft>
              <a:buClrTx/>
              <a:buSzTx/>
              <a:buFont typeface="Arial"/>
              <a:buChar char="•"/>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mn-cs"/>
              </a:rPr>
              <a:t>in a sequential selection process, based on a </a:t>
            </a:r>
            <a:r>
              <a:rPr kumimoji="0" lang="en-US" sz="2000" b="0" i="0" u="none" strike="noStrike" kern="1200" cap="none" spc="0" normalizeH="0" baseline="0" noProof="0" dirty="0" smtClean="0">
                <a:ln>
                  <a:noFill/>
                </a:ln>
                <a:solidFill>
                  <a:srgbClr val="0070C0"/>
                </a:solidFill>
                <a:effectLst/>
                <a:uLnTx/>
                <a:uFillTx/>
                <a:latin typeface="+mn-lt"/>
                <a:ea typeface="+mn-ea"/>
                <a:cs typeface="+mn-cs"/>
              </a:rPr>
              <a:t>series of selection criteria</a:t>
            </a:r>
            <a:r>
              <a:rPr kumimoji="0" lang="en-US" sz="2000" b="0" i="0" u="none" strike="noStrike" kern="1200" cap="none" spc="0" normalizeH="0" baseline="0" noProof="0" dirty="0" smtClean="0">
                <a:ln>
                  <a:noFill/>
                </a:ln>
                <a:solidFill>
                  <a:schemeClr val="tx2"/>
                </a:solidFill>
                <a:effectLst/>
                <a:uLnTx/>
                <a:uFillTx/>
                <a:latin typeface="+mn-lt"/>
                <a:ea typeface="+mn-ea"/>
                <a:cs typeface="+mn-cs"/>
              </a:rPr>
              <a:t>:</a:t>
            </a:r>
          </a:p>
        </p:txBody>
      </p:sp>
      <p:sp>
        <p:nvSpPr>
          <p:cNvPr id="21" name="TextBox 20"/>
          <p:cNvSpPr txBox="1"/>
          <p:nvPr/>
        </p:nvSpPr>
        <p:spPr>
          <a:xfrm>
            <a:off x="76200" y="4160044"/>
            <a:ext cx="5410200" cy="715089"/>
          </a:xfrm>
          <a:prstGeom prst="round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lIns="9144" rIns="9144" rtlCol="0">
            <a:spAutoFit/>
          </a:bodyPr>
          <a:lstStyle/>
          <a:p>
            <a:pPr algn="ctr"/>
            <a:r>
              <a:rPr lang="en-US" b="1" dirty="0" smtClean="0">
                <a:solidFill>
                  <a:srgbClr val="0070C0"/>
                </a:solidFill>
              </a:rPr>
              <a:t>Primary Selection Criteria </a:t>
            </a:r>
          </a:p>
          <a:p>
            <a:pPr algn="ctr"/>
            <a:r>
              <a:rPr lang="en-US" i="1" dirty="0" smtClean="0">
                <a:solidFill>
                  <a:schemeClr val="tx2"/>
                </a:solidFill>
              </a:rPr>
              <a:t>(n=89 quality indicators)</a:t>
            </a:r>
            <a:endParaRPr lang="en-US" i="1" dirty="0"/>
          </a:p>
        </p:txBody>
      </p:sp>
      <p:sp>
        <p:nvSpPr>
          <p:cNvPr id="24" name="TextBox 23"/>
          <p:cNvSpPr txBox="1"/>
          <p:nvPr/>
        </p:nvSpPr>
        <p:spPr>
          <a:xfrm>
            <a:off x="76200" y="5379244"/>
            <a:ext cx="5410200" cy="1021556"/>
          </a:xfrm>
          <a:prstGeom prst="round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lIns="9144" rIns="9144" rtlCol="0">
            <a:spAutoFit/>
          </a:bodyPr>
          <a:lstStyle/>
          <a:p>
            <a:pPr algn="ctr"/>
            <a:r>
              <a:rPr lang="en-US" b="1" dirty="0" smtClean="0">
                <a:solidFill>
                  <a:srgbClr val="0070C0"/>
                </a:solidFill>
              </a:rPr>
              <a:t>Selection of Subset of Indicators </a:t>
            </a:r>
            <a:br>
              <a:rPr lang="en-US" b="1" dirty="0" smtClean="0">
                <a:solidFill>
                  <a:srgbClr val="0070C0"/>
                </a:solidFill>
              </a:rPr>
            </a:br>
            <a:r>
              <a:rPr lang="en-US" b="1" dirty="0" smtClean="0">
                <a:solidFill>
                  <a:srgbClr val="0070C0"/>
                </a:solidFill>
              </a:rPr>
              <a:t>for Delphi Panel Consideration </a:t>
            </a:r>
          </a:p>
          <a:p>
            <a:pPr algn="ctr"/>
            <a:r>
              <a:rPr lang="en-US" i="1" dirty="0" smtClean="0">
                <a:solidFill>
                  <a:schemeClr val="tx2"/>
                </a:solidFill>
              </a:rPr>
              <a:t>(n=33 quality indicators)</a:t>
            </a:r>
            <a:endParaRPr lang="en-US" i="1" dirty="0"/>
          </a:p>
        </p:txBody>
      </p:sp>
      <p:grpSp>
        <p:nvGrpSpPr>
          <p:cNvPr id="4" name="Group 22"/>
          <p:cNvGrpSpPr/>
          <p:nvPr/>
        </p:nvGrpSpPr>
        <p:grpSpPr>
          <a:xfrm>
            <a:off x="2697815" y="3810279"/>
            <a:ext cx="273985" cy="228321"/>
            <a:chOff x="3825407" y="650629"/>
            <a:chExt cx="273985" cy="228321"/>
          </a:xfrm>
        </p:grpSpPr>
        <p:sp>
          <p:nvSpPr>
            <p:cNvPr id="25" name="Right Arrow 24"/>
            <p:cNvSpPr/>
            <p:nvPr/>
          </p:nvSpPr>
          <p:spPr>
            <a:xfrm rot="5400000">
              <a:off x="3848239" y="627797"/>
              <a:ext cx="228321" cy="273985"/>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8" name="Right Arrow 4"/>
            <p:cNvSpPr/>
            <p:nvPr/>
          </p:nvSpPr>
          <p:spPr>
            <a:xfrm>
              <a:off x="3880204" y="650629"/>
              <a:ext cx="164391" cy="159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p:txBody>
        </p:sp>
      </p:grpSp>
      <p:grpSp>
        <p:nvGrpSpPr>
          <p:cNvPr id="5" name="Group 28"/>
          <p:cNvGrpSpPr/>
          <p:nvPr/>
        </p:nvGrpSpPr>
        <p:grpSpPr>
          <a:xfrm>
            <a:off x="2697815" y="5029479"/>
            <a:ext cx="273985" cy="228321"/>
            <a:chOff x="3825407" y="650629"/>
            <a:chExt cx="273985" cy="228321"/>
          </a:xfrm>
        </p:grpSpPr>
        <p:sp>
          <p:nvSpPr>
            <p:cNvPr id="30" name="Right Arrow 29"/>
            <p:cNvSpPr/>
            <p:nvPr/>
          </p:nvSpPr>
          <p:spPr>
            <a:xfrm rot="5400000">
              <a:off x="3848239" y="627797"/>
              <a:ext cx="228321" cy="273985"/>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31" name="Right Arrow 4"/>
            <p:cNvSpPr/>
            <p:nvPr/>
          </p:nvSpPr>
          <p:spPr>
            <a:xfrm>
              <a:off x="3880204" y="650629"/>
              <a:ext cx="164391" cy="159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p:txBody>
        </p:sp>
      </p:grpSp>
      <p:sp>
        <p:nvSpPr>
          <p:cNvPr id="32" name="Title 1"/>
          <p:cNvSpPr txBox="1">
            <a:spLocks/>
          </p:cNvSpPr>
          <p:nvPr/>
        </p:nvSpPr>
        <p:spPr>
          <a:xfrm>
            <a:off x="0" y="0"/>
            <a:ext cx="9144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uLnTx/>
                <a:uFillTx/>
                <a:latin typeface="Cambria" pitchFamily="18" charset="0"/>
                <a:ea typeface="+mj-ea"/>
                <a:cs typeface="+mj-cs"/>
              </a:rPr>
              <a:t>Quality Indicators – Review, Development, Selection </a:t>
            </a:r>
            <a:r>
              <a:rPr kumimoji="0" lang="en-US" sz="3200" b="1" i="0" u="none" strike="noStrike" kern="1200" cap="none" spc="0" normalizeH="0" baseline="0" noProof="0" dirty="0" smtClean="0">
                <a:ln>
                  <a:noFill/>
                </a:ln>
                <a:solidFill>
                  <a:srgbClr val="0070C0"/>
                </a:solidFill>
                <a:effectLst/>
                <a:uLnTx/>
                <a:uFillTx/>
                <a:latin typeface="Cambria" pitchFamily="18" charset="0"/>
                <a:ea typeface="+mj-ea"/>
                <a:cs typeface="+mj-cs"/>
              </a:rPr>
              <a:t/>
            </a:r>
            <a:br>
              <a:rPr kumimoji="0" lang="en-US" sz="3200" b="1" i="0" u="none" strike="noStrike" kern="1200" cap="none" spc="0" normalizeH="0" baseline="0" noProof="0" dirty="0" smtClean="0">
                <a:ln>
                  <a:noFill/>
                </a:ln>
                <a:solidFill>
                  <a:srgbClr val="0070C0"/>
                </a:solidFill>
                <a:effectLst/>
                <a:uLnTx/>
                <a:uFillTx/>
                <a:latin typeface="Cambria" pitchFamily="18" charset="0"/>
                <a:ea typeface="+mj-ea"/>
                <a:cs typeface="+mj-cs"/>
              </a:rPr>
            </a:br>
            <a:r>
              <a:rPr kumimoji="0" lang="en-US" sz="3500" b="1" i="0" u="none" strike="noStrike" kern="1200" cap="none" spc="0" normalizeH="0" baseline="0" noProof="0" dirty="0" smtClean="0">
                <a:ln>
                  <a:noFill/>
                </a:ln>
                <a:solidFill>
                  <a:srgbClr val="0070C0"/>
                </a:solidFill>
                <a:effectLst/>
                <a:uLnTx/>
                <a:uFillTx/>
                <a:latin typeface="Cambria" pitchFamily="18" charset="0"/>
                <a:ea typeface="+mj-ea"/>
                <a:cs typeface="+mj-cs"/>
              </a:rPr>
              <a:t>Evaluation of Provisional Quality Indicators</a:t>
            </a:r>
            <a:endParaRPr kumimoji="0" lang="en-US" sz="3500" b="0" i="1" u="none" strike="noStrike" kern="1200" cap="none" spc="0" normalizeH="0" baseline="0" noProof="0" dirty="0">
              <a:ln>
                <a:noFill/>
              </a:ln>
              <a:solidFill>
                <a:srgbClr val="0070C0"/>
              </a:solidFill>
              <a:effectLst/>
              <a:uLnTx/>
              <a:uFillTx/>
              <a:latin typeface="+mj-lt"/>
              <a:ea typeface="+mj-ea"/>
              <a:cs typeface="+mj-cs"/>
            </a:endParaRPr>
          </a:p>
        </p:txBody>
      </p:sp>
      <p:cxnSp>
        <p:nvCxnSpPr>
          <p:cNvPr id="33" name="Straight Connector 32"/>
          <p:cNvCxnSpPr/>
          <p:nvPr/>
        </p:nvCxnSpPr>
        <p:spPr>
          <a:xfrm>
            <a:off x="457200" y="9144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34" name="Slide Number Placeholder 33"/>
          <p:cNvSpPr>
            <a:spLocks noGrp="1"/>
          </p:cNvSpPr>
          <p:nvPr>
            <p:ph type="sldNum" sz="quarter" idx="12"/>
          </p:nvPr>
        </p:nvSpPr>
        <p:spPr/>
        <p:txBody>
          <a:bodyPr/>
          <a:lstStyle/>
          <a:p>
            <a:fld id="{12B1F09B-3F8B-4535-A2CD-A1CFD9F77C4F}"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B1F09B-3F8B-4535-A2CD-A1CFD9F77C4F}" type="slidenum">
              <a:rPr lang="en-US" smtClean="0"/>
              <a:pPr/>
              <a:t>23</a:t>
            </a:fld>
            <a:endParaRPr lang="en-US" dirty="0"/>
          </a:p>
        </p:txBody>
      </p:sp>
      <p:sp>
        <p:nvSpPr>
          <p:cNvPr id="6" name="Title 1"/>
          <p:cNvSpPr txBox="1">
            <a:spLocks/>
          </p:cNvSpPr>
          <p:nvPr/>
        </p:nvSpPr>
        <p:spPr>
          <a:xfrm>
            <a:off x="0" y="7620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uLnTx/>
                <a:uFillTx/>
                <a:latin typeface="Cambria" pitchFamily="18" charset="0"/>
                <a:ea typeface="+mj-ea"/>
                <a:cs typeface="+mj-cs"/>
              </a:rPr>
              <a:t>Quality Indicators – Review, Development, Selection </a:t>
            </a:r>
            <a:r>
              <a:rPr kumimoji="0" lang="en-US" sz="3200" b="1" i="0" u="none" strike="noStrike" kern="1200" cap="none" spc="0" normalizeH="0" baseline="0" noProof="0" dirty="0" smtClean="0">
                <a:ln>
                  <a:noFill/>
                </a:ln>
                <a:solidFill>
                  <a:srgbClr val="0070C0"/>
                </a:solidFill>
                <a:effectLst/>
                <a:uLnTx/>
                <a:uFillTx/>
                <a:latin typeface="Cambria" pitchFamily="18" charset="0"/>
                <a:ea typeface="+mj-ea"/>
                <a:cs typeface="+mj-cs"/>
              </a:rPr>
              <a:t/>
            </a:r>
            <a:br>
              <a:rPr kumimoji="0" lang="en-US" sz="3200" b="1" i="0" u="none" strike="noStrike" kern="1200" cap="none" spc="0" normalizeH="0" baseline="0" noProof="0" dirty="0" smtClean="0">
                <a:ln>
                  <a:noFill/>
                </a:ln>
                <a:solidFill>
                  <a:srgbClr val="0070C0"/>
                </a:solidFill>
                <a:effectLst/>
                <a:uLnTx/>
                <a:uFillTx/>
                <a:latin typeface="Cambria" pitchFamily="18" charset="0"/>
                <a:ea typeface="+mj-ea"/>
                <a:cs typeface="+mj-cs"/>
              </a:rPr>
            </a:br>
            <a:r>
              <a:rPr kumimoji="0" lang="en-US" sz="3600" b="1" i="0" u="none" strike="noStrike" kern="1200" cap="none" spc="0" normalizeH="0" baseline="0" noProof="0" dirty="0" smtClean="0">
                <a:ln>
                  <a:noFill/>
                </a:ln>
                <a:solidFill>
                  <a:srgbClr val="0070C0"/>
                </a:solidFill>
                <a:effectLst/>
                <a:uLnTx/>
                <a:uFillTx/>
                <a:latin typeface="Cambria" pitchFamily="18" charset="0"/>
                <a:ea typeface="+mj-ea"/>
                <a:cs typeface="+mj-cs"/>
              </a:rPr>
              <a:t>Why</a:t>
            </a:r>
            <a:r>
              <a:rPr kumimoji="0" lang="en-US" sz="3600" b="1" i="0" u="none" strike="noStrike" kern="1200" cap="none" spc="0" normalizeH="0" noProof="0" dirty="0" smtClean="0">
                <a:ln>
                  <a:noFill/>
                </a:ln>
                <a:solidFill>
                  <a:srgbClr val="0070C0"/>
                </a:solidFill>
                <a:effectLst/>
                <a:uLnTx/>
                <a:uFillTx/>
                <a:latin typeface="Cambria" pitchFamily="18" charset="0"/>
                <a:ea typeface="+mj-ea"/>
                <a:cs typeface="+mj-cs"/>
              </a:rPr>
              <a:t> </a:t>
            </a:r>
            <a:r>
              <a:rPr lang="en-US" sz="3600" b="1" dirty="0" smtClean="0">
                <a:solidFill>
                  <a:srgbClr val="0070C0"/>
                </a:solidFill>
                <a:latin typeface="Cambria" pitchFamily="18" charset="0"/>
                <a:ea typeface="+mj-ea"/>
                <a:cs typeface="+mj-cs"/>
              </a:rPr>
              <a:t>D</a:t>
            </a:r>
            <a:r>
              <a:rPr kumimoji="0" lang="en-US" sz="3600" b="1" i="0" u="none" strike="noStrike" kern="1200" cap="none" spc="0" normalizeH="0" noProof="0" dirty="0" smtClean="0">
                <a:ln>
                  <a:noFill/>
                </a:ln>
                <a:solidFill>
                  <a:srgbClr val="0070C0"/>
                </a:solidFill>
                <a:effectLst/>
                <a:uLnTx/>
                <a:uFillTx/>
                <a:latin typeface="Cambria" pitchFamily="18" charset="0"/>
                <a:ea typeface="+mj-ea"/>
                <a:cs typeface="+mj-cs"/>
              </a:rPr>
              <a:t>id </a:t>
            </a:r>
            <a:r>
              <a:rPr lang="en-US" sz="3600" b="1" dirty="0" smtClean="0">
                <a:solidFill>
                  <a:srgbClr val="0070C0"/>
                </a:solidFill>
                <a:latin typeface="Cambria" pitchFamily="18" charset="0"/>
                <a:ea typeface="+mj-ea"/>
                <a:cs typeface="+mj-cs"/>
              </a:rPr>
              <a:t>I</a:t>
            </a:r>
            <a:r>
              <a:rPr kumimoji="0" lang="en-US" sz="3600" b="1" i="0" u="none" strike="noStrike" kern="1200" cap="none" spc="0" normalizeH="0" noProof="0" dirty="0" smtClean="0">
                <a:ln>
                  <a:noFill/>
                </a:ln>
                <a:solidFill>
                  <a:srgbClr val="0070C0"/>
                </a:solidFill>
                <a:effectLst/>
                <a:uLnTx/>
                <a:uFillTx/>
                <a:latin typeface="Cambria" pitchFamily="18" charset="0"/>
                <a:ea typeface="+mj-ea"/>
                <a:cs typeface="+mj-cs"/>
              </a:rPr>
              <a:t>nvestigators </a:t>
            </a:r>
            <a:r>
              <a:rPr lang="en-US" sz="3600" b="1" noProof="0" dirty="0" smtClean="0">
                <a:solidFill>
                  <a:srgbClr val="0070C0"/>
                </a:solidFill>
                <a:latin typeface="Cambria" pitchFamily="18" charset="0"/>
                <a:ea typeface="+mj-ea"/>
                <a:cs typeface="+mj-cs"/>
              </a:rPr>
              <a:t>E</a:t>
            </a:r>
            <a:r>
              <a:rPr kumimoji="0" lang="en-US" sz="3600" b="1" i="0" u="none" strike="noStrike" kern="1200" cap="none" spc="0" normalizeH="0" noProof="0" dirty="0" smtClean="0">
                <a:ln>
                  <a:noFill/>
                </a:ln>
                <a:solidFill>
                  <a:srgbClr val="0070C0"/>
                </a:solidFill>
                <a:effectLst/>
                <a:uLnTx/>
                <a:uFillTx/>
                <a:latin typeface="Cambria" pitchFamily="18" charset="0"/>
                <a:ea typeface="+mj-ea"/>
                <a:cs typeface="+mj-cs"/>
              </a:rPr>
              <a:t>xclude Provisional Quality Indicators?</a:t>
            </a:r>
            <a:endParaRPr kumimoji="0" lang="en-US" sz="2600" b="0" i="1" u="none" strike="noStrike" kern="1200" cap="none" spc="0" normalizeH="0" baseline="0" noProof="0" dirty="0">
              <a:ln>
                <a:noFill/>
              </a:ln>
              <a:solidFill>
                <a:srgbClr val="0070C0"/>
              </a:solidFill>
              <a:effectLst/>
              <a:uLnTx/>
              <a:uFillTx/>
              <a:latin typeface="+mj-lt"/>
              <a:ea typeface="+mj-ea"/>
              <a:cs typeface="+mj-cs"/>
            </a:endParaRPr>
          </a:p>
        </p:txBody>
      </p:sp>
      <p:cxnSp>
        <p:nvCxnSpPr>
          <p:cNvPr id="7" name="Straight Connector 6"/>
          <p:cNvCxnSpPr/>
          <p:nvPr/>
        </p:nvCxnSpPr>
        <p:spPr>
          <a:xfrm>
            <a:off x="457200" y="13716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nvGraphicFramePr>
        <p:xfrm>
          <a:off x="457200" y="1905000"/>
          <a:ext cx="8229600" cy="2743200"/>
        </p:xfrm>
        <a:graphic>
          <a:graphicData uri="http://schemas.openxmlformats.org/drawingml/2006/table">
            <a:tbl>
              <a:tblPr firstRow="1" bandRow="1">
                <a:tableStyleId>{8799B23B-EC83-4686-B30A-512413B5E67A}</a:tableStyleId>
              </a:tblPr>
              <a:tblGrid>
                <a:gridCol w="4114800"/>
                <a:gridCol w="4114800"/>
              </a:tblGrid>
              <a:tr h="370840">
                <a:tc>
                  <a:txBody>
                    <a:bodyPr/>
                    <a:lstStyle/>
                    <a:p>
                      <a:pPr algn="ctr"/>
                      <a:r>
                        <a:rPr lang="en-CA" dirty="0" smtClean="0"/>
                        <a:t>Reasons for Exclusion </a:t>
                      </a:r>
                      <a:br>
                        <a:rPr lang="en-CA" dirty="0" smtClean="0"/>
                      </a:br>
                      <a:r>
                        <a:rPr lang="en-CA" dirty="0" smtClean="0"/>
                        <a:t>of Provisional</a:t>
                      </a:r>
                      <a:r>
                        <a:rPr lang="en-CA" baseline="0" dirty="0" smtClean="0"/>
                        <a:t> Indicators</a:t>
                      </a:r>
                      <a:endParaRPr lang="en-CA" dirty="0"/>
                    </a:p>
                  </a:txBody>
                  <a:tcPr/>
                </a:tc>
                <a:tc>
                  <a:txBody>
                    <a:bodyPr/>
                    <a:lstStyle/>
                    <a:p>
                      <a:pPr algn="ctr"/>
                      <a:r>
                        <a:rPr lang="en-CA" dirty="0" smtClean="0"/>
                        <a:t>Provisional Quality Indicator </a:t>
                      </a:r>
                      <a:br>
                        <a:rPr lang="en-CA" dirty="0" smtClean="0"/>
                      </a:br>
                      <a:r>
                        <a:rPr lang="en-CA" dirty="0" smtClean="0"/>
                        <a:t>Examples</a:t>
                      </a:r>
                      <a:endParaRPr lang="en-CA" dirty="0"/>
                    </a:p>
                  </a:txBody>
                  <a:tcPr/>
                </a:tc>
              </a:tr>
              <a:tr h="370840">
                <a:tc>
                  <a:txBody>
                    <a:bodyPr/>
                    <a:lstStyle/>
                    <a:p>
                      <a:r>
                        <a:rPr lang="en-CA" dirty="0" smtClean="0"/>
                        <a:t>Better suited as</a:t>
                      </a:r>
                      <a:r>
                        <a:rPr lang="en-CA" baseline="0" dirty="0" smtClean="0"/>
                        <a:t> a research study</a:t>
                      </a:r>
                      <a:endParaRPr lang="en-CA" dirty="0"/>
                    </a:p>
                  </a:txBody>
                  <a:tcPr/>
                </a:tc>
                <a:tc>
                  <a:txBody>
                    <a:bodyPr/>
                    <a:lstStyle/>
                    <a:p>
                      <a:pPr marL="231775" indent="-231775">
                        <a:buFont typeface="Arial" pitchFamily="34" charset="0"/>
                        <a:buChar char="•"/>
                      </a:pPr>
                      <a:r>
                        <a:rPr lang="en-CA" baseline="0" dirty="0" smtClean="0"/>
                        <a:t>Health-Related Quality of Life </a:t>
                      </a:r>
                    </a:p>
                    <a:p>
                      <a:pPr marL="231775" indent="-231775">
                        <a:buFont typeface="Arial" pitchFamily="34" charset="0"/>
                        <a:buChar char="•"/>
                      </a:pPr>
                      <a:r>
                        <a:rPr lang="en-CA" baseline="0" dirty="0" smtClean="0"/>
                        <a:t>Cost Analysis of Fever Neutropenia Treatment in Ambulatory vs. Inpatient Setting</a:t>
                      </a:r>
                      <a:endParaRPr lang="en-CA" dirty="0"/>
                    </a:p>
                  </a:txBody>
                  <a:tcPr/>
                </a:tc>
              </a:tr>
              <a:tr h="370840">
                <a:tc>
                  <a:txBody>
                    <a:bodyPr/>
                    <a:lstStyle/>
                    <a:p>
                      <a:r>
                        <a:rPr lang="en-CA" dirty="0" smtClean="0"/>
                        <a:t>Lack of consensus</a:t>
                      </a:r>
                      <a:r>
                        <a:rPr lang="en-CA" baseline="0" dirty="0" smtClean="0"/>
                        <a:t> about acceptable standard</a:t>
                      </a:r>
                      <a:endParaRPr lang="en-CA" dirty="0"/>
                    </a:p>
                  </a:txBody>
                  <a:tcPr/>
                </a:tc>
                <a:tc>
                  <a:txBody>
                    <a:bodyPr/>
                    <a:lstStyle/>
                    <a:p>
                      <a:pPr marL="231775" indent="-231775">
                        <a:buFont typeface="Arial" pitchFamily="34" charset="0"/>
                        <a:buChar char="•"/>
                      </a:pPr>
                      <a:r>
                        <a:rPr lang="en-CA" dirty="0" smtClean="0"/>
                        <a:t>Access to Social Work/</a:t>
                      </a:r>
                      <a:r>
                        <a:rPr lang="en-CA" baseline="0" dirty="0" smtClean="0"/>
                        <a:t> Neuropsychology (i.e. wait time definition)</a:t>
                      </a:r>
                      <a:endParaRPr lang="en-CA"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a:xfrm>
            <a:off x="0" y="-7620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1" i="0" u="none" strike="noStrike" kern="1200" cap="none" spc="0" normalizeH="0" baseline="0" noProof="0" dirty="0" smtClean="0">
                <a:ln>
                  <a:noFill/>
                </a:ln>
                <a:solidFill>
                  <a:schemeClr val="tx2"/>
                </a:solidFill>
                <a:effectLst/>
                <a:uLnTx/>
                <a:uFillTx/>
                <a:latin typeface="Cambria" pitchFamily="18" charset="0"/>
                <a:ea typeface="+mj-ea"/>
                <a:cs typeface="+mj-cs"/>
              </a:rPr>
              <a:t>33 Proposed Quality Indicators</a:t>
            </a:r>
            <a:r>
              <a:rPr kumimoji="0" lang="en-CA" sz="3600" b="1" i="0" u="none" strike="noStrike" kern="1200" cap="none" spc="0" normalizeH="0" noProof="0" dirty="0" smtClean="0">
                <a:ln>
                  <a:noFill/>
                </a:ln>
                <a:solidFill>
                  <a:schemeClr val="tx2"/>
                </a:solidFill>
                <a:effectLst/>
                <a:uLnTx/>
                <a:uFillTx/>
                <a:latin typeface="Cambria" pitchFamily="18" charset="0"/>
                <a:ea typeface="+mj-ea"/>
                <a:cs typeface="+mj-cs"/>
              </a:rPr>
              <a:t> Span the </a:t>
            </a:r>
            <a:r>
              <a:rPr kumimoji="0" lang="en-CA" sz="3600" b="1" i="0" u="none" strike="noStrike" kern="1200" cap="none" spc="0" normalizeH="0" baseline="0" noProof="0" dirty="0" smtClean="0">
                <a:ln>
                  <a:noFill/>
                </a:ln>
                <a:solidFill>
                  <a:schemeClr val="tx2"/>
                </a:solidFill>
                <a:effectLst/>
                <a:uLnTx/>
                <a:uFillTx/>
                <a:latin typeface="Cambria" pitchFamily="18" charset="0"/>
                <a:ea typeface="+mj-ea"/>
                <a:cs typeface="+mj-cs"/>
              </a:rPr>
              <a:t>Childhood Cancer Continuum of Care</a:t>
            </a:r>
            <a:endParaRPr kumimoji="0" lang="en-CA" sz="2800" b="1" i="0" u="none" strike="noStrike" kern="1200" cap="none" spc="0" normalizeH="0" baseline="0" noProof="0" dirty="0" smtClean="0">
              <a:ln>
                <a:noFill/>
              </a:ln>
              <a:solidFill>
                <a:srgbClr val="0070C0"/>
              </a:solidFill>
              <a:effectLst/>
              <a:uLnTx/>
              <a:uFillTx/>
              <a:latin typeface="Cambria" pitchFamily="18" charset="0"/>
              <a:ea typeface="+mj-ea"/>
              <a:cs typeface="+mj-cs"/>
            </a:endParaRPr>
          </a:p>
        </p:txBody>
      </p:sp>
      <p:sp>
        <p:nvSpPr>
          <p:cNvPr id="4" name="Slide Number Placeholder 3"/>
          <p:cNvSpPr>
            <a:spLocks noGrp="1"/>
          </p:cNvSpPr>
          <p:nvPr>
            <p:ph type="sldNum" sz="quarter" idx="12"/>
          </p:nvPr>
        </p:nvSpPr>
        <p:spPr/>
        <p:txBody>
          <a:bodyPr/>
          <a:lstStyle/>
          <a:p>
            <a:fld id="{321B71E7-4587-47F7-8470-EEABA8242E2B}" type="slidenum">
              <a:rPr lang="en-CA" smtClean="0"/>
              <a:pPr/>
              <a:t>24</a:t>
            </a:fld>
            <a:endParaRPr lang="en-CA" dirty="0"/>
          </a:p>
        </p:txBody>
      </p:sp>
      <p:cxnSp>
        <p:nvCxnSpPr>
          <p:cNvPr id="29" name="Straight Connector 28"/>
          <p:cNvCxnSpPr/>
          <p:nvPr/>
        </p:nvCxnSpPr>
        <p:spPr>
          <a:xfrm>
            <a:off x="457200" y="1066800"/>
            <a:ext cx="82296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 name="Group 13"/>
          <p:cNvGrpSpPr/>
          <p:nvPr/>
        </p:nvGrpSpPr>
        <p:grpSpPr>
          <a:xfrm>
            <a:off x="1219200" y="1752600"/>
            <a:ext cx="6553200" cy="4114800"/>
            <a:chOff x="1219200" y="2438400"/>
            <a:chExt cx="6553200" cy="4114800"/>
          </a:xfrm>
        </p:grpSpPr>
        <p:sp>
          <p:nvSpPr>
            <p:cNvPr id="15" name="Rounded Rectangle 14"/>
            <p:cNvSpPr/>
            <p:nvPr/>
          </p:nvSpPr>
          <p:spPr>
            <a:xfrm>
              <a:off x="1219200" y="3352800"/>
              <a:ext cx="1752600" cy="19812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smtClean="0"/>
                <a:t>Diagnosis</a:t>
              </a:r>
            </a:p>
            <a:p>
              <a:pPr algn="ctr"/>
              <a:r>
                <a:rPr lang="en-CA" sz="2200" i="1" dirty="0" smtClean="0"/>
                <a:t>(</a:t>
              </a:r>
              <a:r>
                <a:rPr lang="en-CA" sz="2200" i="1" dirty="0" smtClean="0">
                  <a:solidFill>
                    <a:schemeClr val="bg1"/>
                  </a:solidFill>
                </a:rPr>
                <a:t>n=5)</a:t>
              </a:r>
            </a:p>
          </p:txBody>
        </p:sp>
        <p:sp>
          <p:nvSpPr>
            <p:cNvPr id="17" name="Rounded Rectangle 16"/>
            <p:cNvSpPr/>
            <p:nvPr/>
          </p:nvSpPr>
          <p:spPr>
            <a:xfrm>
              <a:off x="3581400" y="3352800"/>
              <a:ext cx="1752600" cy="19812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smtClean="0"/>
                <a:t>Treatment &amp; Outcome</a:t>
              </a:r>
            </a:p>
            <a:p>
              <a:pPr algn="ctr"/>
              <a:r>
                <a:rPr lang="en-CA" sz="2200" i="1" dirty="0" smtClean="0">
                  <a:solidFill>
                    <a:schemeClr val="bg1"/>
                  </a:solidFill>
                </a:rPr>
                <a:t>(n=26)</a:t>
              </a:r>
            </a:p>
          </p:txBody>
        </p:sp>
        <p:sp>
          <p:nvSpPr>
            <p:cNvPr id="22" name="Rounded Rectangle 21"/>
            <p:cNvSpPr/>
            <p:nvPr/>
          </p:nvSpPr>
          <p:spPr>
            <a:xfrm>
              <a:off x="5867400" y="2438400"/>
              <a:ext cx="1905000" cy="19812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smtClean="0"/>
                <a:t>Survivorship</a:t>
              </a:r>
            </a:p>
            <a:p>
              <a:pPr algn="ctr"/>
              <a:r>
                <a:rPr lang="en-CA" sz="2200" i="1" dirty="0" smtClean="0"/>
                <a:t>(n=2)</a:t>
              </a:r>
            </a:p>
          </p:txBody>
        </p:sp>
        <p:sp>
          <p:nvSpPr>
            <p:cNvPr id="23" name="Rounded Rectangle 22"/>
            <p:cNvSpPr/>
            <p:nvPr/>
          </p:nvSpPr>
          <p:spPr>
            <a:xfrm>
              <a:off x="5867400" y="4572000"/>
              <a:ext cx="1905000" cy="19812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smtClean="0"/>
                <a:t>End-of-Life Care</a:t>
              </a:r>
            </a:p>
            <a:p>
              <a:pPr algn="ctr"/>
              <a:r>
                <a:rPr lang="en-CA" sz="2200" i="1" dirty="0" smtClean="0"/>
                <a:t>(n=5)</a:t>
              </a:r>
              <a:endParaRPr lang="en-CA" sz="2200" i="1" dirty="0"/>
            </a:p>
          </p:txBody>
        </p:sp>
        <p:sp>
          <p:nvSpPr>
            <p:cNvPr id="24" name="Isosceles Triangle 23"/>
            <p:cNvSpPr/>
            <p:nvPr/>
          </p:nvSpPr>
          <p:spPr>
            <a:xfrm rot="5400000">
              <a:off x="3009900" y="4305300"/>
              <a:ext cx="533400" cy="30480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Isosceles Triangle 24"/>
            <p:cNvSpPr/>
            <p:nvPr/>
          </p:nvSpPr>
          <p:spPr>
            <a:xfrm rot="5400000">
              <a:off x="5372100" y="4762500"/>
              <a:ext cx="533400" cy="30480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Isosceles Triangle 25"/>
            <p:cNvSpPr/>
            <p:nvPr/>
          </p:nvSpPr>
          <p:spPr>
            <a:xfrm rot="5400000">
              <a:off x="5372100" y="3848100"/>
              <a:ext cx="533400" cy="30480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Isosceles Triangle 26"/>
            <p:cNvSpPr/>
            <p:nvPr/>
          </p:nvSpPr>
          <p:spPr>
            <a:xfrm rot="16200000">
              <a:off x="5372100" y="3467100"/>
              <a:ext cx="533400" cy="30480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Autofit/>
          </a:bodyPr>
          <a:lstStyle/>
          <a:p>
            <a:r>
              <a:rPr lang="en-US" sz="3600" b="1" dirty="0" smtClean="0">
                <a:solidFill>
                  <a:schemeClr val="tx2"/>
                </a:solidFill>
                <a:latin typeface="Cambria" pitchFamily="18" charset="0"/>
              </a:rPr>
              <a:t>Stages of Study Development</a:t>
            </a:r>
            <a:endParaRPr lang="en-US" sz="3600" dirty="0">
              <a:solidFill>
                <a:schemeClr val="tx2"/>
              </a:solidFill>
            </a:endParaRPr>
          </a:p>
        </p:txBody>
      </p:sp>
      <p:sp>
        <p:nvSpPr>
          <p:cNvPr id="6" name="TextBox 5"/>
          <p:cNvSpPr txBox="1"/>
          <p:nvPr/>
        </p:nvSpPr>
        <p:spPr>
          <a:xfrm>
            <a:off x="76200" y="381000"/>
            <a:ext cx="990600" cy="78319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lIns="0" tIns="0" rIns="0" bIns="0" rtlCol="0">
            <a:spAutoFit/>
          </a:bodyPr>
          <a:lstStyle/>
          <a:p>
            <a:pPr algn="ctr"/>
            <a:endParaRPr lang="en-US" sz="200" b="1" dirty="0" smtClean="0">
              <a:solidFill>
                <a:schemeClr val="tx2"/>
              </a:solidFill>
            </a:endParaRPr>
          </a:p>
          <a:p>
            <a:pPr algn="ctr"/>
            <a:r>
              <a:rPr lang="en-US" sz="1600" b="1" dirty="0" smtClean="0">
                <a:solidFill>
                  <a:schemeClr val="tx2"/>
                </a:solidFill>
              </a:rPr>
              <a:t>Phase I </a:t>
            </a:r>
            <a:r>
              <a:rPr lang="en-US" sz="1400" dirty="0" smtClean="0">
                <a:solidFill>
                  <a:schemeClr val="tx2"/>
                </a:solidFill>
              </a:rPr>
              <a:t>Framework Review</a:t>
            </a:r>
            <a:endParaRPr lang="en-US" sz="1400" dirty="0">
              <a:solidFill>
                <a:schemeClr val="tx2"/>
              </a:solidFill>
            </a:endParaRPr>
          </a:p>
        </p:txBody>
      </p:sp>
      <p:sp>
        <p:nvSpPr>
          <p:cNvPr id="7" name="TextBox 6"/>
          <p:cNvSpPr txBox="1"/>
          <p:nvPr/>
        </p:nvSpPr>
        <p:spPr>
          <a:xfrm>
            <a:off x="76200" y="1295401"/>
            <a:ext cx="990600" cy="3835345"/>
          </a:xfrm>
          <a:prstGeom prst="roundRect">
            <a:avLst/>
          </a:prstGeom>
        </p:spPr>
        <p:style>
          <a:lnRef idx="1">
            <a:schemeClr val="accent1"/>
          </a:lnRef>
          <a:fillRef idx="2">
            <a:schemeClr val="accent1"/>
          </a:fillRef>
          <a:effectRef idx="1">
            <a:schemeClr val="accent1"/>
          </a:effectRef>
          <a:fontRef idx="minor">
            <a:schemeClr val="dk1"/>
          </a:fontRef>
        </p:style>
        <p:txBody>
          <a:bodyPr wrap="square" lIns="0" rIns="0" rtlCol="0">
            <a:spAutoFit/>
          </a:bodyPr>
          <a:lstStyle/>
          <a:p>
            <a:pPr algn="ctr"/>
            <a:endParaRPr lang="en-US" sz="1600" b="1" dirty="0" smtClean="0">
              <a:solidFill>
                <a:schemeClr val="tx2"/>
              </a:solidFill>
            </a:endParaRPr>
          </a:p>
          <a:p>
            <a:pPr algn="ctr"/>
            <a:endParaRPr lang="en-US" sz="1600" b="1" dirty="0" smtClean="0">
              <a:solidFill>
                <a:schemeClr val="tx2"/>
              </a:solidFill>
            </a:endParaRPr>
          </a:p>
          <a:p>
            <a:pPr algn="ctr"/>
            <a:endParaRPr lang="en-US" sz="1600" b="1" dirty="0" smtClean="0">
              <a:solidFill>
                <a:schemeClr val="tx2"/>
              </a:solidFill>
            </a:endParaRPr>
          </a:p>
          <a:p>
            <a:pPr algn="ctr"/>
            <a:endParaRPr lang="en-US" sz="1600" b="1" dirty="0" smtClean="0">
              <a:solidFill>
                <a:schemeClr val="tx2"/>
              </a:solidFill>
            </a:endParaRPr>
          </a:p>
          <a:p>
            <a:pPr algn="ctr"/>
            <a:endParaRPr lang="en-US" sz="1600" b="1" dirty="0" smtClean="0">
              <a:solidFill>
                <a:schemeClr val="tx2"/>
              </a:solidFill>
            </a:endParaRPr>
          </a:p>
          <a:p>
            <a:pPr algn="ctr"/>
            <a:r>
              <a:rPr lang="en-US" sz="1600" b="1" dirty="0" smtClean="0">
                <a:solidFill>
                  <a:schemeClr val="tx2"/>
                </a:solidFill>
              </a:rPr>
              <a:t>Phase II </a:t>
            </a:r>
            <a:r>
              <a:rPr lang="en-US" sz="1400" dirty="0" smtClean="0">
                <a:solidFill>
                  <a:schemeClr val="tx2"/>
                </a:solidFill>
              </a:rPr>
              <a:t>Indicator </a:t>
            </a:r>
            <a:r>
              <a:rPr lang="en-US" sz="1250" dirty="0" smtClean="0">
                <a:solidFill>
                  <a:schemeClr val="tx2"/>
                </a:solidFill>
              </a:rPr>
              <a:t>Development </a:t>
            </a:r>
            <a:r>
              <a:rPr lang="en-US" sz="1300" dirty="0" smtClean="0">
                <a:solidFill>
                  <a:schemeClr val="tx2"/>
                </a:solidFill>
              </a:rPr>
              <a:t/>
            </a:r>
            <a:br>
              <a:rPr lang="en-US" sz="1300" dirty="0" smtClean="0">
                <a:solidFill>
                  <a:schemeClr val="tx2"/>
                </a:solidFill>
              </a:rPr>
            </a:br>
            <a:r>
              <a:rPr lang="en-US" sz="1400" dirty="0" smtClean="0">
                <a:solidFill>
                  <a:schemeClr val="tx2"/>
                </a:solidFill>
              </a:rPr>
              <a:t>&amp; Framework Selection</a:t>
            </a:r>
          </a:p>
          <a:p>
            <a:pPr algn="ctr"/>
            <a:endParaRPr lang="en-US" sz="1600" dirty="0" smtClean="0">
              <a:solidFill>
                <a:schemeClr val="tx2"/>
              </a:solidFill>
            </a:endParaRPr>
          </a:p>
          <a:p>
            <a:pPr algn="ctr"/>
            <a:endParaRPr lang="en-US" sz="1600" dirty="0" smtClean="0">
              <a:solidFill>
                <a:schemeClr val="tx2"/>
              </a:solidFill>
            </a:endParaRPr>
          </a:p>
          <a:p>
            <a:pPr algn="ctr"/>
            <a:endParaRPr lang="en-US" sz="1400" dirty="0" smtClean="0">
              <a:solidFill>
                <a:schemeClr val="tx2"/>
              </a:solidFill>
            </a:endParaRPr>
          </a:p>
          <a:p>
            <a:pPr algn="ctr"/>
            <a:endParaRPr lang="en-US" sz="1400" dirty="0" smtClean="0">
              <a:solidFill>
                <a:schemeClr val="tx2"/>
              </a:solidFill>
            </a:endParaRPr>
          </a:p>
          <a:p>
            <a:pPr algn="ctr"/>
            <a:endParaRPr lang="en-US" sz="1400" dirty="0">
              <a:solidFill>
                <a:schemeClr val="tx2"/>
              </a:solidFill>
            </a:endParaRPr>
          </a:p>
        </p:txBody>
      </p:sp>
      <p:grpSp>
        <p:nvGrpSpPr>
          <p:cNvPr id="3" name="Group 36"/>
          <p:cNvGrpSpPr/>
          <p:nvPr/>
        </p:nvGrpSpPr>
        <p:grpSpPr>
          <a:xfrm>
            <a:off x="1143000" y="457200"/>
            <a:ext cx="7924800" cy="542543"/>
            <a:chOff x="0" y="4574"/>
            <a:chExt cx="7924800" cy="542543"/>
          </a:xfrm>
        </p:grpSpPr>
        <p:sp>
          <p:nvSpPr>
            <p:cNvPr id="59" name="Rounded Rectangle 58"/>
            <p:cNvSpPr/>
            <p:nvPr/>
          </p:nvSpPr>
          <p:spPr>
            <a:xfrm>
              <a:off x="0" y="4574"/>
              <a:ext cx="7924800" cy="542543"/>
            </a:xfrm>
            <a:prstGeom prst="roundRect">
              <a:avLst>
                <a:gd name="adj" fmla="val 10000"/>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sp>
        <p:sp>
          <p:nvSpPr>
            <p:cNvPr id="60" name="Rounded Rectangle 4"/>
            <p:cNvSpPr/>
            <p:nvPr/>
          </p:nvSpPr>
          <p:spPr>
            <a:xfrm>
              <a:off x="15891" y="20465"/>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 tIns="64770" rIns="9144" bIns="64770" numCol="1" spcCol="1270" anchor="ctr" anchorCtr="0">
              <a:noAutofit/>
            </a:bodyPr>
            <a:lstStyle/>
            <a:p>
              <a:pPr lvl="0" algn="ctr" defTabSz="755650">
                <a:lnSpc>
                  <a:spcPct val="90000"/>
                </a:lnSpc>
                <a:spcBef>
                  <a:spcPct val="0"/>
                </a:spcBef>
                <a:spcAft>
                  <a:spcPct val="35000"/>
                </a:spcAft>
              </a:pPr>
              <a:r>
                <a:rPr lang="en-US" sz="1700" b="0" i="0" kern="1200" dirty="0" smtClean="0">
                  <a:solidFill>
                    <a:schemeClr val="tx1"/>
                  </a:solidFill>
                </a:rPr>
                <a:t>Review of Quality Assessment Frameworks</a:t>
              </a:r>
              <a:r>
                <a:rPr lang="en-US" sz="1700" b="0" i="1" kern="1200" dirty="0" smtClean="0">
                  <a:solidFill>
                    <a:schemeClr val="tx2"/>
                  </a:solidFill>
                </a:rPr>
                <a:t/>
              </a:r>
              <a:br>
                <a:rPr lang="en-US" sz="1700" b="0" i="1" kern="1200" dirty="0" smtClean="0">
                  <a:solidFill>
                    <a:schemeClr val="tx2"/>
                  </a:solidFill>
                </a:rPr>
              </a:br>
              <a:r>
                <a:rPr lang="en-US" sz="1700" b="0" i="1" kern="1200" dirty="0" smtClean="0">
                  <a:solidFill>
                    <a:schemeClr val="tx2"/>
                  </a:solidFill>
                </a:rPr>
                <a:t>(Comprehensive Systematic Review of Frameworks) </a:t>
              </a:r>
              <a:r>
                <a:rPr lang="en-US" sz="1400" b="0" i="1" kern="1200" dirty="0" smtClean="0">
                  <a:solidFill>
                    <a:schemeClr val="tx2"/>
                  </a:solidFill>
                </a:rPr>
                <a:t>(Klassen, et al, 2010)</a:t>
              </a:r>
              <a:endParaRPr lang="en-US" sz="1400" b="0" i="1" kern="1200" dirty="0">
                <a:solidFill>
                  <a:schemeClr val="tx2"/>
                </a:solidFill>
              </a:endParaRPr>
            </a:p>
          </p:txBody>
        </p:sp>
      </p:grpSp>
      <p:grpSp>
        <p:nvGrpSpPr>
          <p:cNvPr id="4" name="Group 66"/>
          <p:cNvGrpSpPr/>
          <p:nvPr/>
        </p:nvGrpSpPr>
        <p:grpSpPr>
          <a:xfrm>
            <a:off x="1143000" y="1066800"/>
            <a:ext cx="7924800" cy="746759"/>
            <a:chOff x="1143000" y="1066800"/>
            <a:chExt cx="7924800" cy="746759"/>
          </a:xfrm>
        </p:grpSpPr>
        <p:grpSp>
          <p:nvGrpSpPr>
            <p:cNvPr id="5" name="Group 9"/>
            <p:cNvGrpSpPr/>
            <p:nvPr/>
          </p:nvGrpSpPr>
          <p:grpSpPr>
            <a:xfrm>
              <a:off x="4953000" y="1066800"/>
              <a:ext cx="244144" cy="203453"/>
              <a:chOff x="3840328" y="581027"/>
              <a:chExt cx="244144" cy="203453"/>
            </a:xfrm>
          </p:grpSpPr>
          <p:sp>
            <p:nvSpPr>
              <p:cNvPr id="29" name="Right Arrow 28"/>
              <p:cNvSpPr/>
              <p:nvPr/>
            </p:nvSpPr>
            <p:spPr>
              <a:xfrm rot="5400000">
                <a:off x="3860673" y="560682"/>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30" name="Right Arrow 4"/>
              <p:cNvSpPr/>
              <p:nvPr/>
            </p:nvSpPr>
            <p:spPr>
              <a:xfrm>
                <a:off x="3889157" y="581027"/>
                <a:ext cx="146486" cy="142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p:txBody>
          </p:sp>
        </p:grpSp>
        <p:grpSp>
          <p:nvGrpSpPr>
            <p:cNvPr id="8" name="Group 37"/>
            <p:cNvGrpSpPr/>
            <p:nvPr/>
          </p:nvGrpSpPr>
          <p:grpSpPr>
            <a:xfrm>
              <a:off x="1143000" y="1271016"/>
              <a:ext cx="7924800" cy="542543"/>
              <a:chOff x="0" y="818390"/>
              <a:chExt cx="7924800" cy="542543"/>
            </a:xfrm>
          </p:grpSpPr>
          <p:sp>
            <p:nvSpPr>
              <p:cNvPr id="57" name="Rounded Rectangle 56"/>
              <p:cNvSpPr/>
              <p:nvPr/>
            </p:nvSpPr>
            <p:spPr>
              <a:xfrm>
                <a:off x="0" y="818390"/>
                <a:ext cx="7924800" cy="542543"/>
              </a:xfrm>
              <a:prstGeom prst="roundRect">
                <a:avLst>
                  <a:gd name="adj" fmla="val 10000"/>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sp>
          <p:sp>
            <p:nvSpPr>
              <p:cNvPr id="58" name="Rounded Rectangle 6"/>
              <p:cNvSpPr/>
              <p:nvPr/>
            </p:nvSpPr>
            <p:spPr>
              <a:xfrm>
                <a:off x="15891" y="834281"/>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kern="1200" dirty="0" smtClean="0">
                    <a:solidFill>
                      <a:schemeClr val="tx1"/>
                    </a:solidFill>
                  </a:rPr>
                  <a:t>Review of Published Quality Indicators relevant to Childhood Cancer </a:t>
                </a:r>
                <a:br>
                  <a:rPr lang="en-US" sz="1700" b="0" kern="1200" dirty="0" smtClean="0">
                    <a:solidFill>
                      <a:schemeClr val="tx1"/>
                    </a:solidFill>
                  </a:rPr>
                </a:br>
                <a:r>
                  <a:rPr lang="en-US" sz="1700" b="0" i="1" kern="1200" dirty="0" smtClean="0">
                    <a:solidFill>
                      <a:schemeClr val="tx2"/>
                    </a:solidFill>
                  </a:rPr>
                  <a:t>(Systematic Review and Targeted Grey Literature Search)</a:t>
                </a:r>
                <a:endParaRPr lang="en-US" sz="1700" b="0" i="1" kern="1200" dirty="0">
                  <a:solidFill>
                    <a:schemeClr val="tx2"/>
                  </a:solidFill>
                </a:endParaRPr>
              </a:p>
            </p:txBody>
          </p:sp>
        </p:grpSp>
      </p:grpSp>
      <p:grpSp>
        <p:nvGrpSpPr>
          <p:cNvPr id="9" name="Group 67"/>
          <p:cNvGrpSpPr/>
          <p:nvPr/>
        </p:nvGrpSpPr>
        <p:grpSpPr>
          <a:xfrm>
            <a:off x="1143000" y="1880615"/>
            <a:ext cx="7924800" cy="746759"/>
            <a:chOff x="1143000" y="1880615"/>
            <a:chExt cx="7924800" cy="746759"/>
          </a:xfrm>
        </p:grpSpPr>
        <p:grpSp>
          <p:nvGrpSpPr>
            <p:cNvPr id="10" name="Group 10"/>
            <p:cNvGrpSpPr/>
            <p:nvPr/>
          </p:nvGrpSpPr>
          <p:grpSpPr>
            <a:xfrm>
              <a:off x="4953000" y="1880615"/>
              <a:ext cx="244144" cy="203453"/>
              <a:chOff x="3840328" y="1394842"/>
              <a:chExt cx="244144" cy="203453"/>
            </a:xfrm>
          </p:grpSpPr>
          <p:sp>
            <p:nvSpPr>
              <p:cNvPr id="27" name="Right Arrow 26"/>
              <p:cNvSpPr/>
              <p:nvPr/>
            </p:nvSpPr>
            <p:spPr>
              <a:xfrm rot="5400000">
                <a:off x="3860673" y="1374497"/>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8" name="Right Arrow 6"/>
              <p:cNvSpPr/>
              <p:nvPr/>
            </p:nvSpPr>
            <p:spPr>
              <a:xfrm>
                <a:off x="3889157" y="1394842"/>
                <a:ext cx="146486" cy="142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p:txBody>
          </p:sp>
        </p:grpSp>
        <p:grpSp>
          <p:nvGrpSpPr>
            <p:cNvPr id="11" name="Group 38"/>
            <p:cNvGrpSpPr/>
            <p:nvPr/>
          </p:nvGrpSpPr>
          <p:grpSpPr>
            <a:xfrm>
              <a:off x="1143000" y="2084831"/>
              <a:ext cx="7924800" cy="542543"/>
              <a:chOff x="0" y="1632205"/>
              <a:chExt cx="7924800" cy="542543"/>
            </a:xfrm>
          </p:grpSpPr>
          <p:sp>
            <p:nvSpPr>
              <p:cNvPr id="55" name="Rounded Rectangle 54"/>
              <p:cNvSpPr/>
              <p:nvPr/>
            </p:nvSpPr>
            <p:spPr>
              <a:xfrm>
                <a:off x="0" y="1632205"/>
                <a:ext cx="7924800" cy="542543"/>
              </a:xfrm>
              <a:prstGeom prst="roundRect">
                <a:avLst>
                  <a:gd name="adj" fmla="val 10000"/>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sp>
          <p:sp>
            <p:nvSpPr>
              <p:cNvPr id="56" name="Rounded Rectangle 8"/>
              <p:cNvSpPr/>
              <p:nvPr/>
            </p:nvSpPr>
            <p:spPr>
              <a:xfrm>
                <a:off x="15891" y="1648096"/>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27432" tIns="64770" rIns="27432" bIns="64770" numCol="1" spcCol="1270" anchor="ctr" anchorCtr="0">
                <a:noAutofit/>
              </a:bodyPr>
              <a:lstStyle/>
              <a:p>
                <a:pPr lvl="0" algn="ctr" defTabSz="755650">
                  <a:lnSpc>
                    <a:spcPct val="90000"/>
                  </a:lnSpc>
                  <a:spcBef>
                    <a:spcPct val="0"/>
                  </a:spcBef>
                  <a:spcAft>
                    <a:spcPct val="35000"/>
                  </a:spcAft>
                </a:pPr>
                <a:r>
                  <a:rPr lang="en-US" sz="1700" b="0" kern="1200" dirty="0" smtClean="0">
                    <a:solidFill>
                      <a:schemeClr val="tx1"/>
                    </a:solidFill>
                  </a:rPr>
                  <a:t>Development of Provisional Set of Pediatric Oncology System Quality Indicators </a:t>
                </a:r>
                <a:r>
                  <a:rPr lang="en-US" sz="1700" b="0" i="1" kern="1200" dirty="0" smtClean="0">
                    <a:solidFill>
                      <a:schemeClr val="tx2"/>
                    </a:solidFill>
                  </a:rPr>
                  <a:t>(Investigator Focus Group Sessions)</a:t>
                </a:r>
                <a:endParaRPr lang="en-US" sz="1700" b="0" i="1" kern="1200" dirty="0">
                  <a:solidFill>
                    <a:schemeClr val="tx2"/>
                  </a:solidFill>
                </a:endParaRPr>
              </a:p>
            </p:txBody>
          </p:sp>
        </p:grpSp>
      </p:grpSp>
      <p:grpSp>
        <p:nvGrpSpPr>
          <p:cNvPr id="12" name="Group 68"/>
          <p:cNvGrpSpPr/>
          <p:nvPr/>
        </p:nvGrpSpPr>
        <p:grpSpPr>
          <a:xfrm>
            <a:off x="1143000" y="2694430"/>
            <a:ext cx="7924800" cy="746759"/>
            <a:chOff x="1143000" y="2694430"/>
            <a:chExt cx="7924800" cy="746759"/>
          </a:xfrm>
        </p:grpSpPr>
        <p:grpSp>
          <p:nvGrpSpPr>
            <p:cNvPr id="13" name="Group 11"/>
            <p:cNvGrpSpPr/>
            <p:nvPr/>
          </p:nvGrpSpPr>
          <p:grpSpPr>
            <a:xfrm>
              <a:off x="4953000" y="2694430"/>
              <a:ext cx="244144" cy="203453"/>
              <a:chOff x="3840328" y="2208657"/>
              <a:chExt cx="244144" cy="203453"/>
            </a:xfrm>
          </p:grpSpPr>
          <p:sp>
            <p:nvSpPr>
              <p:cNvPr id="25" name="Right Arrow 24"/>
              <p:cNvSpPr/>
              <p:nvPr/>
            </p:nvSpPr>
            <p:spPr>
              <a:xfrm rot="5400000">
                <a:off x="3860673" y="2188312"/>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6" name="Right Arrow 8"/>
              <p:cNvSpPr/>
              <p:nvPr/>
            </p:nvSpPr>
            <p:spPr>
              <a:xfrm>
                <a:off x="3889157" y="2208657"/>
                <a:ext cx="146486" cy="142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p:txBody>
          </p:sp>
        </p:grpSp>
        <p:grpSp>
          <p:nvGrpSpPr>
            <p:cNvPr id="14" name="Group 39"/>
            <p:cNvGrpSpPr/>
            <p:nvPr/>
          </p:nvGrpSpPr>
          <p:grpSpPr>
            <a:xfrm>
              <a:off x="1143000" y="2898646"/>
              <a:ext cx="7924800" cy="542543"/>
              <a:chOff x="0" y="2446020"/>
              <a:chExt cx="7924800" cy="542543"/>
            </a:xfrm>
          </p:grpSpPr>
          <p:sp>
            <p:nvSpPr>
              <p:cNvPr id="53" name="Rounded Rectangle 52"/>
              <p:cNvSpPr/>
              <p:nvPr/>
            </p:nvSpPr>
            <p:spPr>
              <a:xfrm>
                <a:off x="0" y="2446020"/>
                <a:ext cx="7924800" cy="542543"/>
              </a:xfrm>
              <a:prstGeom prst="roundRect">
                <a:avLst>
                  <a:gd name="adj" fmla="val 10000"/>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sp>
          <p:sp>
            <p:nvSpPr>
              <p:cNvPr id="54" name="Rounded Rectangle 10"/>
              <p:cNvSpPr/>
              <p:nvPr/>
            </p:nvSpPr>
            <p:spPr>
              <a:xfrm>
                <a:off x="15891" y="2461911"/>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i="0" kern="1200" dirty="0" smtClean="0">
                    <a:solidFill>
                      <a:schemeClr val="tx1"/>
                    </a:solidFill>
                  </a:rPr>
                  <a:t>Evaluation &amp; Selection of a Subset of Indicators based on Sequential Selection Criteria </a:t>
                </a:r>
                <a:br>
                  <a:rPr lang="en-US" sz="1700" b="0" i="0" kern="1200" dirty="0" smtClean="0">
                    <a:solidFill>
                      <a:schemeClr val="tx1"/>
                    </a:solidFill>
                  </a:rPr>
                </a:br>
                <a:r>
                  <a:rPr lang="en-US" sz="1700" b="0" i="1" kern="1200" dirty="0" smtClean="0">
                    <a:solidFill>
                      <a:schemeClr val="tx2"/>
                    </a:solidFill>
                  </a:rPr>
                  <a:t>(Indicator Evaluation by Content Experts of the Investigator Group)</a:t>
                </a:r>
                <a:endParaRPr lang="en-US" sz="1700" b="0" i="1" kern="1200" dirty="0">
                  <a:solidFill>
                    <a:schemeClr val="tx2"/>
                  </a:solidFill>
                </a:endParaRPr>
              </a:p>
            </p:txBody>
          </p:sp>
        </p:grpSp>
      </p:grpSp>
      <p:grpSp>
        <p:nvGrpSpPr>
          <p:cNvPr id="15" name="Group 69"/>
          <p:cNvGrpSpPr/>
          <p:nvPr/>
        </p:nvGrpSpPr>
        <p:grpSpPr>
          <a:xfrm>
            <a:off x="1143000" y="3508245"/>
            <a:ext cx="7924800" cy="746759"/>
            <a:chOff x="1143000" y="3508245"/>
            <a:chExt cx="7924800" cy="746759"/>
          </a:xfrm>
        </p:grpSpPr>
        <p:grpSp>
          <p:nvGrpSpPr>
            <p:cNvPr id="16" name="Group 12"/>
            <p:cNvGrpSpPr/>
            <p:nvPr/>
          </p:nvGrpSpPr>
          <p:grpSpPr>
            <a:xfrm>
              <a:off x="4953000" y="3508245"/>
              <a:ext cx="244144" cy="203453"/>
              <a:chOff x="3840328" y="3022472"/>
              <a:chExt cx="244144" cy="203453"/>
            </a:xfrm>
          </p:grpSpPr>
          <p:sp>
            <p:nvSpPr>
              <p:cNvPr id="23" name="Right Arrow 22"/>
              <p:cNvSpPr/>
              <p:nvPr/>
            </p:nvSpPr>
            <p:spPr>
              <a:xfrm rot="5400000">
                <a:off x="3860673" y="3002127"/>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4" name="Right Arrow 10"/>
              <p:cNvSpPr/>
              <p:nvPr/>
            </p:nvSpPr>
            <p:spPr>
              <a:xfrm>
                <a:off x="3889157" y="3022472"/>
                <a:ext cx="146486" cy="142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p:txBody>
          </p:sp>
        </p:grpSp>
        <p:grpSp>
          <p:nvGrpSpPr>
            <p:cNvPr id="17" name="Group 40"/>
            <p:cNvGrpSpPr/>
            <p:nvPr/>
          </p:nvGrpSpPr>
          <p:grpSpPr>
            <a:xfrm>
              <a:off x="1143000" y="3712461"/>
              <a:ext cx="7924800" cy="542543"/>
              <a:chOff x="0" y="3259835"/>
              <a:chExt cx="7924800" cy="542543"/>
            </a:xfrm>
          </p:grpSpPr>
          <p:sp>
            <p:nvSpPr>
              <p:cNvPr id="51" name="Rounded Rectangle 50"/>
              <p:cNvSpPr/>
              <p:nvPr/>
            </p:nvSpPr>
            <p:spPr>
              <a:xfrm>
                <a:off x="0" y="3259835"/>
                <a:ext cx="7924800" cy="542543"/>
              </a:xfrm>
              <a:prstGeom prst="roundRect">
                <a:avLst>
                  <a:gd name="adj" fmla="val 10000"/>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sp>
          <p:sp>
            <p:nvSpPr>
              <p:cNvPr id="52" name="Rounded Rectangle 12"/>
              <p:cNvSpPr/>
              <p:nvPr/>
            </p:nvSpPr>
            <p:spPr>
              <a:xfrm>
                <a:off x="15891" y="3281174"/>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smtClean="0">
                    <a:solidFill>
                      <a:schemeClr val="tx1"/>
                    </a:solidFill>
                  </a:rPr>
                  <a:t>Further Indicator Definition &amp; Specification </a:t>
                </a:r>
                <a:br>
                  <a:rPr lang="en-US" sz="1700" b="1" kern="1200" dirty="0" smtClean="0">
                    <a:solidFill>
                      <a:schemeClr val="tx1"/>
                    </a:solidFill>
                  </a:rPr>
                </a:br>
                <a:r>
                  <a:rPr lang="en-US" sz="1700" b="1" i="1" kern="1200" dirty="0" smtClean="0">
                    <a:solidFill>
                      <a:schemeClr val="tx2"/>
                    </a:solidFill>
                  </a:rPr>
                  <a:t>(Investigator Focus Group Sessions)</a:t>
                </a:r>
                <a:endParaRPr lang="en-US" sz="1700" b="1" i="1" kern="1200" dirty="0">
                  <a:solidFill>
                    <a:schemeClr val="tx2"/>
                  </a:solidFill>
                </a:endParaRPr>
              </a:p>
            </p:txBody>
          </p:sp>
        </p:grpSp>
      </p:grpSp>
      <p:sp>
        <p:nvSpPr>
          <p:cNvPr id="36" name="Slide Number Placeholder 35"/>
          <p:cNvSpPr>
            <a:spLocks noGrp="1"/>
          </p:cNvSpPr>
          <p:nvPr>
            <p:ph type="sldNum" sz="quarter" idx="12"/>
          </p:nvPr>
        </p:nvSpPr>
        <p:spPr/>
        <p:txBody>
          <a:bodyPr/>
          <a:lstStyle/>
          <a:p>
            <a:fld id="{12B1F09B-3F8B-4535-A2CD-A1CFD9F77C4F}" type="slidenum">
              <a:rPr lang="en-US" smtClean="0"/>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normAutofit fontScale="90000"/>
          </a:bodyPr>
          <a:lstStyle/>
          <a:p>
            <a:r>
              <a:rPr lang="en-US" sz="4000" b="1" dirty="0" smtClean="0">
                <a:solidFill>
                  <a:schemeClr val="tx2"/>
                </a:solidFill>
                <a:latin typeface="Cambria" pitchFamily="18" charset="0"/>
              </a:rPr>
              <a:t>Sample Proposed Quality Indicator </a:t>
            </a:r>
            <a:r>
              <a:rPr lang="en-US" sz="3100" b="1" dirty="0" smtClean="0">
                <a:solidFill>
                  <a:schemeClr val="tx2"/>
                </a:solidFill>
                <a:latin typeface="Cambria" pitchFamily="18" charset="0"/>
              </a:rPr>
              <a:t/>
            </a:r>
            <a:br>
              <a:rPr lang="en-US" sz="3100" b="1" dirty="0" smtClean="0">
                <a:solidFill>
                  <a:schemeClr val="tx2"/>
                </a:solidFill>
                <a:latin typeface="Cambria" pitchFamily="18" charset="0"/>
              </a:rPr>
            </a:br>
            <a:r>
              <a:rPr lang="en-US" sz="2400" b="1" dirty="0" smtClean="0">
                <a:solidFill>
                  <a:srgbClr val="0070C0"/>
                </a:solidFill>
                <a:latin typeface="Cambria" pitchFamily="18" charset="0"/>
              </a:rPr>
              <a:t>Five-Year Overall Relative Survival</a:t>
            </a:r>
            <a:endParaRPr lang="en-US" sz="2400" b="1" dirty="0">
              <a:solidFill>
                <a:srgbClr val="0070C0"/>
              </a:solidFill>
            </a:endParaRPr>
          </a:p>
        </p:txBody>
      </p:sp>
      <p:sp>
        <p:nvSpPr>
          <p:cNvPr id="5" name="Content Placeholder 4"/>
          <p:cNvSpPr>
            <a:spLocks noGrp="1"/>
          </p:cNvSpPr>
          <p:nvPr>
            <p:ph idx="1"/>
          </p:nvPr>
        </p:nvSpPr>
        <p:spPr>
          <a:xfrm>
            <a:off x="228600" y="1143000"/>
            <a:ext cx="8763000" cy="5715000"/>
          </a:xfrm>
        </p:spPr>
        <p:txBody>
          <a:bodyPr>
            <a:normAutofit/>
          </a:bodyPr>
          <a:lstStyle/>
          <a:p>
            <a:pPr>
              <a:spcBef>
                <a:spcPts val="500"/>
              </a:spcBef>
              <a:spcAft>
                <a:spcPts val="200"/>
              </a:spcAft>
              <a:buFont typeface="Wingdings" pitchFamily="2" charset="2"/>
              <a:buChar char="v"/>
            </a:pPr>
            <a:r>
              <a:rPr lang="en-US" sz="1600" b="1" dirty="0" smtClean="0">
                <a:solidFill>
                  <a:srgbClr val="0070C0"/>
                </a:solidFill>
                <a:latin typeface="Cambria" pitchFamily="18" charset="0"/>
              </a:rPr>
              <a:t>Indicator Definition: </a:t>
            </a:r>
            <a:r>
              <a:rPr lang="en-US" sz="1600" dirty="0" smtClean="0">
                <a:latin typeface="+mj-lt"/>
              </a:rPr>
              <a:t>The proportion of pediatric oncology patients, 0 to 14 years of age, who survive five years or more after diagnosis, after adjusting for expected deaths from other causes</a:t>
            </a:r>
          </a:p>
          <a:p>
            <a:pPr>
              <a:spcBef>
                <a:spcPts val="500"/>
              </a:spcBef>
              <a:spcAft>
                <a:spcPts val="200"/>
              </a:spcAft>
              <a:buFont typeface="Wingdings" pitchFamily="2" charset="2"/>
              <a:buChar char="v"/>
            </a:pPr>
            <a:r>
              <a:rPr lang="en-US" sz="1600" b="1" dirty="0" smtClean="0">
                <a:solidFill>
                  <a:srgbClr val="0070C0"/>
                </a:solidFill>
                <a:latin typeface="Cambria" pitchFamily="18" charset="0"/>
              </a:rPr>
              <a:t>Indicator Specification: </a:t>
            </a:r>
            <a:r>
              <a:rPr lang="en-US" sz="1600" dirty="0" smtClean="0"/>
              <a:t>Proportion</a:t>
            </a:r>
          </a:p>
          <a:p>
            <a:pPr marL="685800" lvl="1" indent="-338138">
              <a:spcBef>
                <a:spcPts val="500"/>
              </a:spcBef>
              <a:spcAft>
                <a:spcPts val="200"/>
              </a:spcAft>
            </a:pPr>
            <a:r>
              <a:rPr lang="en-US" sz="1500" u="sng" dirty="0" smtClean="0">
                <a:latin typeface="Cambria" pitchFamily="18" charset="0"/>
              </a:rPr>
              <a:t>Numerator</a:t>
            </a:r>
            <a:r>
              <a:rPr lang="en-US" sz="1500" dirty="0" smtClean="0"/>
              <a:t>: the total number of pediatric oncology patients, 0 to 14 years of age, diagnosed during the most recent five-year period, who survive five years or more after the date of diagnosis</a:t>
            </a:r>
          </a:p>
          <a:p>
            <a:pPr marL="685800" lvl="1" indent="-338138">
              <a:spcBef>
                <a:spcPts val="500"/>
              </a:spcBef>
              <a:spcAft>
                <a:spcPts val="200"/>
              </a:spcAft>
            </a:pPr>
            <a:r>
              <a:rPr lang="en-US" sz="1500" u="sng" dirty="0" smtClean="0">
                <a:latin typeface="Cambria" pitchFamily="18" charset="0"/>
              </a:rPr>
              <a:t>Denominator</a:t>
            </a:r>
            <a:r>
              <a:rPr lang="en-US" sz="1500" dirty="0" smtClean="0"/>
              <a:t>: the total number of pediatric oncology patients, 0 to 14 years of age, diagnosed during the most recent five-year cohort, excluding expected deaths from non-cancer related causes</a:t>
            </a:r>
          </a:p>
          <a:p>
            <a:pPr>
              <a:spcBef>
                <a:spcPts val="500"/>
              </a:spcBef>
              <a:spcAft>
                <a:spcPts val="200"/>
              </a:spcAft>
              <a:buFont typeface="Wingdings" pitchFamily="2" charset="2"/>
              <a:buChar char="v"/>
            </a:pPr>
            <a:r>
              <a:rPr lang="en-US" sz="1600" b="1" dirty="0" smtClean="0">
                <a:solidFill>
                  <a:srgbClr val="0070C0"/>
                </a:solidFill>
                <a:latin typeface="Cambria" pitchFamily="18" charset="0"/>
              </a:rPr>
              <a:t>Indicator Rationale: </a:t>
            </a:r>
            <a:r>
              <a:rPr lang="en-US" sz="1600" dirty="0" smtClean="0"/>
              <a:t>five-year overall relative survival will provide a basic standardized measure of treatment efficacy for the Ontario childhood cancer population comparable to other published survival rates</a:t>
            </a:r>
          </a:p>
          <a:p>
            <a:pPr>
              <a:spcBef>
                <a:spcPts val="500"/>
              </a:spcBef>
              <a:spcAft>
                <a:spcPts val="200"/>
              </a:spcAft>
              <a:buFont typeface="Wingdings" pitchFamily="2" charset="2"/>
              <a:buChar char="v"/>
            </a:pPr>
            <a:r>
              <a:rPr lang="en-US" sz="1600" b="1" dirty="0" smtClean="0">
                <a:solidFill>
                  <a:srgbClr val="0070C0"/>
                </a:solidFill>
                <a:latin typeface="Cambria" pitchFamily="18" charset="0"/>
              </a:rPr>
              <a:t>Other Indicator Technical Specifications:</a:t>
            </a:r>
          </a:p>
          <a:p>
            <a:pPr marL="685800" lvl="1" indent="-338138">
              <a:spcBef>
                <a:spcPts val="500"/>
              </a:spcBef>
              <a:spcAft>
                <a:spcPts val="200"/>
              </a:spcAft>
            </a:pPr>
            <a:r>
              <a:rPr lang="en-US" sz="1500" b="1" dirty="0" smtClean="0">
                <a:solidFill>
                  <a:srgbClr val="0070C0"/>
                </a:solidFill>
                <a:latin typeface="Cambria" pitchFamily="18" charset="0"/>
              </a:rPr>
              <a:t>Source of Data</a:t>
            </a:r>
            <a:r>
              <a:rPr lang="en-US" sz="1500" dirty="0" smtClean="0">
                <a:solidFill>
                  <a:srgbClr val="0070C0"/>
                </a:solidFill>
              </a:rPr>
              <a:t>: </a:t>
            </a:r>
            <a:r>
              <a:rPr lang="en-US" sz="1500" dirty="0" smtClean="0"/>
              <a:t>POGONIS</a:t>
            </a:r>
          </a:p>
          <a:p>
            <a:pPr marL="685800" lvl="1" indent="-338138">
              <a:spcBef>
                <a:spcPts val="500"/>
              </a:spcBef>
              <a:spcAft>
                <a:spcPts val="200"/>
              </a:spcAft>
            </a:pPr>
            <a:r>
              <a:rPr lang="en-US" sz="1500" b="1" dirty="0" smtClean="0">
                <a:solidFill>
                  <a:srgbClr val="0070C0"/>
                </a:solidFill>
                <a:latin typeface="Cambria" pitchFamily="18" charset="0"/>
              </a:rPr>
              <a:t>Levels of Analysis to be Reported</a:t>
            </a:r>
            <a:r>
              <a:rPr lang="en-US" sz="1500" b="1" dirty="0" smtClean="0">
                <a:solidFill>
                  <a:srgbClr val="0070C0"/>
                </a:solidFill>
              </a:rPr>
              <a:t>:</a:t>
            </a:r>
          </a:p>
          <a:p>
            <a:pPr marL="1033463" lvl="2" indent="-338138">
              <a:spcBef>
                <a:spcPts val="500"/>
              </a:spcBef>
              <a:spcAft>
                <a:spcPts val="200"/>
              </a:spcAft>
              <a:buFont typeface="+mj-lt"/>
              <a:buAutoNum type="alphaLcPeriod"/>
            </a:pPr>
            <a:r>
              <a:rPr lang="en-US" sz="1500" dirty="0" smtClean="0"/>
              <a:t>Overall Provincial</a:t>
            </a:r>
          </a:p>
          <a:p>
            <a:pPr marL="1033463" lvl="2" indent="-338138">
              <a:spcBef>
                <a:spcPts val="500"/>
              </a:spcBef>
              <a:spcAft>
                <a:spcPts val="200"/>
              </a:spcAft>
              <a:buFont typeface="+mj-lt"/>
              <a:buAutoNum type="alphaLcPeriod"/>
            </a:pPr>
            <a:r>
              <a:rPr lang="en-US" sz="1500" dirty="0" smtClean="0"/>
              <a:t>By Tertiary Centre </a:t>
            </a:r>
            <a:r>
              <a:rPr lang="en-US" sz="1500" i="1" dirty="0" smtClean="0"/>
              <a:t>(for initial internal review at POGO Board, then consider broader reporting)</a:t>
            </a:r>
          </a:p>
          <a:p>
            <a:pPr marL="685800" lvl="1" indent="-338138">
              <a:spcBef>
                <a:spcPts val="500"/>
              </a:spcBef>
              <a:spcAft>
                <a:spcPts val="200"/>
              </a:spcAft>
            </a:pPr>
            <a:r>
              <a:rPr lang="en-US" sz="1500" b="1" dirty="0" smtClean="0">
                <a:solidFill>
                  <a:srgbClr val="0070C0"/>
                </a:solidFill>
                <a:latin typeface="Cambria" pitchFamily="18" charset="0"/>
              </a:rPr>
              <a:t>Sampling Timeframe</a:t>
            </a:r>
            <a:r>
              <a:rPr lang="en-US" sz="1500" b="1" dirty="0" smtClean="0">
                <a:solidFill>
                  <a:srgbClr val="0070C0"/>
                </a:solidFill>
              </a:rPr>
              <a:t>:</a:t>
            </a:r>
            <a:r>
              <a:rPr lang="en-US" sz="1500" b="1" dirty="0" smtClean="0"/>
              <a:t> </a:t>
            </a:r>
            <a:r>
              <a:rPr lang="en-US" sz="1500" dirty="0" smtClean="0"/>
              <a:t>Most recent five-year cohort for which data is available in POGONIS (2009-20013 inclusive)</a:t>
            </a:r>
          </a:p>
          <a:p>
            <a:pPr marL="685800" lvl="1" indent="-338138">
              <a:spcBef>
                <a:spcPts val="500"/>
              </a:spcBef>
              <a:spcAft>
                <a:spcPts val="200"/>
              </a:spcAft>
            </a:pPr>
            <a:r>
              <a:rPr lang="en-US" sz="1500" b="1" dirty="0" smtClean="0">
                <a:solidFill>
                  <a:srgbClr val="0070C0"/>
                </a:solidFill>
                <a:latin typeface="Cambria" pitchFamily="18" charset="0"/>
              </a:rPr>
              <a:t>Interpretation of Score/Directionality</a:t>
            </a:r>
            <a:r>
              <a:rPr lang="en-US" sz="1500" b="1" dirty="0" smtClean="0">
                <a:solidFill>
                  <a:srgbClr val="0070C0"/>
                </a:solidFill>
              </a:rPr>
              <a:t>: </a:t>
            </a:r>
            <a:r>
              <a:rPr lang="en-US" sz="1500" dirty="0" smtClean="0"/>
              <a:t>Better quality is associated with a higher overall relative survival proportion</a:t>
            </a:r>
            <a:endParaRPr lang="en-US" sz="1400" dirty="0" smtClean="0"/>
          </a:p>
          <a:p>
            <a:pPr marL="1257300" lvl="2" indent="-342900">
              <a:buFont typeface="+mj-lt"/>
              <a:buAutoNum type="alphaLcPeriod"/>
            </a:pPr>
            <a:endParaRPr lang="en-US" sz="1800" dirty="0" smtClean="0"/>
          </a:p>
          <a:p>
            <a:pPr lvl="2"/>
            <a:endParaRPr lang="en-US" sz="1200" dirty="0" smtClean="0"/>
          </a:p>
          <a:p>
            <a:pPr lvl="1"/>
            <a:endParaRPr lang="en-US" sz="1600" dirty="0" smtClean="0"/>
          </a:p>
          <a:p>
            <a:pPr lvl="1"/>
            <a:endParaRPr lang="en-US" sz="1600" dirty="0">
              <a:solidFill>
                <a:schemeClr val="tx2"/>
              </a:solidFill>
              <a:latin typeface="Cambria" pitchFamily="18" charset="0"/>
            </a:endParaRPr>
          </a:p>
        </p:txBody>
      </p:sp>
      <p:cxnSp>
        <p:nvCxnSpPr>
          <p:cNvPr id="8" name="Straight Connector 7"/>
          <p:cNvCxnSpPr/>
          <p:nvPr/>
        </p:nvCxnSpPr>
        <p:spPr>
          <a:xfrm>
            <a:off x="457200" y="10668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12B1F09B-3F8B-4535-A2CD-A1CFD9F77C4F}" type="slidenum">
              <a:rPr lang="en-US" smtClean="0"/>
              <a:pPr/>
              <a:t>26</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Autofit/>
          </a:bodyPr>
          <a:lstStyle/>
          <a:p>
            <a:r>
              <a:rPr lang="en-US" sz="3600" b="1" dirty="0" smtClean="0">
                <a:solidFill>
                  <a:schemeClr val="tx2"/>
                </a:solidFill>
                <a:latin typeface="Cambria" pitchFamily="18" charset="0"/>
              </a:rPr>
              <a:t>Stages of Study Development</a:t>
            </a:r>
            <a:endParaRPr lang="en-US" sz="3600" dirty="0">
              <a:solidFill>
                <a:schemeClr val="tx2"/>
              </a:solidFill>
            </a:endParaRPr>
          </a:p>
        </p:txBody>
      </p:sp>
      <p:sp>
        <p:nvSpPr>
          <p:cNvPr id="6" name="TextBox 5"/>
          <p:cNvSpPr txBox="1"/>
          <p:nvPr/>
        </p:nvSpPr>
        <p:spPr>
          <a:xfrm>
            <a:off x="76200" y="381000"/>
            <a:ext cx="990600" cy="78319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lIns="0" tIns="0" rIns="0" bIns="0" rtlCol="0">
            <a:spAutoFit/>
          </a:bodyPr>
          <a:lstStyle/>
          <a:p>
            <a:pPr algn="ctr"/>
            <a:endParaRPr lang="en-US" sz="200" b="1" dirty="0" smtClean="0">
              <a:solidFill>
                <a:schemeClr val="tx2"/>
              </a:solidFill>
            </a:endParaRPr>
          </a:p>
          <a:p>
            <a:pPr algn="ctr"/>
            <a:r>
              <a:rPr lang="en-US" sz="1600" b="1" dirty="0" smtClean="0">
                <a:solidFill>
                  <a:schemeClr val="tx2"/>
                </a:solidFill>
              </a:rPr>
              <a:t>Phase I </a:t>
            </a:r>
            <a:r>
              <a:rPr lang="en-US" sz="1400" dirty="0" smtClean="0">
                <a:solidFill>
                  <a:schemeClr val="tx2"/>
                </a:solidFill>
              </a:rPr>
              <a:t>Framework Review</a:t>
            </a:r>
            <a:endParaRPr lang="en-US" sz="1400" dirty="0">
              <a:solidFill>
                <a:schemeClr val="tx2"/>
              </a:solidFill>
            </a:endParaRPr>
          </a:p>
        </p:txBody>
      </p:sp>
      <p:sp>
        <p:nvSpPr>
          <p:cNvPr id="7" name="TextBox 6"/>
          <p:cNvSpPr txBox="1"/>
          <p:nvPr/>
        </p:nvSpPr>
        <p:spPr>
          <a:xfrm>
            <a:off x="76200" y="1295401"/>
            <a:ext cx="990600" cy="3835345"/>
          </a:xfrm>
          <a:prstGeom prst="roundRect">
            <a:avLst/>
          </a:prstGeom>
        </p:spPr>
        <p:style>
          <a:lnRef idx="1">
            <a:schemeClr val="accent1"/>
          </a:lnRef>
          <a:fillRef idx="2">
            <a:schemeClr val="accent1"/>
          </a:fillRef>
          <a:effectRef idx="1">
            <a:schemeClr val="accent1"/>
          </a:effectRef>
          <a:fontRef idx="minor">
            <a:schemeClr val="dk1"/>
          </a:fontRef>
        </p:style>
        <p:txBody>
          <a:bodyPr wrap="square" lIns="0" rIns="0" rtlCol="0">
            <a:spAutoFit/>
          </a:bodyPr>
          <a:lstStyle/>
          <a:p>
            <a:pPr algn="ctr"/>
            <a:endParaRPr lang="en-US" sz="1600" b="1" dirty="0" smtClean="0">
              <a:solidFill>
                <a:schemeClr val="tx2"/>
              </a:solidFill>
            </a:endParaRPr>
          </a:p>
          <a:p>
            <a:pPr algn="ctr"/>
            <a:endParaRPr lang="en-US" sz="1600" b="1" dirty="0" smtClean="0">
              <a:solidFill>
                <a:schemeClr val="tx2"/>
              </a:solidFill>
            </a:endParaRPr>
          </a:p>
          <a:p>
            <a:pPr algn="ctr"/>
            <a:endParaRPr lang="en-US" sz="1600" b="1" dirty="0" smtClean="0">
              <a:solidFill>
                <a:schemeClr val="tx2"/>
              </a:solidFill>
            </a:endParaRPr>
          </a:p>
          <a:p>
            <a:pPr algn="ctr"/>
            <a:endParaRPr lang="en-US" sz="1600" b="1" dirty="0" smtClean="0">
              <a:solidFill>
                <a:schemeClr val="tx2"/>
              </a:solidFill>
            </a:endParaRPr>
          </a:p>
          <a:p>
            <a:pPr algn="ctr"/>
            <a:endParaRPr lang="en-US" sz="1600" b="1" dirty="0" smtClean="0">
              <a:solidFill>
                <a:schemeClr val="tx2"/>
              </a:solidFill>
            </a:endParaRPr>
          </a:p>
          <a:p>
            <a:pPr algn="ctr"/>
            <a:r>
              <a:rPr lang="en-US" sz="1600" b="1" dirty="0" smtClean="0">
                <a:solidFill>
                  <a:schemeClr val="tx2"/>
                </a:solidFill>
              </a:rPr>
              <a:t>Phase II </a:t>
            </a:r>
            <a:r>
              <a:rPr lang="en-US" sz="1400" dirty="0" smtClean="0">
                <a:solidFill>
                  <a:schemeClr val="tx2"/>
                </a:solidFill>
              </a:rPr>
              <a:t>Indicator </a:t>
            </a:r>
            <a:r>
              <a:rPr lang="en-US" sz="1250" dirty="0" smtClean="0">
                <a:solidFill>
                  <a:schemeClr val="tx2"/>
                </a:solidFill>
              </a:rPr>
              <a:t>Development </a:t>
            </a:r>
            <a:r>
              <a:rPr lang="en-US" sz="1300" dirty="0" smtClean="0">
                <a:solidFill>
                  <a:schemeClr val="tx2"/>
                </a:solidFill>
              </a:rPr>
              <a:t/>
            </a:r>
            <a:br>
              <a:rPr lang="en-US" sz="1300" dirty="0" smtClean="0">
                <a:solidFill>
                  <a:schemeClr val="tx2"/>
                </a:solidFill>
              </a:rPr>
            </a:br>
            <a:r>
              <a:rPr lang="en-US" sz="1400" dirty="0" smtClean="0">
                <a:solidFill>
                  <a:schemeClr val="tx2"/>
                </a:solidFill>
              </a:rPr>
              <a:t>&amp; Framework Selection</a:t>
            </a:r>
          </a:p>
          <a:p>
            <a:pPr algn="ctr"/>
            <a:endParaRPr lang="en-US" sz="1600" dirty="0" smtClean="0">
              <a:solidFill>
                <a:schemeClr val="tx2"/>
              </a:solidFill>
            </a:endParaRPr>
          </a:p>
          <a:p>
            <a:pPr algn="ctr"/>
            <a:endParaRPr lang="en-US" sz="1600" dirty="0" smtClean="0">
              <a:solidFill>
                <a:schemeClr val="tx2"/>
              </a:solidFill>
            </a:endParaRPr>
          </a:p>
          <a:p>
            <a:pPr algn="ctr"/>
            <a:endParaRPr lang="en-US" sz="1400" dirty="0" smtClean="0">
              <a:solidFill>
                <a:schemeClr val="tx2"/>
              </a:solidFill>
            </a:endParaRPr>
          </a:p>
          <a:p>
            <a:pPr algn="ctr"/>
            <a:endParaRPr lang="en-US" sz="1400" dirty="0" smtClean="0">
              <a:solidFill>
                <a:schemeClr val="tx2"/>
              </a:solidFill>
            </a:endParaRPr>
          </a:p>
          <a:p>
            <a:pPr algn="ctr"/>
            <a:endParaRPr lang="en-US" sz="1400" dirty="0">
              <a:solidFill>
                <a:schemeClr val="tx2"/>
              </a:solidFill>
            </a:endParaRPr>
          </a:p>
        </p:txBody>
      </p:sp>
      <p:grpSp>
        <p:nvGrpSpPr>
          <p:cNvPr id="3" name="Group 36"/>
          <p:cNvGrpSpPr/>
          <p:nvPr/>
        </p:nvGrpSpPr>
        <p:grpSpPr>
          <a:xfrm>
            <a:off x="1143000" y="457200"/>
            <a:ext cx="7924800" cy="542543"/>
            <a:chOff x="0" y="4574"/>
            <a:chExt cx="7924800" cy="542543"/>
          </a:xfrm>
        </p:grpSpPr>
        <p:sp>
          <p:nvSpPr>
            <p:cNvPr id="59" name="Rounded Rectangle 58"/>
            <p:cNvSpPr/>
            <p:nvPr/>
          </p:nvSpPr>
          <p:spPr>
            <a:xfrm>
              <a:off x="0" y="4574"/>
              <a:ext cx="7924800" cy="542543"/>
            </a:xfrm>
            <a:prstGeom prst="roundRect">
              <a:avLst>
                <a:gd name="adj" fmla="val 10000"/>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sp>
        <p:sp>
          <p:nvSpPr>
            <p:cNvPr id="60" name="Rounded Rectangle 4"/>
            <p:cNvSpPr/>
            <p:nvPr/>
          </p:nvSpPr>
          <p:spPr>
            <a:xfrm>
              <a:off x="15891" y="20465"/>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 tIns="64770" rIns="9144" bIns="64770" numCol="1" spcCol="1270" anchor="ctr" anchorCtr="0">
              <a:noAutofit/>
            </a:bodyPr>
            <a:lstStyle/>
            <a:p>
              <a:pPr lvl="0" algn="ctr" defTabSz="755650">
                <a:lnSpc>
                  <a:spcPct val="90000"/>
                </a:lnSpc>
                <a:spcBef>
                  <a:spcPct val="0"/>
                </a:spcBef>
                <a:spcAft>
                  <a:spcPct val="35000"/>
                </a:spcAft>
              </a:pPr>
              <a:r>
                <a:rPr lang="en-US" sz="1700" b="0" i="0" kern="1200" dirty="0" smtClean="0">
                  <a:solidFill>
                    <a:schemeClr val="tx1"/>
                  </a:solidFill>
                </a:rPr>
                <a:t>Review of Quality Assessment Frameworks</a:t>
              </a:r>
              <a:r>
                <a:rPr lang="en-US" sz="1700" b="0" i="1" kern="1200" dirty="0" smtClean="0">
                  <a:solidFill>
                    <a:schemeClr val="tx2"/>
                  </a:solidFill>
                </a:rPr>
                <a:t/>
              </a:r>
              <a:br>
                <a:rPr lang="en-US" sz="1700" b="0" i="1" kern="1200" dirty="0" smtClean="0">
                  <a:solidFill>
                    <a:schemeClr val="tx2"/>
                  </a:solidFill>
                </a:rPr>
              </a:br>
              <a:r>
                <a:rPr lang="en-US" sz="1700" b="0" i="1" kern="1200" dirty="0" smtClean="0">
                  <a:solidFill>
                    <a:schemeClr val="tx2"/>
                  </a:solidFill>
                </a:rPr>
                <a:t>(Comprehensive Systematic Review of Frameworks) </a:t>
              </a:r>
              <a:r>
                <a:rPr lang="en-US" sz="1400" b="0" i="1" kern="1200" dirty="0" smtClean="0">
                  <a:solidFill>
                    <a:schemeClr val="tx2"/>
                  </a:solidFill>
                </a:rPr>
                <a:t>(Klassen, et al, 2010)</a:t>
              </a:r>
              <a:endParaRPr lang="en-US" sz="1400" b="0" i="1" kern="1200" dirty="0">
                <a:solidFill>
                  <a:schemeClr val="tx2"/>
                </a:solidFill>
              </a:endParaRPr>
            </a:p>
          </p:txBody>
        </p:sp>
      </p:grpSp>
      <p:grpSp>
        <p:nvGrpSpPr>
          <p:cNvPr id="4" name="Group 66"/>
          <p:cNvGrpSpPr/>
          <p:nvPr/>
        </p:nvGrpSpPr>
        <p:grpSpPr>
          <a:xfrm>
            <a:off x="1143000" y="1066800"/>
            <a:ext cx="7924800" cy="746759"/>
            <a:chOff x="1143000" y="1066800"/>
            <a:chExt cx="7924800" cy="746759"/>
          </a:xfrm>
        </p:grpSpPr>
        <p:grpSp>
          <p:nvGrpSpPr>
            <p:cNvPr id="5" name="Group 9"/>
            <p:cNvGrpSpPr/>
            <p:nvPr/>
          </p:nvGrpSpPr>
          <p:grpSpPr>
            <a:xfrm>
              <a:off x="4953000" y="1066800"/>
              <a:ext cx="244144" cy="203453"/>
              <a:chOff x="3840328" y="581027"/>
              <a:chExt cx="244144" cy="203453"/>
            </a:xfrm>
          </p:grpSpPr>
          <p:sp>
            <p:nvSpPr>
              <p:cNvPr id="29" name="Right Arrow 28"/>
              <p:cNvSpPr/>
              <p:nvPr/>
            </p:nvSpPr>
            <p:spPr>
              <a:xfrm rot="5400000">
                <a:off x="3860673" y="560682"/>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30" name="Right Arrow 4"/>
              <p:cNvSpPr/>
              <p:nvPr/>
            </p:nvSpPr>
            <p:spPr>
              <a:xfrm>
                <a:off x="3889157" y="581027"/>
                <a:ext cx="146486" cy="142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p:txBody>
          </p:sp>
        </p:grpSp>
        <p:grpSp>
          <p:nvGrpSpPr>
            <p:cNvPr id="8" name="Group 37"/>
            <p:cNvGrpSpPr/>
            <p:nvPr/>
          </p:nvGrpSpPr>
          <p:grpSpPr>
            <a:xfrm>
              <a:off x="1143000" y="1271016"/>
              <a:ext cx="7924800" cy="542543"/>
              <a:chOff x="0" y="818390"/>
              <a:chExt cx="7924800" cy="542543"/>
            </a:xfrm>
          </p:grpSpPr>
          <p:sp>
            <p:nvSpPr>
              <p:cNvPr id="57" name="Rounded Rectangle 56"/>
              <p:cNvSpPr/>
              <p:nvPr/>
            </p:nvSpPr>
            <p:spPr>
              <a:xfrm>
                <a:off x="0" y="818390"/>
                <a:ext cx="7924800" cy="542543"/>
              </a:xfrm>
              <a:prstGeom prst="roundRect">
                <a:avLst>
                  <a:gd name="adj" fmla="val 10000"/>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sp>
          <p:sp>
            <p:nvSpPr>
              <p:cNvPr id="58" name="Rounded Rectangle 6"/>
              <p:cNvSpPr/>
              <p:nvPr/>
            </p:nvSpPr>
            <p:spPr>
              <a:xfrm>
                <a:off x="15891" y="834281"/>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kern="1200" dirty="0" smtClean="0">
                    <a:solidFill>
                      <a:schemeClr val="tx1"/>
                    </a:solidFill>
                  </a:rPr>
                  <a:t>Review of Published Quality Indicators relevant to Childhood Cancer </a:t>
                </a:r>
                <a:br>
                  <a:rPr lang="en-US" sz="1700" b="0" kern="1200" dirty="0" smtClean="0">
                    <a:solidFill>
                      <a:schemeClr val="tx1"/>
                    </a:solidFill>
                  </a:rPr>
                </a:br>
                <a:r>
                  <a:rPr lang="en-US" sz="1700" b="0" i="1" kern="1200" dirty="0" smtClean="0">
                    <a:solidFill>
                      <a:schemeClr val="tx2"/>
                    </a:solidFill>
                  </a:rPr>
                  <a:t>(Systematic Review and Targeted Grey Literature Search)</a:t>
                </a:r>
                <a:endParaRPr lang="en-US" sz="1700" b="0" i="1" kern="1200" dirty="0">
                  <a:solidFill>
                    <a:schemeClr val="tx2"/>
                  </a:solidFill>
                </a:endParaRPr>
              </a:p>
            </p:txBody>
          </p:sp>
        </p:grpSp>
      </p:grpSp>
      <p:grpSp>
        <p:nvGrpSpPr>
          <p:cNvPr id="9" name="Group 67"/>
          <p:cNvGrpSpPr/>
          <p:nvPr/>
        </p:nvGrpSpPr>
        <p:grpSpPr>
          <a:xfrm>
            <a:off x="1143000" y="1880615"/>
            <a:ext cx="7924800" cy="746759"/>
            <a:chOff x="1143000" y="1880615"/>
            <a:chExt cx="7924800" cy="746759"/>
          </a:xfrm>
        </p:grpSpPr>
        <p:grpSp>
          <p:nvGrpSpPr>
            <p:cNvPr id="10" name="Group 10"/>
            <p:cNvGrpSpPr/>
            <p:nvPr/>
          </p:nvGrpSpPr>
          <p:grpSpPr>
            <a:xfrm>
              <a:off x="4953000" y="1880615"/>
              <a:ext cx="244144" cy="203453"/>
              <a:chOff x="3840328" y="1394842"/>
              <a:chExt cx="244144" cy="203453"/>
            </a:xfrm>
          </p:grpSpPr>
          <p:sp>
            <p:nvSpPr>
              <p:cNvPr id="27" name="Right Arrow 26"/>
              <p:cNvSpPr/>
              <p:nvPr/>
            </p:nvSpPr>
            <p:spPr>
              <a:xfrm rot="5400000">
                <a:off x="3860673" y="1374497"/>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8" name="Right Arrow 6"/>
              <p:cNvSpPr/>
              <p:nvPr/>
            </p:nvSpPr>
            <p:spPr>
              <a:xfrm>
                <a:off x="3889157" y="1394842"/>
                <a:ext cx="146486" cy="142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p:txBody>
          </p:sp>
        </p:grpSp>
        <p:grpSp>
          <p:nvGrpSpPr>
            <p:cNvPr id="11" name="Group 38"/>
            <p:cNvGrpSpPr/>
            <p:nvPr/>
          </p:nvGrpSpPr>
          <p:grpSpPr>
            <a:xfrm>
              <a:off x="1143000" y="2084831"/>
              <a:ext cx="7924800" cy="542543"/>
              <a:chOff x="0" y="1632205"/>
              <a:chExt cx="7924800" cy="542543"/>
            </a:xfrm>
          </p:grpSpPr>
          <p:sp>
            <p:nvSpPr>
              <p:cNvPr id="55" name="Rounded Rectangle 54"/>
              <p:cNvSpPr/>
              <p:nvPr/>
            </p:nvSpPr>
            <p:spPr>
              <a:xfrm>
                <a:off x="0" y="1632205"/>
                <a:ext cx="7924800" cy="542543"/>
              </a:xfrm>
              <a:prstGeom prst="roundRect">
                <a:avLst>
                  <a:gd name="adj" fmla="val 10000"/>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sp>
          <p:sp>
            <p:nvSpPr>
              <p:cNvPr id="56" name="Rounded Rectangle 8"/>
              <p:cNvSpPr/>
              <p:nvPr/>
            </p:nvSpPr>
            <p:spPr>
              <a:xfrm>
                <a:off x="15891" y="1648096"/>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27432" tIns="64770" rIns="27432" bIns="64770" numCol="1" spcCol="1270" anchor="ctr" anchorCtr="0">
                <a:noAutofit/>
              </a:bodyPr>
              <a:lstStyle/>
              <a:p>
                <a:pPr lvl="0" algn="ctr" defTabSz="755650">
                  <a:lnSpc>
                    <a:spcPct val="90000"/>
                  </a:lnSpc>
                  <a:spcBef>
                    <a:spcPct val="0"/>
                  </a:spcBef>
                  <a:spcAft>
                    <a:spcPct val="35000"/>
                  </a:spcAft>
                </a:pPr>
                <a:r>
                  <a:rPr lang="en-US" sz="1700" b="0" kern="1200" dirty="0" smtClean="0">
                    <a:solidFill>
                      <a:schemeClr val="tx1"/>
                    </a:solidFill>
                  </a:rPr>
                  <a:t>Development of Provisional Set of Pediatric Oncology System Quality Indicators</a:t>
                </a:r>
                <a:br>
                  <a:rPr lang="en-US" sz="1700" b="0" kern="1200" dirty="0" smtClean="0">
                    <a:solidFill>
                      <a:schemeClr val="tx1"/>
                    </a:solidFill>
                  </a:rPr>
                </a:br>
                <a:r>
                  <a:rPr lang="en-US" sz="1700" b="0" i="1" kern="1200" dirty="0" smtClean="0">
                    <a:solidFill>
                      <a:schemeClr val="tx2"/>
                    </a:solidFill>
                  </a:rPr>
                  <a:t>(Investigator Focus Group Sessions)</a:t>
                </a:r>
                <a:endParaRPr lang="en-US" sz="1700" b="0" i="1" kern="1200" dirty="0">
                  <a:solidFill>
                    <a:schemeClr val="tx2"/>
                  </a:solidFill>
                </a:endParaRPr>
              </a:p>
            </p:txBody>
          </p:sp>
        </p:grpSp>
      </p:grpSp>
      <p:grpSp>
        <p:nvGrpSpPr>
          <p:cNvPr id="12" name="Group 68"/>
          <p:cNvGrpSpPr/>
          <p:nvPr/>
        </p:nvGrpSpPr>
        <p:grpSpPr>
          <a:xfrm>
            <a:off x="1143000" y="2694430"/>
            <a:ext cx="7924800" cy="746759"/>
            <a:chOff x="1143000" y="2694430"/>
            <a:chExt cx="7924800" cy="746759"/>
          </a:xfrm>
        </p:grpSpPr>
        <p:grpSp>
          <p:nvGrpSpPr>
            <p:cNvPr id="13" name="Group 11"/>
            <p:cNvGrpSpPr/>
            <p:nvPr/>
          </p:nvGrpSpPr>
          <p:grpSpPr>
            <a:xfrm>
              <a:off x="4953000" y="2694430"/>
              <a:ext cx="244144" cy="203453"/>
              <a:chOff x="3840328" y="2208657"/>
              <a:chExt cx="244144" cy="203453"/>
            </a:xfrm>
          </p:grpSpPr>
          <p:sp>
            <p:nvSpPr>
              <p:cNvPr id="25" name="Right Arrow 24"/>
              <p:cNvSpPr/>
              <p:nvPr/>
            </p:nvSpPr>
            <p:spPr>
              <a:xfrm rot="5400000">
                <a:off x="3860673" y="2188312"/>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6" name="Right Arrow 8"/>
              <p:cNvSpPr/>
              <p:nvPr/>
            </p:nvSpPr>
            <p:spPr>
              <a:xfrm>
                <a:off x="3889157" y="2208657"/>
                <a:ext cx="146486" cy="142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p:txBody>
          </p:sp>
        </p:grpSp>
        <p:grpSp>
          <p:nvGrpSpPr>
            <p:cNvPr id="14" name="Group 39"/>
            <p:cNvGrpSpPr/>
            <p:nvPr/>
          </p:nvGrpSpPr>
          <p:grpSpPr>
            <a:xfrm>
              <a:off x="1143000" y="2898646"/>
              <a:ext cx="7924800" cy="542543"/>
              <a:chOff x="0" y="2446020"/>
              <a:chExt cx="7924800" cy="542543"/>
            </a:xfrm>
          </p:grpSpPr>
          <p:sp>
            <p:nvSpPr>
              <p:cNvPr id="53" name="Rounded Rectangle 52"/>
              <p:cNvSpPr/>
              <p:nvPr/>
            </p:nvSpPr>
            <p:spPr>
              <a:xfrm>
                <a:off x="0" y="2446020"/>
                <a:ext cx="7924800" cy="542543"/>
              </a:xfrm>
              <a:prstGeom prst="roundRect">
                <a:avLst>
                  <a:gd name="adj" fmla="val 10000"/>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sp>
          <p:sp>
            <p:nvSpPr>
              <p:cNvPr id="54" name="Rounded Rectangle 10"/>
              <p:cNvSpPr/>
              <p:nvPr/>
            </p:nvSpPr>
            <p:spPr>
              <a:xfrm>
                <a:off x="15891" y="2461911"/>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i="0" kern="1200" dirty="0" smtClean="0">
                    <a:solidFill>
                      <a:schemeClr val="tx1"/>
                    </a:solidFill>
                  </a:rPr>
                  <a:t>Evaluation &amp; Selection of a Subset of Indicators based on Sequential Selection Criteria </a:t>
                </a:r>
                <a:br>
                  <a:rPr lang="en-US" sz="1700" b="0" i="0" kern="1200" dirty="0" smtClean="0">
                    <a:solidFill>
                      <a:schemeClr val="tx1"/>
                    </a:solidFill>
                  </a:rPr>
                </a:br>
                <a:r>
                  <a:rPr lang="en-US" sz="1700" b="0" i="1" kern="1200" dirty="0" smtClean="0">
                    <a:solidFill>
                      <a:schemeClr val="tx2"/>
                    </a:solidFill>
                  </a:rPr>
                  <a:t>(Indicator Evaluation by Content Experts of the Investigator Group)</a:t>
                </a:r>
                <a:endParaRPr lang="en-US" sz="1700" b="0" i="1" kern="1200" dirty="0">
                  <a:solidFill>
                    <a:schemeClr val="tx2"/>
                  </a:solidFill>
                </a:endParaRPr>
              </a:p>
            </p:txBody>
          </p:sp>
        </p:grpSp>
      </p:grpSp>
      <p:grpSp>
        <p:nvGrpSpPr>
          <p:cNvPr id="15" name="Group 69"/>
          <p:cNvGrpSpPr/>
          <p:nvPr/>
        </p:nvGrpSpPr>
        <p:grpSpPr>
          <a:xfrm>
            <a:off x="1143000" y="3508245"/>
            <a:ext cx="7924800" cy="746759"/>
            <a:chOff x="1143000" y="3508245"/>
            <a:chExt cx="7924800" cy="746759"/>
          </a:xfrm>
        </p:grpSpPr>
        <p:grpSp>
          <p:nvGrpSpPr>
            <p:cNvPr id="16" name="Group 12"/>
            <p:cNvGrpSpPr/>
            <p:nvPr/>
          </p:nvGrpSpPr>
          <p:grpSpPr>
            <a:xfrm>
              <a:off x="4953000" y="3508245"/>
              <a:ext cx="244144" cy="203453"/>
              <a:chOff x="3840328" y="3022472"/>
              <a:chExt cx="244144" cy="203453"/>
            </a:xfrm>
          </p:grpSpPr>
          <p:sp>
            <p:nvSpPr>
              <p:cNvPr id="23" name="Right Arrow 22"/>
              <p:cNvSpPr/>
              <p:nvPr/>
            </p:nvSpPr>
            <p:spPr>
              <a:xfrm rot="5400000">
                <a:off x="3860673" y="3002127"/>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4" name="Right Arrow 10"/>
              <p:cNvSpPr/>
              <p:nvPr/>
            </p:nvSpPr>
            <p:spPr>
              <a:xfrm>
                <a:off x="3889157" y="3022472"/>
                <a:ext cx="146486" cy="142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p:txBody>
          </p:sp>
        </p:grpSp>
        <p:grpSp>
          <p:nvGrpSpPr>
            <p:cNvPr id="17" name="Group 40"/>
            <p:cNvGrpSpPr/>
            <p:nvPr/>
          </p:nvGrpSpPr>
          <p:grpSpPr>
            <a:xfrm>
              <a:off x="1143000" y="3712461"/>
              <a:ext cx="7924800" cy="542543"/>
              <a:chOff x="0" y="3259835"/>
              <a:chExt cx="7924800" cy="542543"/>
            </a:xfrm>
          </p:grpSpPr>
          <p:sp>
            <p:nvSpPr>
              <p:cNvPr id="51" name="Rounded Rectangle 50"/>
              <p:cNvSpPr/>
              <p:nvPr/>
            </p:nvSpPr>
            <p:spPr>
              <a:xfrm>
                <a:off x="0" y="3259835"/>
                <a:ext cx="7924800" cy="542543"/>
              </a:xfrm>
              <a:prstGeom prst="roundRect">
                <a:avLst>
                  <a:gd name="adj" fmla="val 10000"/>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sp>
          <p:sp>
            <p:nvSpPr>
              <p:cNvPr id="52" name="Rounded Rectangle 12"/>
              <p:cNvSpPr/>
              <p:nvPr/>
            </p:nvSpPr>
            <p:spPr>
              <a:xfrm>
                <a:off x="15891" y="3275726"/>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chemeClr val="tx1"/>
                    </a:solidFill>
                  </a:rPr>
                  <a:t>Further Indicator Definition &amp; Specification </a:t>
                </a:r>
                <a:br>
                  <a:rPr lang="en-US" sz="1700" kern="1200" dirty="0" smtClean="0">
                    <a:solidFill>
                      <a:schemeClr val="tx1"/>
                    </a:solidFill>
                  </a:rPr>
                </a:br>
                <a:r>
                  <a:rPr lang="en-US" sz="1700" i="1" kern="1200" dirty="0" smtClean="0">
                    <a:solidFill>
                      <a:schemeClr val="tx2"/>
                    </a:solidFill>
                  </a:rPr>
                  <a:t>(Investigator Focus Group Sessions)</a:t>
                </a:r>
                <a:endParaRPr lang="en-US" sz="1700" b="0" i="1" kern="1200" dirty="0">
                  <a:solidFill>
                    <a:schemeClr val="tx2"/>
                  </a:solidFill>
                </a:endParaRPr>
              </a:p>
            </p:txBody>
          </p:sp>
        </p:grpSp>
      </p:grpSp>
      <p:grpSp>
        <p:nvGrpSpPr>
          <p:cNvPr id="18" name="Group 70"/>
          <p:cNvGrpSpPr/>
          <p:nvPr/>
        </p:nvGrpSpPr>
        <p:grpSpPr>
          <a:xfrm>
            <a:off x="1143000" y="4292347"/>
            <a:ext cx="7924800" cy="776473"/>
            <a:chOff x="1143000" y="4292347"/>
            <a:chExt cx="7924800" cy="776473"/>
          </a:xfrm>
        </p:grpSpPr>
        <p:grpSp>
          <p:nvGrpSpPr>
            <p:cNvPr id="19" name="Group 41"/>
            <p:cNvGrpSpPr/>
            <p:nvPr/>
          </p:nvGrpSpPr>
          <p:grpSpPr>
            <a:xfrm>
              <a:off x="1143000" y="4518439"/>
              <a:ext cx="7924800" cy="550381"/>
              <a:chOff x="0" y="4065813"/>
              <a:chExt cx="7924800" cy="550381"/>
            </a:xfrm>
          </p:grpSpPr>
          <p:sp>
            <p:nvSpPr>
              <p:cNvPr id="49" name="Rounded Rectangle 48"/>
              <p:cNvSpPr/>
              <p:nvPr/>
            </p:nvSpPr>
            <p:spPr>
              <a:xfrm>
                <a:off x="0" y="4073651"/>
                <a:ext cx="7924800" cy="542543"/>
              </a:xfrm>
              <a:prstGeom prst="roundRect">
                <a:avLst>
                  <a:gd name="adj" fmla="val 10000"/>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sp>
          <p:sp>
            <p:nvSpPr>
              <p:cNvPr id="50" name="Rounded Rectangle 14"/>
              <p:cNvSpPr/>
              <p:nvPr/>
            </p:nvSpPr>
            <p:spPr>
              <a:xfrm>
                <a:off x="15891" y="4065813"/>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 tIns="64770" rIns="9144" bIns="64770" numCol="1" spcCol="1270" anchor="ctr" anchorCtr="0">
                <a:noAutofit/>
              </a:bodyPr>
              <a:lstStyle/>
              <a:p>
                <a:pPr lvl="0" algn="ctr" defTabSz="755650">
                  <a:lnSpc>
                    <a:spcPct val="90000"/>
                  </a:lnSpc>
                  <a:spcBef>
                    <a:spcPct val="0"/>
                  </a:spcBef>
                  <a:spcAft>
                    <a:spcPct val="35000"/>
                  </a:spcAft>
                </a:pPr>
                <a:r>
                  <a:rPr lang="en-US" sz="1700" b="1" i="0" kern="1200" dirty="0" smtClean="0">
                    <a:solidFill>
                      <a:schemeClr val="tx1"/>
                    </a:solidFill>
                  </a:rPr>
                  <a:t>Selection of a Quality Framework for the Childhood Cancer System</a:t>
                </a:r>
                <a:r>
                  <a:rPr lang="en-US" sz="1700" b="1" i="1" kern="1200" dirty="0" smtClean="0">
                    <a:solidFill>
                      <a:schemeClr val="tx2"/>
                    </a:solidFill>
                  </a:rPr>
                  <a:t/>
                </a:r>
                <a:br>
                  <a:rPr lang="en-US" sz="1700" b="1" i="1" kern="1200" dirty="0" smtClean="0">
                    <a:solidFill>
                      <a:schemeClr val="tx2"/>
                    </a:solidFill>
                  </a:rPr>
                </a:br>
                <a:r>
                  <a:rPr lang="en-US" sz="1700" b="1" i="1" kern="1200" dirty="0" smtClean="0">
                    <a:solidFill>
                      <a:schemeClr val="tx2"/>
                    </a:solidFill>
                  </a:rPr>
                  <a:t>(Investigator Focus Group)</a:t>
                </a:r>
                <a:endParaRPr lang="en-US" sz="1700" b="1" i="1" kern="1200" dirty="0">
                  <a:solidFill>
                    <a:schemeClr val="tx2"/>
                  </a:solidFill>
                </a:endParaRPr>
              </a:p>
            </p:txBody>
          </p:sp>
        </p:grpSp>
        <p:grpSp>
          <p:nvGrpSpPr>
            <p:cNvPr id="20" name="Group 63"/>
            <p:cNvGrpSpPr/>
            <p:nvPr/>
          </p:nvGrpSpPr>
          <p:grpSpPr>
            <a:xfrm>
              <a:off x="4953000" y="4292347"/>
              <a:ext cx="244144" cy="203453"/>
              <a:chOff x="3840328" y="5463918"/>
              <a:chExt cx="244144" cy="203453"/>
            </a:xfrm>
          </p:grpSpPr>
          <p:sp>
            <p:nvSpPr>
              <p:cNvPr id="65" name="Right Arrow 64"/>
              <p:cNvSpPr/>
              <p:nvPr/>
            </p:nvSpPr>
            <p:spPr>
              <a:xfrm rot="5400000">
                <a:off x="3860673" y="5443573"/>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66" name="Right Arrow 16"/>
              <p:cNvSpPr/>
              <p:nvPr/>
            </p:nvSpPr>
            <p:spPr>
              <a:xfrm>
                <a:off x="3889157" y="5463918"/>
                <a:ext cx="146486" cy="142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p:txBody>
          </p:sp>
        </p:grpSp>
      </p:grpSp>
      <p:sp>
        <p:nvSpPr>
          <p:cNvPr id="43" name="Slide Number Placeholder 42"/>
          <p:cNvSpPr>
            <a:spLocks noGrp="1"/>
          </p:cNvSpPr>
          <p:nvPr>
            <p:ph type="sldNum" sz="quarter" idx="12"/>
          </p:nvPr>
        </p:nvSpPr>
        <p:spPr/>
        <p:txBody>
          <a:bodyPr/>
          <a:lstStyle/>
          <a:p>
            <a:fld id="{12B1F09B-3F8B-4535-A2CD-A1CFD9F77C4F}"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400" b="1" dirty="0" smtClean="0">
                <a:solidFill>
                  <a:schemeClr val="tx2"/>
                </a:solidFill>
                <a:latin typeface="Cambria" pitchFamily="18" charset="0"/>
              </a:rPr>
              <a:t>Quality Dimensions of Cancer Care Ontario’s </a:t>
            </a:r>
            <a:r>
              <a:rPr lang="en-US" sz="3200" b="1" dirty="0" smtClean="0">
                <a:solidFill>
                  <a:srgbClr val="0070C0"/>
                </a:solidFill>
                <a:latin typeface="Cambria" pitchFamily="18" charset="0"/>
              </a:rPr>
              <a:t/>
            </a:r>
            <a:br>
              <a:rPr lang="en-US" sz="3200" b="1" dirty="0" smtClean="0">
                <a:solidFill>
                  <a:srgbClr val="0070C0"/>
                </a:solidFill>
                <a:latin typeface="Cambria" pitchFamily="18" charset="0"/>
              </a:rPr>
            </a:br>
            <a:r>
              <a:rPr lang="en-US" sz="2200" b="1" dirty="0" smtClean="0">
                <a:solidFill>
                  <a:srgbClr val="0070C0"/>
                </a:solidFill>
                <a:latin typeface="Cambria" pitchFamily="18" charset="0"/>
              </a:rPr>
              <a:t>Cancer System Quality Index (CSQI)</a:t>
            </a:r>
            <a:r>
              <a:rPr lang="en-US" sz="2200" b="1" dirty="0" smtClean="0">
                <a:solidFill>
                  <a:schemeClr val="tx2"/>
                </a:solidFill>
                <a:latin typeface="Cambria" pitchFamily="18" charset="0"/>
              </a:rPr>
              <a:t> </a:t>
            </a:r>
            <a:endParaRPr lang="en-US" sz="2200" b="1" dirty="0">
              <a:latin typeface="Cambria"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98899651"/>
              </p:ext>
            </p:extLst>
          </p:nvPr>
        </p:nvGraphicFramePr>
        <p:xfrm>
          <a:off x="152400" y="1066800"/>
          <a:ext cx="8915400" cy="5565701"/>
        </p:xfrm>
        <a:graphic>
          <a:graphicData uri="http://schemas.openxmlformats.org/drawingml/2006/table">
            <a:tbl>
              <a:tblPr firstRow="1" bandRow="1">
                <a:tableStyleId>{0505E3EF-67EA-436B-97B2-0124C06EBD24}</a:tableStyleId>
              </a:tblPr>
              <a:tblGrid>
                <a:gridCol w="2514600"/>
                <a:gridCol w="1720215"/>
                <a:gridCol w="946785"/>
                <a:gridCol w="3733800"/>
              </a:tblGrid>
              <a:tr h="1333022">
                <a:tc gridSpan="2">
                  <a:txBody>
                    <a:bodyPr/>
                    <a:lstStyle/>
                    <a:p>
                      <a:pPr algn="ctr">
                        <a:spcAft>
                          <a:spcPts val="600"/>
                        </a:spcAft>
                      </a:pPr>
                      <a:r>
                        <a:rPr lang="en-US" sz="1800" dirty="0" smtClean="0">
                          <a:solidFill>
                            <a:srgbClr val="FF0000"/>
                          </a:solidFill>
                          <a:latin typeface="+mn-lt"/>
                        </a:rPr>
                        <a:t>Safe</a:t>
                      </a:r>
                      <a:r>
                        <a:rPr lang="en-US" sz="1800" dirty="0" smtClean="0">
                          <a:solidFill>
                            <a:schemeClr val="tx2"/>
                          </a:solidFill>
                          <a:latin typeface="+mn-lt"/>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latin typeface="+mn-lt"/>
                        </a:rPr>
                        <a:t>Avoiding, preventing, and ameliorating adverse outcomes or injuries caused by healthcare management.</a:t>
                      </a:r>
                    </a:p>
                  </a:txBody>
                  <a:tcPr/>
                </a:tc>
                <a:tc hMerge="1">
                  <a:txBody>
                    <a:bodyPr/>
                    <a:lstStyle/>
                    <a:p>
                      <a:endParaRPr lang="en-US" dirty="0"/>
                    </a:p>
                  </a:txBody>
                  <a:tcPr/>
                </a:tc>
                <a:tc gridSpan="2">
                  <a:txBody>
                    <a:bodyPr/>
                    <a:lstStyle/>
                    <a:p>
                      <a:pPr algn="ctr">
                        <a:spcBef>
                          <a:spcPts val="0"/>
                        </a:spcBef>
                        <a:spcAft>
                          <a:spcPts val="600"/>
                        </a:spcAft>
                      </a:pPr>
                      <a:r>
                        <a:rPr lang="en-US" sz="1800" dirty="0" smtClean="0">
                          <a:solidFill>
                            <a:srgbClr val="FF0000"/>
                          </a:solidFill>
                          <a:latin typeface="+mn-lt"/>
                        </a:rPr>
                        <a:t>Effective</a:t>
                      </a:r>
                      <a:r>
                        <a:rPr lang="en-US" sz="1800" baseline="0" dirty="0" smtClean="0">
                          <a:solidFill>
                            <a:srgbClr val="FF0000"/>
                          </a:solidFill>
                          <a:latin typeface="+mn-lt"/>
                        </a:rPr>
                        <a:t> </a:t>
                      </a:r>
                      <a:r>
                        <a:rPr lang="en-US" sz="1800" dirty="0" smtClean="0">
                          <a:solidFill>
                            <a:srgbClr val="FF0000"/>
                          </a:solidFill>
                          <a:latin typeface="+mn-lt"/>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mn-lt"/>
                        </a:rPr>
                        <a:t>Providing</a:t>
                      </a:r>
                      <a:r>
                        <a:rPr lang="en-US" sz="1800" b="0" baseline="0" dirty="0" smtClean="0">
                          <a:latin typeface="+mn-lt"/>
                        </a:rPr>
                        <a:t> services based on scientific knowledge to all who could benefit.</a:t>
                      </a:r>
                      <a:endParaRPr lang="en-US" sz="1800" b="0" dirty="0" smtClean="0">
                        <a:latin typeface="+mn-lt"/>
                      </a:endParaRPr>
                    </a:p>
                  </a:txBody>
                  <a:tcPr/>
                </a:tc>
                <a:tc hMerge="1">
                  <a:txBody>
                    <a:bodyPr/>
                    <a:lstStyle/>
                    <a:p>
                      <a:endParaRPr lang="en-US" dirty="0"/>
                    </a:p>
                  </a:txBody>
                  <a:tcPr/>
                </a:tc>
              </a:tr>
              <a:tr h="1757269">
                <a:tc gridSpan="2">
                  <a:txBody>
                    <a:bodyPr/>
                    <a:lstStyle/>
                    <a:p>
                      <a:pPr algn="ctr">
                        <a:spcAft>
                          <a:spcPts val="600"/>
                        </a:spcAft>
                      </a:pPr>
                      <a:r>
                        <a:rPr lang="en-US" sz="1800" b="1" dirty="0" smtClean="0">
                          <a:solidFill>
                            <a:srgbClr val="FF0000"/>
                          </a:solidFill>
                          <a:latin typeface="+mn-lt"/>
                        </a:rPr>
                        <a:t>Responsive</a:t>
                      </a:r>
                    </a:p>
                    <a:p>
                      <a:pPr marL="0" marR="0" indent="0" algn="ctr" defTabSz="914400" rtl="0" eaLnBrk="1" fontAlgn="auto" latinLnBrk="0" hangingPunct="1">
                        <a:lnSpc>
                          <a:spcPct val="100000"/>
                        </a:lnSpc>
                        <a:spcBef>
                          <a:spcPts val="0"/>
                        </a:spcBef>
                        <a:spcAft>
                          <a:spcPts val="600"/>
                        </a:spcAft>
                        <a:buClrTx/>
                        <a:buSzTx/>
                        <a:buFontTx/>
                        <a:buNone/>
                        <a:tabLst/>
                        <a:defRPr/>
                      </a:pPr>
                      <a:r>
                        <a:rPr lang="en-US" sz="1800" b="0" dirty="0" smtClean="0">
                          <a:latin typeface="+mn-lt"/>
                        </a:rPr>
                        <a:t>Providing</a:t>
                      </a:r>
                      <a:r>
                        <a:rPr lang="en-US" sz="1800" b="0" baseline="0" dirty="0" smtClean="0">
                          <a:latin typeface="+mn-lt"/>
                        </a:rPr>
                        <a:t> care that is respectful of and responsive to individual patient preferences, needs, and values, and ensuring that patient values guide all clinical decisions.</a:t>
                      </a:r>
                      <a:endParaRPr lang="en-US" sz="1800" b="0" dirty="0" smtClean="0">
                        <a:latin typeface="+mn-lt"/>
                      </a:endParaRPr>
                    </a:p>
                  </a:txBody>
                  <a:tcPr/>
                </a:tc>
                <a:tc hMerge="1">
                  <a:txBody>
                    <a:bodyPr/>
                    <a:lstStyle/>
                    <a:p>
                      <a:endParaRPr lang="en-US" dirty="0"/>
                    </a:p>
                  </a:txBody>
                  <a:tcPr/>
                </a:tc>
                <a:tc gridSpan="2">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800" b="1" dirty="0" smtClean="0">
                          <a:solidFill>
                            <a:srgbClr val="FF0000"/>
                          </a:solidFill>
                          <a:latin typeface="+mn-lt"/>
                        </a:rPr>
                        <a:t>Integrated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mn-lt"/>
                        </a:rPr>
                        <a:t>Coordinating</a:t>
                      </a:r>
                      <a:r>
                        <a:rPr lang="en-US" sz="1800" b="0" baseline="0" dirty="0" smtClean="0">
                          <a:latin typeface="+mn-lt"/>
                        </a:rPr>
                        <a:t> health services across the various functions, activities and operating units of a system.</a:t>
                      </a:r>
                      <a:endParaRPr lang="en-US" sz="1800" b="0" dirty="0" smtClean="0">
                        <a:latin typeface="+mn-lt"/>
                      </a:endParaRPr>
                    </a:p>
                  </a:txBody>
                  <a:tcPr/>
                </a:tc>
                <a:tc hMerge="1">
                  <a:txBody>
                    <a:bodyPr/>
                    <a:lstStyle/>
                    <a:p>
                      <a:endParaRPr lang="en-US" dirty="0"/>
                    </a:p>
                  </a:txBody>
                  <a:tcPr/>
                </a:tc>
              </a:tr>
              <a:tr h="2419119">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800" b="1" dirty="0" smtClean="0">
                          <a:solidFill>
                            <a:srgbClr val="FF0000"/>
                          </a:solidFill>
                          <a:latin typeface="+mn-lt"/>
                        </a:rPr>
                        <a:t>Accessible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mn-lt"/>
                        </a:rPr>
                        <a:t>Making health services available in the most suitable setting in a reasonable time and distance.</a:t>
                      </a:r>
                    </a:p>
                  </a:txBody>
                  <a:tcPr/>
                </a:tc>
                <a:tc gridSpan="2">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800" b="1" dirty="0" smtClean="0">
                          <a:solidFill>
                            <a:srgbClr val="FF0000"/>
                          </a:solidFill>
                          <a:latin typeface="+mn-lt"/>
                        </a:rPr>
                        <a:t>Equitable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mn-lt"/>
                        </a:rPr>
                        <a:t>Providing</a:t>
                      </a:r>
                      <a:r>
                        <a:rPr lang="en-US" sz="1800" b="0" baseline="0" dirty="0" smtClean="0">
                          <a:latin typeface="+mn-lt"/>
                        </a:rPr>
                        <a:t> care and ensuring health status does not vary in quality because of personal characteristics (gender, ethnicity, geographic location, SES).</a:t>
                      </a:r>
                      <a:endParaRPr lang="en-US" sz="1800" b="0" dirty="0" smtClean="0">
                        <a:latin typeface="+mn-lt"/>
                      </a:endParaRPr>
                    </a:p>
                  </a:txBody>
                  <a:tcPr/>
                </a:tc>
                <a:tc hMerge="1">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800" b="1" dirty="0" smtClean="0">
                          <a:solidFill>
                            <a:srgbClr val="FF0000"/>
                          </a:solidFill>
                          <a:latin typeface="+mn-lt"/>
                        </a:rPr>
                        <a:t>Efficient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mn-lt"/>
                        </a:rPr>
                        <a:t>Optimally using resources</a:t>
                      </a:r>
                      <a:r>
                        <a:rPr lang="en-US" sz="1800" b="0" baseline="0" dirty="0" smtClean="0">
                          <a:latin typeface="+mn-lt"/>
                        </a:rPr>
                        <a:t> to achieve desired outcomes.</a:t>
                      </a:r>
                      <a:endParaRPr lang="en-US" sz="1800" b="0"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2"/>
                        </a:solidFill>
                        <a:latin typeface="+mn-lt"/>
                      </a:endParaRPr>
                    </a:p>
                  </a:txBody>
                  <a:tcPr/>
                </a:tc>
              </a:tr>
            </a:tbl>
          </a:graphicData>
        </a:graphic>
      </p:graphicFrame>
      <p:sp>
        <p:nvSpPr>
          <p:cNvPr id="4" name="Slide Number Placeholder 3"/>
          <p:cNvSpPr>
            <a:spLocks noGrp="1"/>
          </p:cNvSpPr>
          <p:nvPr>
            <p:ph type="sldNum" sz="quarter" idx="12"/>
          </p:nvPr>
        </p:nvSpPr>
        <p:spPr/>
        <p:txBody>
          <a:bodyPr/>
          <a:lstStyle/>
          <a:p>
            <a:fld id="{12B1F09B-3F8B-4535-A2CD-A1CFD9F77C4F}"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400" b="1" dirty="0" smtClean="0">
                <a:solidFill>
                  <a:schemeClr val="tx2"/>
                </a:solidFill>
                <a:latin typeface="Cambria" pitchFamily="18" charset="0"/>
              </a:rPr>
              <a:t>Mapping of 33 Proposed Quality Indicators </a:t>
            </a:r>
            <a:r>
              <a:rPr lang="en-US" sz="2600" b="1" dirty="0" smtClean="0">
                <a:solidFill>
                  <a:schemeClr val="tx2"/>
                </a:solidFill>
                <a:latin typeface="Cambria" pitchFamily="18" charset="0"/>
              </a:rPr>
              <a:t/>
            </a:r>
            <a:br>
              <a:rPr lang="en-US" sz="2600" b="1" dirty="0" smtClean="0">
                <a:solidFill>
                  <a:schemeClr val="tx2"/>
                </a:solidFill>
                <a:latin typeface="Cambria" pitchFamily="18" charset="0"/>
              </a:rPr>
            </a:br>
            <a:r>
              <a:rPr lang="en-US" sz="2200" b="1" dirty="0" smtClean="0">
                <a:solidFill>
                  <a:schemeClr val="tx2"/>
                </a:solidFill>
                <a:latin typeface="Cambria" pitchFamily="18" charset="0"/>
              </a:rPr>
              <a:t>of the Childhood Cancer System by CSQI Quality Dimension</a:t>
            </a:r>
            <a:endParaRPr lang="en-US" sz="2200" b="1" dirty="0">
              <a:latin typeface="Cambria"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0274452"/>
              </p:ext>
            </p:extLst>
          </p:nvPr>
        </p:nvGraphicFramePr>
        <p:xfrm>
          <a:off x="152400" y="1066800"/>
          <a:ext cx="8915400" cy="5565701"/>
        </p:xfrm>
        <a:graphic>
          <a:graphicData uri="http://schemas.openxmlformats.org/drawingml/2006/table">
            <a:tbl>
              <a:tblPr firstRow="1" bandRow="1">
                <a:tableStyleId>{0505E3EF-67EA-436B-97B2-0124C06EBD24}</a:tableStyleId>
              </a:tblPr>
              <a:tblGrid>
                <a:gridCol w="2514600"/>
                <a:gridCol w="1720215"/>
                <a:gridCol w="946785"/>
                <a:gridCol w="3733800"/>
              </a:tblGrid>
              <a:tr h="1333022">
                <a:tc gridSpan="2">
                  <a:txBody>
                    <a:bodyPr/>
                    <a:lstStyle/>
                    <a:p>
                      <a:pPr algn="ctr">
                        <a:spcAft>
                          <a:spcPts val="600"/>
                        </a:spcAft>
                      </a:pPr>
                      <a:r>
                        <a:rPr lang="en-US" sz="1800" dirty="0" smtClean="0">
                          <a:solidFill>
                            <a:srgbClr val="FF0000"/>
                          </a:solidFill>
                          <a:latin typeface="+mn-lt"/>
                        </a:rPr>
                        <a:t>Safe</a:t>
                      </a:r>
                      <a:r>
                        <a:rPr lang="en-US" sz="1800" dirty="0" smtClean="0">
                          <a:solidFill>
                            <a:schemeClr val="tx2"/>
                          </a:solidFill>
                          <a:latin typeface="+mn-lt"/>
                        </a:rPr>
                        <a:t> </a:t>
                      </a:r>
                      <a:r>
                        <a:rPr lang="en-US" sz="1800" dirty="0" smtClean="0">
                          <a:solidFill>
                            <a:srgbClr val="0070C0"/>
                          </a:solidFill>
                          <a:latin typeface="+mn-lt"/>
                        </a:rPr>
                        <a:t>(n=6)</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lumMod val="50000"/>
                              <a:lumOff val="50000"/>
                            </a:schemeClr>
                          </a:solidFill>
                          <a:latin typeface="+mn-lt"/>
                        </a:rPr>
                        <a:t>Avoiding, preventing, and ameliorating adverse outcomes or injuries caused by healthcare management.</a:t>
                      </a:r>
                    </a:p>
                  </a:txBody>
                  <a:tcPr/>
                </a:tc>
                <a:tc hMerge="1">
                  <a:txBody>
                    <a:bodyPr/>
                    <a:lstStyle/>
                    <a:p>
                      <a:endParaRPr lang="en-US" dirty="0"/>
                    </a:p>
                  </a:txBody>
                  <a:tcPr/>
                </a:tc>
                <a:tc gridSpan="2">
                  <a:txBody>
                    <a:bodyPr/>
                    <a:lstStyle/>
                    <a:p>
                      <a:pPr algn="ctr">
                        <a:spcBef>
                          <a:spcPts val="0"/>
                        </a:spcBef>
                        <a:spcAft>
                          <a:spcPts val="600"/>
                        </a:spcAft>
                      </a:pPr>
                      <a:r>
                        <a:rPr lang="en-US" sz="1800" dirty="0" smtClean="0">
                          <a:solidFill>
                            <a:srgbClr val="FF0000"/>
                          </a:solidFill>
                          <a:latin typeface="+mn-lt"/>
                        </a:rPr>
                        <a:t>Effective</a:t>
                      </a:r>
                      <a:r>
                        <a:rPr lang="en-US" sz="1800" baseline="0" dirty="0" smtClean="0">
                          <a:solidFill>
                            <a:schemeClr val="tx2"/>
                          </a:solidFill>
                          <a:latin typeface="+mn-lt"/>
                        </a:rPr>
                        <a:t> </a:t>
                      </a:r>
                      <a:r>
                        <a:rPr lang="en-US" sz="1800" dirty="0" smtClean="0">
                          <a:solidFill>
                            <a:schemeClr val="tx2"/>
                          </a:solidFill>
                          <a:latin typeface="+mn-lt"/>
                        </a:rPr>
                        <a:t> </a:t>
                      </a:r>
                      <a:r>
                        <a:rPr lang="en-US" sz="1800" dirty="0" smtClean="0">
                          <a:solidFill>
                            <a:srgbClr val="0070C0"/>
                          </a:solidFill>
                          <a:latin typeface="+mn-lt"/>
                        </a:rPr>
                        <a:t>(n=7)</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50000"/>
                              <a:lumOff val="50000"/>
                            </a:schemeClr>
                          </a:solidFill>
                          <a:latin typeface="+mn-lt"/>
                        </a:rPr>
                        <a:t>Providing</a:t>
                      </a:r>
                      <a:r>
                        <a:rPr lang="en-US" sz="1800" b="0" baseline="0" dirty="0" smtClean="0">
                          <a:solidFill>
                            <a:schemeClr val="tx1">
                              <a:lumMod val="50000"/>
                              <a:lumOff val="50000"/>
                            </a:schemeClr>
                          </a:solidFill>
                          <a:latin typeface="+mn-lt"/>
                        </a:rPr>
                        <a:t> services based on scientific knowledge to all who could benefit.</a:t>
                      </a:r>
                      <a:endParaRPr lang="en-US" sz="1800" b="0" dirty="0" smtClean="0">
                        <a:solidFill>
                          <a:schemeClr val="tx1">
                            <a:lumMod val="50000"/>
                            <a:lumOff val="50000"/>
                          </a:schemeClr>
                        </a:solidFill>
                        <a:latin typeface="+mn-lt"/>
                      </a:endParaRPr>
                    </a:p>
                  </a:txBody>
                  <a:tcPr/>
                </a:tc>
                <a:tc hMerge="1">
                  <a:txBody>
                    <a:bodyPr/>
                    <a:lstStyle/>
                    <a:p>
                      <a:endParaRPr lang="en-US" dirty="0"/>
                    </a:p>
                  </a:txBody>
                  <a:tcPr/>
                </a:tc>
              </a:tr>
              <a:tr h="1757269">
                <a:tc gridSpan="2">
                  <a:txBody>
                    <a:bodyPr/>
                    <a:lstStyle/>
                    <a:p>
                      <a:pPr algn="ctr">
                        <a:spcAft>
                          <a:spcPts val="600"/>
                        </a:spcAft>
                      </a:pPr>
                      <a:r>
                        <a:rPr lang="en-US" sz="1800" b="1" dirty="0" smtClean="0">
                          <a:solidFill>
                            <a:srgbClr val="FF0000"/>
                          </a:solidFill>
                          <a:latin typeface="+mn-lt"/>
                        </a:rPr>
                        <a:t>Responsive </a:t>
                      </a:r>
                      <a:r>
                        <a:rPr lang="en-US" sz="1800" b="1" dirty="0" smtClean="0">
                          <a:solidFill>
                            <a:srgbClr val="0070C0"/>
                          </a:solidFill>
                          <a:latin typeface="+mn-lt"/>
                        </a:rPr>
                        <a:t>(n=1)</a:t>
                      </a:r>
                    </a:p>
                    <a:p>
                      <a:pPr marL="0" marR="0" indent="0" algn="ctr" defTabSz="914400" rtl="0" eaLnBrk="1" fontAlgn="auto" latinLnBrk="0" hangingPunct="1">
                        <a:lnSpc>
                          <a:spcPct val="100000"/>
                        </a:lnSpc>
                        <a:spcBef>
                          <a:spcPts val="0"/>
                        </a:spcBef>
                        <a:spcAft>
                          <a:spcPts val="600"/>
                        </a:spcAft>
                        <a:buClrTx/>
                        <a:buSzTx/>
                        <a:buFontTx/>
                        <a:buNone/>
                        <a:tabLst/>
                        <a:defRPr/>
                      </a:pPr>
                      <a:r>
                        <a:rPr lang="en-US" sz="1800" b="0" dirty="0" smtClean="0">
                          <a:solidFill>
                            <a:schemeClr val="tx1">
                              <a:lumMod val="50000"/>
                              <a:lumOff val="50000"/>
                            </a:schemeClr>
                          </a:solidFill>
                          <a:latin typeface="+mn-lt"/>
                        </a:rPr>
                        <a:t>Providing</a:t>
                      </a:r>
                      <a:r>
                        <a:rPr lang="en-US" sz="1800" b="0" baseline="0" dirty="0" smtClean="0">
                          <a:solidFill>
                            <a:schemeClr val="tx1">
                              <a:lumMod val="50000"/>
                              <a:lumOff val="50000"/>
                            </a:schemeClr>
                          </a:solidFill>
                          <a:latin typeface="+mn-lt"/>
                        </a:rPr>
                        <a:t> care that is respectful of and responsive to individual patient preferences, needs, and values, and ensuring that patient values guide all clinical decisions.</a:t>
                      </a:r>
                      <a:endParaRPr lang="en-US" sz="1800" b="0" dirty="0" smtClean="0">
                        <a:solidFill>
                          <a:schemeClr val="tx1">
                            <a:lumMod val="50000"/>
                            <a:lumOff val="50000"/>
                          </a:schemeClr>
                        </a:solidFill>
                        <a:latin typeface="+mn-lt"/>
                      </a:endParaRPr>
                    </a:p>
                  </a:txBody>
                  <a:tcPr/>
                </a:tc>
                <a:tc hMerge="1">
                  <a:txBody>
                    <a:bodyPr/>
                    <a:lstStyle/>
                    <a:p>
                      <a:endParaRPr lang="en-US" dirty="0"/>
                    </a:p>
                  </a:txBody>
                  <a:tcPr/>
                </a:tc>
                <a:tc gridSpan="2">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800" b="1" dirty="0" smtClean="0">
                          <a:solidFill>
                            <a:srgbClr val="FF0000"/>
                          </a:solidFill>
                          <a:latin typeface="+mn-lt"/>
                        </a:rPr>
                        <a:t>Integrated</a:t>
                      </a:r>
                      <a:r>
                        <a:rPr lang="en-US" sz="1800" b="1" dirty="0" smtClean="0">
                          <a:solidFill>
                            <a:schemeClr val="tx2"/>
                          </a:solidFill>
                          <a:latin typeface="+mn-lt"/>
                        </a:rPr>
                        <a:t> </a:t>
                      </a:r>
                      <a:r>
                        <a:rPr lang="en-US" sz="1800" b="1" dirty="0" smtClean="0">
                          <a:solidFill>
                            <a:srgbClr val="0070C0"/>
                          </a:solidFill>
                          <a:latin typeface="+mn-lt"/>
                        </a:rPr>
                        <a:t>(n=6)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50000"/>
                              <a:lumOff val="50000"/>
                            </a:schemeClr>
                          </a:solidFill>
                          <a:latin typeface="+mn-lt"/>
                        </a:rPr>
                        <a:t>Coordinating</a:t>
                      </a:r>
                      <a:r>
                        <a:rPr lang="en-US" sz="1800" b="0" baseline="0" dirty="0" smtClean="0">
                          <a:solidFill>
                            <a:schemeClr val="tx1">
                              <a:lumMod val="50000"/>
                              <a:lumOff val="50000"/>
                            </a:schemeClr>
                          </a:solidFill>
                          <a:latin typeface="+mn-lt"/>
                        </a:rPr>
                        <a:t> health services across the various functions, activities and operating units of a system.</a:t>
                      </a:r>
                      <a:endParaRPr lang="en-US" sz="1800" b="0" dirty="0" smtClean="0">
                        <a:solidFill>
                          <a:schemeClr val="tx1">
                            <a:lumMod val="50000"/>
                            <a:lumOff val="50000"/>
                          </a:schemeClr>
                        </a:solidFill>
                        <a:latin typeface="+mn-lt"/>
                      </a:endParaRPr>
                    </a:p>
                  </a:txBody>
                  <a:tcPr/>
                </a:tc>
                <a:tc hMerge="1">
                  <a:txBody>
                    <a:bodyPr/>
                    <a:lstStyle/>
                    <a:p>
                      <a:endParaRPr lang="en-US" dirty="0"/>
                    </a:p>
                  </a:txBody>
                  <a:tcPr/>
                </a:tc>
              </a:tr>
              <a:tr h="2419119">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800" b="1" dirty="0" smtClean="0">
                          <a:solidFill>
                            <a:srgbClr val="FF0000"/>
                          </a:solidFill>
                          <a:latin typeface="+mn-lt"/>
                        </a:rPr>
                        <a:t>Accessible</a:t>
                      </a:r>
                      <a:r>
                        <a:rPr lang="en-US" sz="1800" b="1" dirty="0" smtClean="0">
                          <a:solidFill>
                            <a:schemeClr val="tx2"/>
                          </a:solidFill>
                          <a:latin typeface="+mn-lt"/>
                        </a:rPr>
                        <a:t> </a:t>
                      </a:r>
                      <a:r>
                        <a:rPr lang="en-US" sz="1800" b="1" dirty="0" smtClean="0">
                          <a:solidFill>
                            <a:srgbClr val="0070C0"/>
                          </a:solidFill>
                          <a:latin typeface="+mn-lt"/>
                        </a:rPr>
                        <a:t>(n=8)</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50000"/>
                              <a:lumOff val="50000"/>
                            </a:schemeClr>
                          </a:solidFill>
                          <a:latin typeface="+mn-lt"/>
                        </a:rPr>
                        <a:t>Making health services available in the most suitable setting in a reasonable time and distance.</a:t>
                      </a:r>
                    </a:p>
                  </a:txBody>
                  <a:tcPr/>
                </a:tc>
                <a:tc gridSpan="2">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800" b="1" dirty="0" smtClean="0">
                          <a:solidFill>
                            <a:srgbClr val="FF0000"/>
                          </a:solidFill>
                          <a:latin typeface="+mn-lt"/>
                        </a:rPr>
                        <a:t>Equitable </a:t>
                      </a:r>
                      <a:r>
                        <a:rPr lang="en-US" sz="1800" b="1" dirty="0" smtClean="0">
                          <a:solidFill>
                            <a:srgbClr val="0070C0"/>
                          </a:solidFill>
                          <a:latin typeface="+mn-lt"/>
                        </a:rPr>
                        <a:t>(n=4)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50000"/>
                              <a:lumOff val="50000"/>
                            </a:schemeClr>
                          </a:solidFill>
                          <a:latin typeface="+mn-lt"/>
                        </a:rPr>
                        <a:t>Providing</a:t>
                      </a:r>
                      <a:r>
                        <a:rPr lang="en-US" sz="1800" b="0" baseline="0" dirty="0" smtClean="0">
                          <a:solidFill>
                            <a:schemeClr val="tx1">
                              <a:lumMod val="50000"/>
                              <a:lumOff val="50000"/>
                            </a:schemeClr>
                          </a:solidFill>
                          <a:latin typeface="+mn-lt"/>
                        </a:rPr>
                        <a:t> care and ensuring health status does not vary in quality because of personal characteristics (gender, ethnicity, geographic location, SES).</a:t>
                      </a:r>
                      <a:endParaRPr lang="en-US" sz="1800" b="0" dirty="0" smtClean="0">
                        <a:solidFill>
                          <a:schemeClr val="tx1">
                            <a:lumMod val="50000"/>
                            <a:lumOff val="50000"/>
                          </a:schemeClr>
                        </a:solidFill>
                        <a:latin typeface="+mn-lt"/>
                      </a:endParaRPr>
                    </a:p>
                  </a:txBody>
                  <a:tcPr/>
                </a:tc>
                <a:tc hMerge="1">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800" b="1" dirty="0" smtClean="0">
                          <a:solidFill>
                            <a:srgbClr val="FF0000"/>
                          </a:solidFill>
                          <a:latin typeface="+mn-lt"/>
                        </a:rPr>
                        <a:t>Efficient</a:t>
                      </a:r>
                      <a:r>
                        <a:rPr lang="en-US" sz="1800" b="1" dirty="0" smtClean="0">
                          <a:solidFill>
                            <a:schemeClr val="tx2"/>
                          </a:solidFill>
                          <a:latin typeface="+mn-lt"/>
                        </a:rPr>
                        <a:t> </a:t>
                      </a:r>
                      <a:r>
                        <a:rPr lang="en-US" sz="1800" b="1" dirty="0" smtClean="0">
                          <a:solidFill>
                            <a:srgbClr val="0070C0"/>
                          </a:solidFill>
                          <a:latin typeface="+mn-lt"/>
                        </a:rPr>
                        <a:t>(n=10)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50000"/>
                              <a:lumOff val="50000"/>
                            </a:schemeClr>
                          </a:solidFill>
                          <a:latin typeface="+mn-lt"/>
                        </a:rPr>
                        <a:t>Optimally using resources</a:t>
                      </a:r>
                      <a:r>
                        <a:rPr lang="en-US" sz="1800" b="0" baseline="0" dirty="0" smtClean="0">
                          <a:solidFill>
                            <a:schemeClr val="tx1">
                              <a:lumMod val="50000"/>
                              <a:lumOff val="50000"/>
                            </a:schemeClr>
                          </a:solidFill>
                          <a:latin typeface="+mn-lt"/>
                        </a:rPr>
                        <a:t> to achieve desired outcomes.</a:t>
                      </a:r>
                      <a:endParaRPr lang="en-US" sz="1800" b="0" dirty="0" smtClean="0">
                        <a:solidFill>
                          <a:schemeClr val="tx1">
                            <a:lumMod val="50000"/>
                            <a:lumOff val="50000"/>
                          </a:schemeClr>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tx2"/>
                        </a:solidFill>
                        <a:latin typeface="+mn-lt"/>
                      </a:endParaRPr>
                    </a:p>
                  </a:txBody>
                  <a:tcPr/>
                </a:tc>
              </a:tr>
            </a:tbl>
          </a:graphicData>
        </a:graphic>
      </p:graphicFrame>
      <p:sp>
        <p:nvSpPr>
          <p:cNvPr id="4" name="Slide Number Placeholder 3"/>
          <p:cNvSpPr>
            <a:spLocks noGrp="1"/>
          </p:cNvSpPr>
          <p:nvPr>
            <p:ph type="sldNum" sz="quarter" idx="12"/>
          </p:nvPr>
        </p:nvSpPr>
        <p:spPr/>
        <p:txBody>
          <a:bodyPr/>
          <a:lstStyle/>
          <a:p>
            <a:fld id="{12B1F09B-3F8B-4535-A2CD-A1CFD9F77C4F}"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chemeClr val="tx2"/>
                </a:solidFill>
                <a:latin typeface="Cambria" pitchFamily="18" charset="0"/>
              </a:rPr>
              <a:t>Centuries of Bloodletting for the Cure</a:t>
            </a:r>
            <a:endParaRPr lang="en-US" sz="3600" dirty="0">
              <a:solidFill>
                <a:srgbClr val="FF0000"/>
              </a:solidFill>
            </a:endParaRPr>
          </a:p>
        </p:txBody>
      </p:sp>
      <p:sp>
        <p:nvSpPr>
          <p:cNvPr id="6" name="Content Placeholder 5"/>
          <p:cNvSpPr>
            <a:spLocks noGrp="1"/>
          </p:cNvSpPr>
          <p:nvPr>
            <p:ph idx="1"/>
          </p:nvPr>
        </p:nvSpPr>
        <p:spPr>
          <a:xfrm>
            <a:off x="457200" y="5181600"/>
            <a:ext cx="8229600" cy="762000"/>
          </a:xfrm>
        </p:spPr>
        <p:txBody>
          <a:bodyPr>
            <a:normAutofit/>
          </a:bodyPr>
          <a:lstStyle/>
          <a:p>
            <a:pPr algn="ctr">
              <a:buNone/>
            </a:pPr>
            <a:r>
              <a:rPr lang="en-US" sz="3000" i="1" dirty="0" smtClean="0">
                <a:solidFill>
                  <a:srgbClr val="0070C0"/>
                </a:solidFill>
              </a:rPr>
              <a:t>How do we know we are doing a good job?</a:t>
            </a:r>
            <a:endParaRPr lang="en-US" sz="3000" i="1" dirty="0">
              <a:solidFill>
                <a:srgbClr val="0070C0"/>
              </a:solidFill>
            </a:endParaRPr>
          </a:p>
        </p:txBody>
      </p:sp>
      <p:pic>
        <p:nvPicPr>
          <p:cNvPr id="7" name="Picture 6" descr="Leeching-large.jpg"/>
          <p:cNvPicPr>
            <a:picLocks noChangeAspect="1"/>
          </p:cNvPicPr>
          <p:nvPr/>
        </p:nvPicPr>
        <p:blipFill>
          <a:blip r:embed="rId3" cstate="print"/>
          <a:stretch>
            <a:fillRect/>
          </a:stretch>
        </p:blipFill>
        <p:spPr>
          <a:xfrm>
            <a:off x="2362200" y="1676400"/>
            <a:ext cx="3987785" cy="3145367"/>
          </a:xfrm>
          <a:prstGeom prst="rect">
            <a:avLst/>
          </a:prstGeom>
        </p:spPr>
      </p:pic>
      <p:cxnSp>
        <p:nvCxnSpPr>
          <p:cNvPr id="8" name="Straight Connector 7"/>
          <p:cNvCxnSpPr/>
          <p:nvPr/>
        </p:nvCxnSpPr>
        <p:spPr>
          <a:xfrm>
            <a:off x="457200" y="11430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12B1F09B-3F8B-4535-A2CD-A1CFD9F77C4F}"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CA" b="1" dirty="0" smtClean="0">
                <a:solidFill>
                  <a:schemeClr val="tx2"/>
                </a:solidFill>
                <a:latin typeface="Cambria" pitchFamily="18" charset="0"/>
              </a:rPr>
              <a:t>Outline</a:t>
            </a:r>
            <a:endParaRPr lang="en-CA" sz="2200" b="1" dirty="0">
              <a:solidFill>
                <a:srgbClr val="FF0000"/>
              </a:solidFill>
              <a:latin typeface="Cambria" pitchFamily="18" charset="0"/>
            </a:endParaRPr>
          </a:p>
        </p:txBody>
      </p:sp>
      <p:sp>
        <p:nvSpPr>
          <p:cNvPr id="4" name="Content Placeholder 3"/>
          <p:cNvSpPr>
            <a:spLocks noGrp="1"/>
          </p:cNvSpPr>
          <p:nvPr>
            <p:ph idx="1"/>
          </p:nvPr>
        </p:nvSpPr>
        <p:spPr>
          <a:xfrm>
            <a:off x="457200" y="1219200"/>
            <a:ext cx="8382000" cy="4906963"/>
          </a:xfrm>
        </p:spPr>
        <p:txBody>
          <a:bodyPr>
            <a:normAutofit/>
          </a:bodyPr>
          <a:lstStyle/>
          <a:p>
            <a:pPr marL="395288" indent="-395288">
              <a:buClr>
                <a:schemeClr val="tx1">
                  <a:lumMod val="50000"/>
                  <a:lumOff val="50000"/>
                </a:schemeClr>
              </a:buClr>
              <a:buFont typeface="+mj-lt"/>
              <a:buAutoNum type="arabicPeriod"/>
            </a:pPr>
            <a:r>
              <a:rPr lang="en-CA" sz="2800" b="1" dirty="0" smtClean="0">
                <a:solidFill>
                  <a:schemeClr val="tx1">
                    <a:lumMod val="50000"/>
                    <a:lumOff val="50000"/>
                  </a:schemeClr>
                </a:solidFill>
              </a:rPr>
              <a:t> </a:t>
            </a:r>
            <a:r>
              <a:rPr lang="en-CA" sz="2800" dirty="0">
                <a:solidFill>
                  <a:schemeClr val="bg1">
                    <a:lumMod val="50000"/>
                  </a:schemeClr>
                </a:solidFill>
              </a:rPr>
              <a:t>Why do this anyway? </a:t>
            </a:r>
          </a:p>
          <a:p>
            <a:pPr marL="395288" indent="-395288">
              <a:buClr>
                <a:schemeClr val="tx1">
                  <a:lumMod val="50000"/>
                  <a:lumOff val="50000"/>
                </a:schemeClr>
              </a:buClr>
              <a:buFont typeface="+mj-lt"/>
              <a:buAutoNum type="arabicPeriod"/>
            </a:pPr>
            <a:r>
              <a:rPr lang="en-CA" sz="2800" b="1" dirty="0" smtClean="0">
                <a:solidFill>
                  <a:schemeClr val="tx1">
                    <a:lumMod val="50000"/>
                    <a:lumOff val="50000"/>
                  </a:schemeClr>
                </a:solidFill>
              </a:rPr>
              <a:t> </a:t>
            </a:r>
            <a:r>
              <a:rPr lang="en-CA" sz="2800" dirty="0" smtClean="0">
                <a:solidFill>
                  <a:schemeClr val="tx1">
                    <a:lumMod val="50000"/>
                    <a:lumOff val="50000"/>
                  </a:schemeClr>
                </a:solidFill>
              </a:rPr>
              <a:t>Phase I – Quality Assessment Frameworks</a:t>
            </a:r>
          </a:p>
          <a:p>
            <a:pPr marL="395288" indent="-395288">
              <a:buClr>
                <a:schemeClr val="tx1">
                  <a:lumMod val="50000"/>
                  <a:lumOff val="50000"/>
                </a:schemeClr>
              </a:buClr>
              <a:buFont typeface="+mj-lt"/>
              <a:buAutoNum type="arabicPeriod"/>
            </a:pPr>
            <a:r>
              <a:rPr lang="en-CA" sz="2800" b="1" dirty="0" smtClean="0">
                <a:solidFill>
                  <a:schemeClr val="tx1">
                    <a:lumMod val="50000"/>
                    <a:lumOff val="50000"/>
                  </a:schemeClr>
                </a:solidFill>
              </a:rPr>
              <a:t> </a:t>
            </a:r>
            <a:r>
              <a:rPr lang="en-CA" sz="2800" dirty="0" smtClean="0">
                <a:solidFill>
                  <a:schemeClr val="tx1">
                    <a:lumMod val="50000"/>
                    <a:lumOff val="50000"/>
                  </a:schemeClr>
                </a:solidFill>
              </a:rPr>
              <a:t>Phase II – Quality Indicator Development &amp; </a:t>
            </a:r>
            <a:br>
              <a:rPr lang="en-CA" sz="2800" dirty="0" smtClean="0">
                <a:solidFill>
                  <a:schemeClr val="tx1">
                    <a:lumMod val="50000"/>
                    <a:lumOff val="50000"/>
                  </a:schemeClr>
                </a:solidFill>
              </a:rPr>
            </a:br>
            <a:r>
              <a:rPr lang="en-CA" sz="2800" dirty="0" smtClean="0">
                <a:solidFill>
                  <a:schemeClr val="tx1">
                    <a:lumMod val="50000"/>
                    <a:lumOff val="50000"/>
                  </a:schemeClr>
                </a:solidFill>
              </a:rPr>
              <a:t> Framework Selection</a:t>
            </a:r>
          </a:p>
          <a:p>
            <a:pPr marL="395288" indent="-395288">
              <a:buClr>
                <a:schemeClr val="tx2">
                  <a:lumMod val="75000"/>
                </a:schemeClr>
              </a:buClr>
              <a:buFont typeface="+mj-lt"/>
              <a:buAutoNum type="arabicPeriod"/>
            </a:pPr>
            <a:r>
              <a:rPr lang="en-CA" sz="2800" b="1" dirty="0" smtClean="0">
                <a:solidFill>
                  <a:srgbClr val="0070C0"/>
                </a:solidFill>
              </a:rPr>
              <a:t>Phase III – Stakeholder Feedback: Modified Delphi Panel Process</a:t>
            </a:r>
            <a:endParaRPr lang="en-CA" sz="2800" b="1" dirty="0" smtClean="0">
              <a:solidFill>
                <a:srgbClr val="FF0000"/>
              </a:solidFill>
            </a:endParaRPr>
          </a:p>
          <a:p>
            <a:pPr marL="395288" indent="-395288">
              <a:buClr>
                <a:schemeClr val="tx1">
                  <a:lumMod val="50000"/>
                  <a:lumOff val="50000"/>
                </a:schemeClr>
              </a:buClr>
              <a:buFont typeface="+mj-lt"/>
              <a:buAutoNum type="arabicPeriod"/>
            </a:pPr>
            <a:r>
              <a:rPr lang="en-CA" sz="2800" dirty="0" smtClean="0">
                <a:solidFill>
                  <a:schemeClr val="tx1">
                    <a:lumMod val="50000"/>
                    <a:lumOff val="50000"/>
                  </a:schemeClr>
                </a:solidFill>
              </a:rPr>
              <a:t>Next Steps &amp; Implementation </a:t>
            </a:r>
          </a:p>
        </p:txBody>
      </p:sp>
      <p:sp>
        <p:nvSpPr>
          <p:cNvPr id="10" name="Slide Number Placeholder 9"/>
          <p:cNvSpPr>
            <a:spLocks noGrp="1"/>
          </p:cNvSpPr>
          <p:nvPr>
            <p:ph type="sldNum" sz="quarter" idx="12"/>
          </p:nvPr>
        </p:nvSpPr>
        <p:spPr/>
        <p:txBody>
          <a:bodyPr/>
          <a:lstStyle/>
          <a:p>
            <a:fld id="{321B71E7-4587-47F7-8470-EEABA8242E2B}" type="slidenum">
              <a:rPr lang="en-CA" smtClean="0"/>
              <a:pPr/>
              <a:t>30</a:t>
            </a:fld>
            <a:endParaRPr lang="en-CA" dirty="0"/>
          </a:p>
        </p:txBody>
      </p:sp>
      <p:cxnSp>
        <p:nvCxnSpPr>
          <p:cNvPr id="11" name="Straight Connector 10"/>
          <p:cNvCxnSpPr/>
          <p:nvPr/>
        </p:nvCxnSpPr>
        <p:spPr>
          <a:xfrm>
            <a:off x="457200" y="11430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p:cNvSpPr txBox="1">
            <a:spLocks/>
          </p:cNvSpPr>
          <p:nvPr/>
        </p:nvSpPr>
        <p:spPr>
          <a:xfrm>
            <a:off x="0" y="0"/>
            <a:ext cx="9144000" cy="838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2200" b="1" dirty="0" smtClean="0">
                <a:solidFill>
                  <a:schemeClr val="tx2"/>
                </a:solidFill>
                <a:latin typeface="Cambria" pitchFamily="18" charset="0"/>
                <a:ea typeface="+mj-ea"/>
                <a:cs typeface="+mj-cs"/>
              </a:rPr>
              <a:t>Assessing Stakeholder Agreement</a:t>
            </a:r>
            <a:r>
              <a:rPr lang="en-CA" b="1" dirty="0" smtClean="0">
                <a:solidFill>
                  <a:schemeClr val="tx2"/>
                </a:solidFill>
                <a:latin typeface="Cambria" pitchFamily="18" charset="0"/>
                <a:ea typeface="+mj-ea"/>
                <a:cs typeface="+mj-cs"/>
              </a:rPr>
              <a:t/>
            </a:r>
            <a:br>
              <a:rPr lang="en-CA" b="1" dirty="0" smtClean="0">
                <a:solidFill>
                  <a:schemeClr val="tx2"/>
                </a:solidFill>
                <a:latin typeface="Cambria" pitchFamily="18" charset="0"/>
                <a:ea typeface="+mj-ea"/>
                <a:cs typeface="+mj-cs"/>
              </a:rPr>
            </a:br>
            <a:r>
              <a:rPr lang="en-CA" sz="3600" b="1" dirty="0" smtClean="0">
                <a:solidFill>
                  <a:srgbClr val="0070C0"/>
                </a:solidFill>
                <a:latin typeface="Cambria" pitchFamily="18" charset="0"/>
                <a:ea typeface="+mj-ea"/>
                <a:cs typeface="+mj-cs"/>
              </a:rPr>
              <a:t>Modified Delphi Panel Composition</a:t>
            </a:r>
            <a:endParaRPr kumimoji="0" lang="en-CA" sz="3200" b="1" i="0" u="none" strike="noStrike" kern="1200" cap="none" spc="0" normalizeH="0" baseline="0" noProof="0" dirty="0" smtClean="0">
              <a:ln>
                <a:noFill/>
              </a:ln>
              <a:solidFill>
                <a:srgbClr val="0070C0"/>
              </a:solidFill>
              <a:effectLst/>
              <a:uLnTx/>
              <a:uFillTx/>
              <a:latin typeface="Cambria" pitchFamily="18" charset="0"/>
              <a:ea typeface="+mj-ea"/>
              <a:cs typeface="+mj-cs"/>
            </a:endParaRPr>
          </a:p>
        </p:txBody>
      </p:sp>
      <p:sp>
        <p:nvSpPr>
          <p:cNvPr id="11" name="Content Placeholder 2"/>
          <p:cNvSpPr txBox="1">
            <a:spLocks/>
          </p:cNvSpPr>
          <p:nvPr/>
        </p:nvSpPr>
        <p:spPr>
          <a:xfrm>
            <a:off x="457200" y="914400"/>
            <a:ext cx="8458200" cy="1600200"/>
          </a:xfrm>
          <a:prstGeom prst="rect">
            <a:avLst/>
          </a:prstGeom>
        </p:spPr>
        <p:txBody>
          <a:bodyPr vert="horz" lIns="91440" tIns="45720" rIns="91440" bIns="45720" rtlCol="0">
            <a:noAutofit/>
          </a:bodyPr>
          <a:lstStyle/>
          <a:p>
            <a:pPr marL="347663" indent="-347663">
              <a:spcBef>
                <a:spcPts val="400"/>
              </a:spcBef>
              <a:spcAft>
                <a:spcPts val="400"/>
              </a:spcAft>
              <a:buFont typeface="Wingdings" pitchFamily="2" charset="2"/>
              <a:buChar char="v"/>
            </a:pPr>
            <a:r>
              <a:rPr lang="en-US" sz="2000" b="1" dirty="0" smtClean="0">
                <a:solidFill>
                  <a:schemeClr val="tx2"/>
                </a:solidFill>
              </a:rPr>
              <a:t>Selection Considerations</a:t>
            </a:r>
          </a:p>
          <a:p>
            <a:pPr marL="682625" lvl="1" indent="-334963">
              <a:spcBef>
                <a:spcPts val="400"/>
              </a:spcBef>
              <a:spcAft>
                <a:spcPts val="400"/>
              </a:spcAft>
              <a:buFont typeface="Calibri" pitchFamily="34" charset="0"/>
              <a:buChar char="–"/>
            </a:pPr>
            <a:r>
              <a:rPr lang="en-US" dirty="0" smtClean="0"/>
              <a:t>multidisciplinary, cross-centre, multi-sector, &amp; opinion leaders across key stakeholder groups</a:t>
            </a:r>
          </a:p>
          <a:p>
            <a:pPr marL="682625" lvl="1" indent="-334963">
              <a:spcBef>
                <a:spcPts val="400"/>
              </a:spcBef>
              <a:spcAft>
                <a:spcPts val="400"/>
              </a:spcAft>
              <a:buFont typeface="Calibri" pitchFamily="34" charset="0"/>
              <a:buChar char="–"/>
            </a:pPr>
            <a:r>
              <a:rPr lang="en-US" dirty="0" smtClean="0"/>
              <a:t>panel size limited to 23 individuals to optimize desired group consensus process</a:t>
            </a:r>
          </a:p>
          <a:p>
            <a:pPr marL="347663" indent="-347663">
              <a:spcBef>
                <a:spcPts val="400"/>
              </a:spcBef>
              <a:spcAft>
                <a:spcPts val="400"/>
              </a:spcAft>
              <a:buFont typeface="Wingdings" pitchFamily="2" charset="2"/>
              <a:buChar char="v"/>
            </a:pPr>
            <a:r>
              <a:rPr lang="en-US" sz="2000" b="1" dirty="0" smtClean="0">
                <a:solidFill>
                  <a:schemeClr val="tx2"/>
                </a:solidFill>
              </a:rPr>
              <a:t>Participation - five tertiary centres each:</a:t>
            </a:r>
          </a:p>
          <a:p>
            <a:pPr marL="682625" lvl="1" indent="-334963">
              <a:spcBef>
                <a:spcPts val="400"/>
              </a:spcBef>
              <a:spcAft>
                <a:spcPts val="400"/>
              </a:spcAft>
              <a:buFont typeface="Calibri" pitchFamily="34" charset="0"/>
              <a:buChar char="–"/>
            </a:pPr>
            <a:r>
              <a:rPr lang="en-US" u="sng" dirty="0" smtClean="0"/>
              <a:t>nominated</a:t>
            </a:r>
            <a:r>
              <a:rPr lang="en-US" dirty="0" smtClean="0"/>
              <a:t> one </a:t>
            </a:r>
            <a:r>
              <a:rPr lang="en-US" dirty="0" smtClean="0">
                <a:solidFill>
                  <a:srgbClr val="0070C0"/>
                </a:solidFill>
              </a:rPr>
              <a:t>‘must have’ individual</a:t>
            </a:r>
            <a:endParaRPr lang="en-US" dirty="0" smtClean="0">
              <a:solidFill>
                <a:schemeClr val="tx2"/>
              </a:solidFill>
            </a:endParaRPr>
          </a:p>
          <a:p>
            <a:pPr marL="682625" lvl="1" indent="-334963">
              <a:spcBef>
                <a:spcPts val="400"/>
              </a:spcBef>
              <a:spcAft>
                <a:spcPts val="100"/>
              </a:spcAft>
              <a:buFont typeface="Calibri" pitchFamily="34" charset="0"/>
              <a:buChar char="–"/>
            </a:pPr>
            <a:r>
              <a:rPr lang="en-US" u="sng" dirty="0" smtClean="0">
                <a:solidFill>
                  <a:srgbClr val="0070C0"/>
                </a:solidFill>
              </a:rPr>
              <a:t>recommended</a:t>
            </a:r>
            <a:r>
              <a:rPr lang="en-US" dirty="0" smtClean="0">
                <a:solidFill>
                  <a:srgbClr val="0070C0"/>
                </a:solidFill>
              </a:rPr>
              <a:t> one individual per the following five disciplines</a:t>
            </a:r>
            <a:r>
              <a:rPr lang="en-US" dirty="0" smtClean="0">
                <a:solidFill>
                  <a:schemeClr val="tx2"/>
                </a:solidFill>
              </a:rPr>
              <a:t> </a:t>
            </a:r>
            <a:r>
              <a:rPr lang="en-US" dirty="0" smtClean="0"/>
              <a:t>for consideration:</a:t>
            </a:r>
          </a:p>
          <a:p>
            <a:pPr lvl="2">
              <a:spcBef>
                <a:spcPts val="400"/>
              </a:spcBef>
              <a:spcAft>
                <a:spcPts val="100"/>
              </a:spcAft>
            </a:pPr>
            <a:r>
              <a:rPr lang="en-US" sz="1600" dirty="0" smtClean="0"/>
              <a:t>Pediatric oncologists</a:t>
            </a:r>
          </a:p>
          <a:p>
            <a:pPr lvl="2">
              <a:spcBef>
                <a:spcPts val="400"/>
              </a:spcBef>
              <a:spcAft>
                <a:spcPts val="100"/>
              </a:spcAft>
            </a:pPr>
            <a:r>
              <a:rPr lang="en-US" sz="1600" dirty="0" smtClean="0"/>
              <a:t>Nurses</a:t>
            </a:r>
          </a:p>
          <a:p>
            <a:pPr lvl="2">
              <a:spcBef>
                <a:spcPts val="400"/>
              </a:spcBef>
              <a:spcAft>
                <a:spcPts val="100"/>
              </a:spcAft>
            </a:pPr>
            <a:r>
              <a:rPr lang="en-US" sz="1600" dirty="0" smtClean="0"/>
              <a:t>Behavioural disciplines </a:t>
            </a:r>
            <a:r>
              <a:rPr lang="en-US" sz="1600" i="1" dirty="0" smtClean="0"/>
              <a:t>(clinical psychology, neuropsychology, social work)</a:t>
            </a:r>
          </a:p>
          <a:p>
            <a:pPr lvl="2">
              <a:spcBef>
                <a:spcPts val="400"/>
              </a:spcBef>
              <a:spcAft>
                <a:spcPts val="100"/>
              </a:spcAft>
            </a:pPr>
            <a:r>
              <a:rPr lang="en-US" sz="1600" dirty="0" smtClean="0"/>
              <a:t>Other allied health care professionals </a:t>
            </a:r>
            <a:r>
              <a:rPr lang="en-US" sz="1600" i="1" dirty="0" smtClean="0"/>
              <a:t>(pharmacy, physiotherapy)</a:t>
            </a:r>
          </a:p>
          <a:p>
            <a:pPr lvl="2">
              <a:spcBef>
                <a:spcPts val="400"/>
              </a:spcBef>
              <a:spcAft>
                <a:spcPts val="100"/>
              </a:spcAft>
            </a:pPr>
            <a:r>
              <a:rPr lang="en-US" sz="1600" dirty="0" smtClean="0"/>
              <a:t>Hospital administrators/managers</a:t>
            </a:r>
          </a:p>
          <a:p>
            <a:pPr marL="347663" indent="-347663">
              <a:spcBef>
                <a:spcPts val="600"/>
              </a:spcBef>
              <a:spcAft>
                <a:spcPts val="200"/>
              </a:spcAft>
              <a:buFont typeface="Wingdings" pitchFamily="2" charset="2"/>
              <a:buChar char="v"/>
            </a:pPr>
            <a:r>
              <a:rPr lang="en-US" sz="2000" b="1" dirty="0" smtClean="0">
                <a:solidFill>
                  <a:schemeClr val="tx2"/>
                </a:solidFill>
              </a:rPr>
              <a:t>23 individuals agreed to engage in this process, representing:</a:t>
            </a:r>
          </a:p>
          <a:p>
            <a:pPr lvl="1">
              <a:spcBef>
                <a:spcPts val="600"/>
              </a:spcBef>
              <a:spcAft>
                <a:spcPts val="200"/>
              </a:spcAft>
            </a:pPr>
            <a:r>
              <a:rPr lang="en-US" sz="1600" dirty="0" smtClean="0">
                <a:solidFill>
                  <a:srgbClr val="0070C0"/>
                </a:solidFill>
              </a:rPr>
              <a:t>- all disciplines				      - parents </a:t>
            </a:r>
            <a:r>
              <a:rPr lang="en-US" sz="1600" dirty="0" smtClean="0"/>
              <a:t>of children who had cancer</a:t>
            </a:r>
          </a:p>
          <a:p>
            <a:pPr lvl="1">
              <a:spcBef>
                <a:spcPts val="600"/>
              </a:spcBef>
              <a:spcAft>
                <a:spcPts val="200"/>
              </a:spcAft>
            </a:pPr>
            <a:r>
              <a:rPr lang="en-US" sz="1600" dirty="0" smtClean="0">
                <a:solidFill>
                  <a:srgbClr val="0070C0"/>
                </a:solidFill>
              </a:rPr>
              <a:t>- all levels of care </a:t>
            </a:r>
            <a:r>
              <a:rPr lang="en-US" sz="1600" i="1" dirty="0" smtClean="0"/>
              <a:t>(Tertiary, Satellite, Interlink)	</a:t>
            </a:r>
            <a:r>
              <a:rPr lang="en-US" sz="1600" i="1" dirty="0" smtClean="0">
                <a:solidFill>
                  <a:schemeClr val="tx2"/>
                </a:solidFill>
              </a:rPr>
              <a:t>      - </a:t>
            </a:r>
            <a:r>
              <a:rPr lang="en-US" sz="1600" dirty="0" smtClean="0"/>
              <a:t>adult</a:t>
            </a:r>
            <a:r>
              <a:rPr lang="en-US" sz="1600" dirty="0" smtClean="0">
                <a:solidFill>
                  <a:schemeClr val="tx2"/>
                </a:solidFill>
              </a:rPr>
              <a:t> </a:t>
            </a:r>
            <a:r>
              <a:rPr lang="en-US" sz="1600" dirty="0" smtClean="0">
                <a:solidFill>
                  <a:srgbClr val="0070C0"/>
                </a:solidFill>
              </a:rPr>
              <a:t>survivors</a:t>
            </a:r>
            <a:r>
              <a:rPr lang="en-US" sz="1600" dirty="0" smtClean="0">
                <a:solidFill>
                  <a:schemeClr val="tx2"/>
                </a:solidFill>
              </a:rPr>
              <a:t> </a:t>
            </a:r>
            <a:r>
              <a:rPr lang="en-US" sz="1600" dirty="0" smtClean="0"/>
              <a:t>of childhood cancer</a:t>
            </a:r>
          </a:p>
          <a:p>
            <a:pPr lvl="1">
              <a:spcBef>
                <a:spcPts val="600"/>
              </a:spcBef>
              <a:spcAft>
                <a:spcPts val="200"/>
              </a:spcAft>
            </a:pPr>
            <a:r>
              <a:rPr lang="en-US" sz="1600" dirty="0" smtClean="0">
                <a:solidFill>
                  <a:srgbClr val="0070C0"/>
                </a:solidFill>
              </a:rPr>
              <a:t>- Ministry of Health and Long-Term Care </a:t>
            </a:r>
            <a:r>
              <a:rPr lang="en-US" sz="1600" dirty="0" smtClean="0"/>
              <a:t>(MOHLTC)</a:t>
            </a:r>
          </a:p>
        </p:txBody>
      </p:sp>
      <p:sp>
        <p:nvSpPr>
          <p:cNvPr id="34" name="Slide Number Placeholder 33"/>
          <p:cNvSpPr>
            <a:spLocks noGrp="1"/>
          </p:cNvSpPr>
          <p:nvPr>
            <p:ph type="sldNum" sz="quarter" idx="12"/>
          </p:nvPr>
        </p:nvSpPr>
        <p:spPr/>
        <p:txBody>
          <a:bodyPr/>
          <a:lstStyle/>
          <a:p>
            <a:fld id="{12B1F09B-3F8B-4535-A2CD-A1CFD9F77C4F}" type="slidenum">
              <a:rPr lang="en-US" smtClean="0"/>
              <a:pPr/>
              <a:t>31</a:t>
            </a:fld>
            <a:endParaRPr lang="en-US" dirty="0"/>
          </a:p>
        </p:txBody>
      </p:sp>
      <p:cxnSp>
        <p:nvCxnSpPr>
          <p:cNvPr id="8" name="Straight Connector 7"/>
          <p:cNvCxnSpPr/>
          <p:nvPr/>
        </p:nvCxnSpPr>
        <p:spPr>
          <a:xfrm>
            <a:off x="457200" y="9144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Autofit/>
          </a:bodyPr>
          <a:lstStyle/>
          <a:p>
            <a:r>
              <a:rPr lang="en-US" sz="3600" b="1" dirty="0" smtClean="0">
                <a:solidFill>
                  <a:schemeClr val="tx2"/>
                </a:solidFill>
                <a:latin typeface="Cambria" pitchFamily="18" charset="0"/>
              </a:rPr>
              <a:t>Stages of Study Development</a:t>
            </a:r>
            <a:endParaRPr lang="en-US" sz="3600" dirty="0">
              <a:solidFill>
                <a:schemeClr val="tx2"/>
              </a:solidFill>
            </a:endParaRPr>
          </a:p>
        </p:txBody>
      </p:sp>
      <p:sp>
        <p:nvSpPr>
          <p:cNvPr id="6" name="TextBox 5"/>
          <p:cNvSpPr txBox="1"/>
          <p:nvPr/>
        </p:nvSpPr>
        <p:spPr>
          <a:xfrm>
            <a:off x="76200" y="381000"/>
            <a:ext cx="990600" cy="78319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lIns="0" tIns="0" rIns="0" bIns="0" rtlCol="0">
            <a:spAutoFit/>
          </a:bodyPr>
          <a:lstStyle/>
          <a:p>
            <a:pPr algn="ctr"/>
            <a:endParaRPr lang="en-US" sz="200" b="1" dirty="0" smtClean="0">
              <a:solidFill>
                <a:schemeClr val="tx2"/>
              </a:solidFill>
            </a:endParaRPr>
          </a:p>
          <a:p>
            <a:pPr algn="ctr"/>
            <a:r>
              <a:rPr lang="en-US" sz="1600" b="1" dirty="0" smtClean="0">
                <a:solidFill>
                  <a:schemeClr val="tx2"/>
                </a:solidFill>
              </a:rPr>
              <a:t>Phase I </a:t>
            </a:r>
            <a:r>
              <a:rPr lang="en-US" sz="1400" dirty="0" smtClean="0">
                <a:solidFill>
                  <a:schemeClr val="tx2"/>
                </a:solidFill>
              </a:rPr>
              <a:t>Framework Review</a:t>
            </a:r>
            <a:endParaRPr lang="en-US" sz="1400" dirty="0">
              <a:solidFill>
                <a:schemeClr val="tx2"/>
              </a:solidFill>
            </a:endParaRPr>
          </a:p>
        </p:txBody>
      </p:sp>
      <p:sp>
        <p:nvSpPr>
          <p:cNvPr id="7" name="TextBox 6"/>
          <p:cNvSpPr txBox="1"/>
          <p:nvPr/>
        </p:nvSpPr>
        <p:spPr>
          <a:xfrm>
            <a:off x="76200" y="1295401"/>
            <a:ext cx="990600" cy="3835345"/>
          </a:xfrm>
          <a:prstGeom prst="roundRect">
            <a:avLst/>
          </a:prstGeom>
        </p:spPr>
        <p:style>
          <a:lnRef idx="1">
            <a:schemeClr val="accent1"/>
          </a:lnRef>
          <a:fillRef idx="2">
            <a:schemeClr val="accent1"/>
          </a:fillRef>
          <a:effectRef idx="1">
            <a:schemeClr val="accent1"/>
          </a:effectRef>
          <a:fontRef idx="minor">
            <a:schemeClr val="dk1"/>
          </a:fontRef>
        </p:style>
        <p:txBody>
          <a:bodyPr wrap="square" lIns="0" rIns="0" rtlCol="0">
            <a:spAutoFit/>
          </a:bodyPr>
          <a:lstStyle/>
          <a:p>
            <a:pPr algn="ctr"/>
            <a:endParaRPr lang="en-US" sz="1600" b="1" dirty="0" smtClean="0">
              <a:solidFill>
                <a:schemeClr val="tx2"/>
              </a:solidFill>
            </a:endParaRPr>
          </a:p>
          <a:p>
            <a:pPr algn="ctr"/>
            <a:endParaRPr lang="en-US" sz="1600" b="1" dirty="0" smtClean="0">
              <a:solidFill>
                <a:schemeClr val="tx2"/>
              </a:solidFill>
            </a:endParaRPr>
          </a:p>
          <a:p>
            <a:pPr algn="ctr"/>
            <a:endParaRPr lang="en-US" sz="1600" b="1" dirty="0" smtClean="0">
              <a:solidFill>
                <a:schemeClr val="tx2"/>
              </a:solidFill>
            </a:endParaRPr>
          </a:p>
          <a:p>
            <a:pPr algn="ctr"/>
            <a:endParaRPr lang="en-US" sz="1600" b="1" dirty="0" smtClean="0">
              <a:solidFill>
                <a:schemeClr val="tx2"/>
              </a:solidFill>
            </a:endParaRPr>
          </a:p>
          <a:p>
            <a:pPr algn="ctr"/>
            <a:endParaRPr lang="en-US" sz="1600" b="1" dirty="0" smtClean="0">
              <a:solidFill>
                <a:schemeClr val="tx2"/>
              </a:solidFill>
            </a:endParaRPr>
          </a:p>
          <a:p>
            <a:pPr algn="ctr"/>
            <a:r>
              <a:rPr lang="en-US" sz="1600" b="1" dirty="0" smtClean="0">
                <a:solidFill>
                  <a:schemeClr val="tx2"/>
                </a:solidFill>
              </a:rPr>
              <a:t>Phase II </a:t>
            </a:r>
            <a:r>
              <a:rPr lang="en-US" sz="1400" dirty="0" smtClean="0">
                <a:solidFill>
                  <a:schemeClr val="tx2"/>
                </a:solidFill>
              </a:rPr>
              <a:t>Indicator </a:t>
            </a:r>
            <a:r>
              <a:rPr lang="en-US" sz="1250" dirty="0" smtClean="0">
                <a:solidFill>
                  <a:schemeClr val="tx2"/>
                </a:solidFill>
              </a:rPr>
              <a:t>Development </a:t>
            </a:r>
            <a:r>
              <a:rPr lang="en-US" sz="1300" dirty="0" smtClean="0">
                <a:solidFill>
                  <a:schemeClr val="tx2"/>
                </a:solidFill>
              </a:rPr>
              <a:t/>
            </a:r>
            <a:br>
              <a:rPr lang="en-US" sz="1300" dirty="0" smtClean="0">
                <a:solidFill>
                  <a:schemeClr val="tx2"/>
                </a:solidFill>
              </a:rPr>
            </a:br>
            <a:r>
              <a:rPr lang="en-US" sz="1400" dirty="0" smtClean="0">
                <a:solidFill>
                  <a:schemeClr val="tx2"/>
                </a:solidFill>
              </a:rPr>
              <a:t>&amp; Framework Selection</a:t>
            </a:r>
          </a:p>
          <a:p>
            <a:pPr algn="ctr"/>
            <a:endParaRPr lang="en-US" sz="1600" dirty="0" smtClean="0">
              <a:solidFill>
                <a:schemeClr val="tx2"/>
              </a:solidFill>
            </a:endParaRPr>
          </a:p>
          <a:p>
            <a:pPr algn="ctr"/>
            <a:endParaRPr lang="en-US" sz="1600" dirty="0" smtClean="0">
              <a:solidFill>
                <a:schemeClr val="tx2"/>
              </a:solidFill>
            </a:endParaRPr>
          </a:p>
          <a:p>
            <a:pPr algn="ctr"/>
            <a:endParaRPr lang="en-US" sz="1400" dirty="0" smtClean="0">
              <a:solidFill>
                <a:schemeClr val="tx2"/>
              </a:solidFill>
            </a:endParaRPr>
          </a:p>
          <a:p>
            <a:pPr algn="ctr"/>
            <a:endParaRPr lang="en-US" sz="1400" dirty="0" smtClean="0">
              <a:solidFill>
                <a:schemeClr val="tx2"/>
              </a:solidFill>
            </a:endParaRPr>
          </a:p>
          <a:p>
            <a:pPr algn="ctr"/>
            <a:endParaRPr lang="en-US" sz="1400" dirty="0">
              <a:solidFill>
                <a:schemeClr val="tx2"/>
              </a:solidFill>
            </a:endParaRPr>
          </a:p>
        </p:txBody>
      </p:sp>
      <p:sp>
        <p:nvSpPr>
          <p:cNvPr id="9" name="TextBox 8"/>
          <p:cNvSpPr txBox="1"/>
          <p:nvPr/>
        </p:nvSpPr>
        <p:spPr>
          <a:xfrm>
            <a:off x="76200" y="5334000"/>
            <a:ext cx="990600" cy="1449080"/>
          </a:xfrm>
          <a:prstGeom prst="roundRect">
            <a:avLst/>
          </a:prstGeom>
        </p:spPr>
        <p:style>
          <a:lnRef idx="1">
            <a:schemeClr val="accent1"/>
          </a:lnRef>
          <a:fillRef idx="2">
            <a:schemeClr val="accent1"/>
          </a:fillRef>
          <a:effectRef idx="1">
            <a:schemeClr val="accent1"/>
          </a:effectRef>
          <a:fontRef idx="minor">
            <a:schemeClr val="dk1"/>
          </a:fontRef>
        </p:style>
        <p:txBody>
          <a:bodyPr wrap="square" lIns="0" rIns="0" rtlCol="0">
            <a:spAutoFit/>
          </a:bodyPr>
          <a:lstStyle/>
          <a:p>
            <a:pPr algn="ctr"/>
            <a:endParaRPr lang="en-US" sz="200" b="1" dirty="0" smtClean="0">
              <a:solidFill>
                <a:schemeClr val="tx2"/>
              </a:solidFill>
            </a:endParaRPr>
          </a:p>
          <a:p>
            <a:pPr algn="ctr">
              <a:spcBef>
                <a:spcPts val="600"/>
              </a:spcBef>
              <a:spcAft>
                <a:spcPts val="600"/>
              </a:spcAft>
            </a:pPr>
            <a:r>
              <a:rPr lang="en-US" sz="1600" b="1" dirty="0" smtClean="0">
                <a:solidFill>
                  <a:schemeClr val="tx2"/>
                </a:solidFill>
              </a:rPr>
              <a:t>Phase III </a:t>
            </a:r>
            <a:r>
              <a:rPr lang="en-US" sz="1400" dirty="0" smtClean="0">
                <a:solidFill>
                  <a:schemeClr val="tx2"/>
                </a:solidFill>
              </a:rPr>
              <a:t>Modified Delphi Panel Process</a:t>
            </a:r>
          </a:p>
        </p:txBody>
      </p:sp>
      <p:grpSp>
        <p:nvGrpSpPr>
          <p:cNvPr id="3" name="Group 36"/>
          <p:cNvGrpSpPr/>
          <p:nvPr/>
        </p:nvGrpSpPr>
        <p:grpSpPr>
          <a:xfrm>
            <a:off x="1143000" y="457200"/>
            <a:ext cx="7924800" cy="542543"/>
            <a:chOff x="0" y="4574"/>
            <a:chExt cx="7924800" cy="542543"/>
          </a:xfrm>
        </p:grpSpPr>
        <p:sp>
          <p:nvSpPr>
            <p:cNvPr id="59" name="Rounded Rectangle 58"/>
            <p:cNvSpPr/>
            <p:nvPr/>
          </p:nvSpPr>
          <p:spPr>
            <a:xfrm>
              <a:off x="0" y="4574"/>
              <a:ext cx="7924800" cy="542543"/>
            </a:xfrm>
            <a:prstGeom prst="roundRect">
              <a:avLst>
                <a:gd name="adj" fmla="val 10000"/>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sp>
        <p:sp>
          <p:nvSpPr>
            <p:cNvPr id="60" name="Rounded Rectangle 4"/>
            <p:cNvSpPr/>
            <p:nvPr/>
          </p:nvSpPr>
          <p:spPr>
            <a:xfrm>
              <a:off x="15891" y="20465"/>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 tIns="64770" rIns="9144" bIns="64770" numCol="1" spcCol="1270" anchor="ctr" anchorCtr="0">
              <a:noAutofit/>
            </a:bodyPr>
            <a:lstStyle/>
            <a:p>
              <a:pPr lvl="0" algn="ctr" defTabSz="755650">
                <a:lnSpc>
                  <a:spcPct val="90000"/>
                </a:lnSpc>
                <a:spcBef>
                  <a:spcPct val="0"/>
                </a:spcBef>
                <a:spcAft>
                  <a:spcPct val="35000"/>
                </a:spcAft>
              </a:pPr>
              <a:r>
                <a:rPr lang="en-US" sz="1700" b="0" i="0" kern="1200" dirty="0" smtClean="0">
                  <a:solidFill>
                    <a:schemeClr val="tx1"/>
                  </a:solidFill>
                </a:rPr>
                <a:t>Review of Quality Assessment Frameworks</a:t>
              </a:r>
              <a:r>
                <a:rPr lang="en-US" sz="1700" b="0" i="1" kern="1200" dirty="0" smtClean="0">
                  <a:solidFill>
                    <a:schemeClr val="tx2"/>
                  </a:solidFill>
                </a:rPr>
                <a:t/>
              </a:r>
              <a:br>
                <a:rPr lang="en-US" sz="1700" b="0" i="1" kern="1200" dirty="0" smtClean="0">
                  <a:solidFill>
                    <a:schemeClr val="tx2"/>
                  </a:solidFill>
                </a:rPr>
              </a:br>
              <a:r>
                <a:rPr lang="en-US" sz="1700" b="0" i="1" kern="1200" dirty="0" smtClean="0">
                  <a:solidFill>
                    <a:schemeClr val="tx2"/>
                  </a:solidFill>
                </a:rPr>
                <a:t>(Comprehensive Systematic Review of Quality Assessment Frameworks) </a:t>
              </a:r>
              <a:r>
                <a:rPr lang="en-US" sz="1400" b="0" i="1" kern="1200" dirty="0" smtClean="0">
                  <a:solidFill>
                    <a:schemeClr val="tx2"/>
                  </a:solidFill>
                </a:rPr>
                <a:t>(Klassen, et al, 2010)</a:t>
              </a:r>
              <a:endParaRPr lang="en-US" sz="1400" b="0" i="1" kern="1200" dirty="0">
                <a:solidFill>
                  <a:schemeClr val="tx2"/>
                </a:solidFill>
              </a:endParaRPr>
            </a:p>
          </p:txBody>
        </p:sp>
      </p:grpSp>
      <p:grpSp>
        <p:nvGrpSpPr>
          <p:cNvPr id="4" name="Group 66"/>
          <p:cNvGrpSpPr/>
          <p:nvPr/>
        </p:nvGrpSpPr>
        <p:grpSpPr>
          <a:xfrm>
            <a:off x="1143000" y="1066800"/>
            <a:ext cx="7924800" cy="746759"/>
            <a:chOff x="1143000" y="1066800"/>
            <a:chExt cx="7924800" cy="746759"/>
          </a:xfrm>
        </p:grpSpPr>
        <p:grpSp>
          <p:nvGrpSpPr>
            <p:cNvPr id="5" name="Group 9"/>
            <p:cNvGrpSpPr/>
            <p:nvPr/>
          </p:nvGrpSpPr>
          <p:grpSpPr>
            <a:xfrm>
              <a:off x="4953000" y="1066800"/>
              <a:ext cx="244144" cy="203453"/>
              <a:chOff x="3840328" y="581027"/>
              <a:chExt cx="244144" cy="203453"/>
            </a:xfrm>
          </p:grpSpPr>
          <p:sp>
            <p:nvSpPr>
              <p:cNvPr id="29" name="Right Arrow 28"/>
              <p:cNvSpPr/>
              <p:nvPr/>
            </p:nvSpPr>
            <p:spPr>
              <a:xfrm rot="5400000">
                <a:off x="3860673" y="560682"/>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30" name="Right Arrow 4"/>
              <p:cNvSpPr/>
              <p:nvPr/>
            </p:nvSpPr>
            <p:spPr>
              <a:xfrm>
                <a:off x="3889157" y="581027"/>
                <a:ext cx="146486" cy="142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p:txBody>
          </p:sp>
        </p:grpSp>
        <p:grpSp>
          <p:nvGrpSpPr>
            <p:cNvPr id="8" name="Group 37"/>
            <p:cNvGrpSpPr/>
            <p:nvPr/>
          </p:nvGrpSpPr>
          <p:grpSpPr>
            <a:xfrm>
              <a:off x="1143000" y="1271016"/>
              <a:ext cx="7924800" cy="542543"/>
              <a:chOff x="0" y="818390"/>
              <a:chExt cx="7924800" cy="542543"/>
            </a:xfrm>
          </p:grpSpPr>
          <p:sp>
            <p:nvSpPr>
              <p:cNvPr id="57" name="Rounded Rectangle 56"/>
              <p:cNvSpPr/>
              <p:nvPr/>
            </p:nvSpPr>
            <p:spPr>
              <a:xfrm>
                <a:off x="0" y="818390"/>
                <a:ext cx="7924800" cy="542543"/>
              </a:xfrm>
              <a:prstGeom prst="roundRect">
                <a:avLst>
                  <a:gd name="adj" fmla="val 10000"/>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sp>
          <p:sp>
            <p:nvSpPr>
              <p:cNvPr id="58" name="Rounded Rectangle 6"/>
              <p:cNvSpPr/>
              <p:nvPr/>
            </p:nvSpPr>
            <p:spPr>
              <a:xfrm>
                <a:off x="15891" y="834281"/>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kern="1200" dirty="0" smtClean="0">
                    <a:solidFill>
                      <a:schemeClr val="tx1"/>
                    </a:solidFill>
                  </a:rPr>
                  <a:t>Review of Published Quality Indicators relevant to Childhood Cancer </a:t>
                </a:r>
                <a:br>
                  <a:rPr lang="en-US" sz="1700" b="0" kern="1200" dirty="0" smtClean="0">
                    <a:solidFill>
                      <a:schemeClr val="tx1"/>
                    </a:solidFill>
                  </a:rPr>
                </a:br>
                <a:r>
                  <a:rPr lang="en-US" sz="1700" b="0" i="1" kern="1200" dirty="0" smtClean="0">
                    <a:solidFill>
                      <a:schemeClr val="tx2"/>
                    </a:solidFill>
                  </a:rPr>
                  <a:t>(Systematic Review and Targeted Grey Literature Search)</a:t>
                </a:r>
                <a:endParaRPr lang="en-US" sz="1700" b="0" i="1" kern="1200" dirty="0">
                  <a:solidFill>
                    <a:schemeClr val="tx2"/>
                  </a:solidFill>
                </a:endParaRPr>
              </a:p>
            </p:txBody>
          </p:sp>
        </p:grpSp>
      </p:grpSp>
      <p:grpSp>
        <p:nvGrpSpPr>
          <p:cNvPr id="10" name="Group 67"/>
          <p:cNvGrpSpPr/>
          <p:nvPr/>
        </p:nvGrpSpPr>
        <p:grpSpPr>
          <a:xfrm>
            <a:off x="1143000" y="1880615"/>
            <a:ext cx="7924800" cy="746759"/>
            <a:chOff x="1143000" y="1880615"/>
            <a:chExt cx="7924800" cy="746759"/>
          </a:xfrm>
        </p:grpSpPr>
        <p:grpSp>
          <p:nvGrpSpPr>
            <p:cNvPr id="11" name="Group 10"/>
            <p:cNvGrpSpPr/>
            <p:nvPr/>
          </p:nvGrpSpPr>
          <p:grpSpPr>
            <a:xfrm>
              <a:off x="4953000" y="1880615"/>
              <a:ext cx="244144" cy="203453"/>
              <a:chOff x="3840328" y="1394842"/>
              <a:chExt cx="244144" cy="203453"/>
            </a:xfrm>
          </p:grpSpPr>
          <p:sp>
            <p:nvSpPr>
              <p:cNvPr id="27" name="Right Arrow 26"/>
              <p:cNvSpPr/>
              <p:nvPr/>
            </p:nvSpPr>
            <p:spPr>
              <a:xfrm rot="5400000">
                <a:off x="3860673" y="1374497"/>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8" name="Right Arrow 6"/>
              <p:cNvSpPr/>
              <p:nvPr/>
            </p:nvSpPr>
            <p:spPr>
              <a:xfrm>
                <a:off x="3889157" y="1394842"/>
                <a:ext cx="146486" cy="142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p:txBody>
          </p:sp>
        </p:grpSp>
        <p:grpSp>
          <p:nvGrpSpPr>
            <p:cNvPr id="12" name="Group 38"/>
            <p:cNvGrpSpPr/>
            <p:nvPr/>
          </p:nvGrpSpPr>
          <p:grpSpPr>
            <a:xfrm>
              <a:off x="1143000" y="2084831"/>
              <a:ext cx="7924800" cy="542543"/>
              <a:chOff x="0" y="1632205"/>
              <a:chExt cx="7924800" cy="542543"/>
            </a:xfrm>
          </p:grpSpPr>
          <p:sp>
            <p:nvSpPr>
              <p:cNvPr id="55" name="Rounded Rectangle 54"/>
              <p:cNvSpPr/>
              <p:nvPr/>
            </p:nvSpPr>
            <p:spPr>
              <a:xfrm>
                <a:off x="0" y="1632205"/>
                <a:ext cx="7924800" cy="542543"/>
              </a:xfrm>
              <a:prstGeom prst="roundRect">
                <a:avLst>
                  <a:gd name="adj" fmla="val 10000"/>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sp>
          <p:sp>
            <p:nvSpPr>
              <p:cNvPr id="56" name="Rounded Rectangle 8"/>
              <p:cNvSpPr/>
              <p:nvPr/>
            </p:nvSpPr>
            <p:spPr>
              <a:xfrm>
                <a:off x="15891" y="1648096"/>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27432" tIns="64770" rIns="27432" bIns="64770" numCol="1" spcCol="1270" anchor="ctr" anchorCtr="0">
                <a:noAutofit/>
              </a:bodyPr>
              <a:lstStyle/>
              <a:p>
                <a:pPr lvl="0" algn="ctr" defTabSz="755650">
                  <a:lnSpc>
                    <a:spcPct val="90000"/>
                  </a:lnSpc>
                  <a:spcBef>
                    <a:spcPct val="0"/>
                  </a:spcBef>
                  <a:spcAft>
                    <a:spcPct val="35000"/>
                  </a:spcAft>
                </a:pPr>
                <a:r>
                  <a:rPr lang="en-US" sz="1700" b="0" kern="1200" dirty="0" smtClean="0">
                    <a:solidFill>
                      <a:schemeClr val="tx1"/>
                    </a:solidFill>
                  </a:rPr>
                  <a:t>Development of Initial Set of Pediatric Oncology-Specific Quality Indicators of the System</a:t>
                </a:r>
                <a:br>
                  <a:rPr lang="en-US" sz="1700" b="0" kern="1200" dirty="0" smtClean="0">
                    <a:solidFill>
                      <a:schemeClr val="tx1"/>
                    </a:solidFill>
                  </a:rPr>
                </a:br>
                <a:r>
                  <a:rPr lang="en-US" sz="1700" b="0" i="1" kern="1200" dirty="0" smtClean="0">
                    <a:solidFill>
                      <a:schemeClr val="tx2"/>
                    </a:solidFill>
                  </a:rPr>
                  <a:t>(Investigator Focus Group Sessions)</a:t>
                </a:r>
                <a:endParaRPr lang="en-US" sz="1700" b="0" i="1" kern="1200" dirty="0">
                  <a:solidFill>
                    <a:schemeClr val="tx2"/>
                  </a:solidFill>
                </a:endParaRPr>
              </a:p>
            </p:txBody>
          </p:sp>
        </p:grpSp>
      </p:grpSp>
      <p:grpSp>
        <p:nvGrpSpPr>
          <p:cNvPr id="13" name="Group 68"/>
          <p:cNvGrpSpPr/>
          <p:nvPr/>
        </p:nvGrpSpPr>
        <p:grpSpPr>
          <a:xfrm>
            <a:off x="1143000" y="2694430"/>
            <a:ext cx="7924800" cy="746759"/>
            <a:chOff x="1143000" y="2694430"/>
            <a:chExt cx="7924800" cy="746759"/>
          </a:xfrm>
        </p:grpSpPr>
        <p:grpSp>
          <p:nvGrpSpPr>
            <p:cNvPr id="14" name="Group 11"/>
            <p:cNvGrpSpPr/>
            <p:nvPr/>
          </p:nvGrpSpPr>
          <p:grpSpPr>
            <a:xfrm>
              <a:off x="4953000" y="2694430"/>
              <a:ext cx="244144" cy="203453"/>
              <a:chOff x="3840328" y="2208657"/>
              <a:chExt cx="244144" cy="203453"/>
            </a:xfrm>
          </p:grpSpPr>
          <p:sp>
            <p:nvSpPr>
              <p:cNvPr id="25" name="Right Arrow 24"/>
              <p:cNvSpPr/>
              <p:nvPr/>
            </p:nvSpPr>
            <p:spPr>
              <a:xfrm rot="5400000">
                <a:off x="3860673" y="2188312"/>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6" name="Right Arrow 8"/>
              <p:cNvSpPr/>
              <p:nvPr/>
            </p:nvSpPr>
            <p:spPr>
              <a:xfrm>
                <a:off x="3889157" y="2208657"/>
                <a:ext cx="146486" cy="142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p:txBody>
          </p:sp>
        </p:grpSp>
        <p:grpSp>
          <p:nvGrpSpPr>
            <p:cNvPr id="15" name="Group 39"/>
            <p:cNvGrpSpPr/>
            <p:nvPr/>
          </p:nvGrpSpPr>
          <p:grpSpPr>
            <a:xfrm>
              <a:off x="1143000" y="2898646"/>
              <a:ext cx="7924800" cy="542543"/>
              <a:chOff x="0" y="2446020"/>
              <a:chExt cx="7924800" cy="542543"/>
            </a:xfrm>
          </p:grpSpPr>
          <p:sp>
            <p:nvSpPr>
              <p:cNvPr id="53" name="Rounded Rectangle 52"/>
              <p:cNvSpPr/>
              <p:nvPr/>
            </p:nvSpPr>
            <p:spPr>
              <a:xfrm>
                <a:off x="0" y="2446020"/>
                <a:ext cx="7924800" cy="542543"/>
              </a:xfrm>
              <a:prstGeom prst="roundRect">
                <a:avLst>
                  <a:gd name="adj" fmla="val 10000"/>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sp>
          <p:sp>
            <p:nvSpPr>
              <p:cNvPr id="54" name="Rounded Rectangle 10"/>
              <p:cNvSpPr/>
              <p:nvPr/>
            </p:nvSpPr>
            <p:spPr>
              <a:xfrm>
                <a:off x="15891" y="2461911"/>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i="0" kern="1200" dirty="0" smtClean="0">
                    <a:solidFill>
                      <a:schemeClr val="tx1"/>
                    </a:solidFill>
                  </a:rPr>
                  <a:t>Evaluation &amp; Selection of a Subset of Indicators based on Sequential Selection Criteria </a:t>
                </a:r>
                <a:br>
                  <a:rPr lang="en-US" sz="1700" b="0" i="0" kern="1200" dirty="0" smtClean="0">
                    <a:solidFill>
                      <a:schemeClr val="tx1"/>
                    </a:solidFill>
                  </a:rPr>
                </a:br>
                <a:r>
                  <a:rPr lang="en-US" sz="1700" b="0" i="1" kern="1200" dirty="0" smtClean="0">
                    <a:solidFill>
                      <a:schemeClr val="tx2"/>
                    </a:solidFill>
                  </a:rPr>
                  <a:t>(Indicator Evaluation by Content Experts of the Investigator Group)</a:t>
                </a:r>
                <a:endParaRPr lang="en-US" sz="1700" b="0" i="1" kern="1200" dirty="0">
                  <a:solidFill>
                    <a:schemeClr val="tx2"/>
                  </a:solidFill>
                </a:endParaRPr>
              </a:p>
            </p:txBody>
          </p:sp>
        </p:grpSp>
      </p:grpSp>
      <p:grpSp>
        <p:nvGrpSpPr>
          <p:cNvPr id="16" name="Group 69"/>
          <p:cNvGrpSpPr/>
          <p:nvPr/>
        </p:nvGrpSpPr>
        <p:grpSpPr>
          <a:xfrm>
            <a:off x="1143000" y="3508245"/>
            <a:ext cx="7924800" cy="746759"/>
            <a:chOff x="1143000" y="3508245"/>
            <a:chExt cx="7924800" cy="746759"/>
          </a:xfrm>
        </p:grpSpPr>
        <p:grpSp>
          <p:nvGrpSpPr>
            <p:cNvPr id="17" name="Group 12"/>
            <p:cNvGrpSpPr/>
            <p:nvPr/>
          </p:nvGrpSpPr>
          <p:grpSpPr>
            <a:xfrm>
              <a:off x="4953000" y="3508245"/>
              <a:ext cx="244144" cy="203453"/>
              <a:chOff x="3840328" y="3022472"/>
              <a:chExt cx="244144" cy="203453"/>
            </a:xfrm>
          </p:grpSpPr>
          <p:sp>
            <p:nvSpPr>
              <p:cNvPr id="23" name="Right Arrow 22"/>
              <p:cNvSpPr/>
              <p:nvPr/>
            </p:nvSpPr>
            <p:spPr>
              <a:xfrm rot="5400000">
                <a:off x="3860673" y="3002127"/>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4" name="Right Arrow 10"/>
              <p:cNvSpPr/>
              <p:nvPr/>
            </p:nvSpPr>
            <p:spPr>
              <a:xfrm>
                <a:off x="3889157" y="3022472"/>
                <a:ext cx="146486" cy="142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p:txBody>
          </p:sp>
        </p:grpSp>
        <p:grpSp>
          <p:nvGrpSpPr>
            <p:cNvPr id="18" name="Group 40"/>
            <p:cNvGrpSpPr/>
            <p:nvPr/>
          </p:nvGrpSpPr>
          <p:grpSpPr>
            <a:xfrm>
              <a:off x="1143000" y="3712461"/>
              <a:ext cx="7924800" cy="542543"/>
              <a:chOff x="0" y="3259835"/>
              <a:chExt cx="7924800" cy="542543"/>
            </a:xfrm>
          </p:grpSpPr>
          <p:sp>
            <p:nvSpPr>
              <p:cNvPr id="51" name="Rounded Rectangle 50"/>
              <p:cNvSpPr/>
              <p:nvPr/>
            </p:nvSpPr>
            <p:spPr>
              <a:xfrm>
                <a:off x="0" y="3259835"/>
                <a:ext cx="7924800" cy="542543"/>
              </a:xfrm>
              <a:prstGeom prst="roundRect">
                <a:avLst>
                  <a:gd name="adj" fmla="val 10000"/>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sp>
          <p:sp>
            <p:nvSpPr>
              <p:cNvPr id="52" name="Rounded Rectangle 12"/>
              <p:cNvSpPr/>
              <p:nvPr/>
            </p:nvSpPr>
            <p:spPr>
              <a:xfrm>
                <a:off x="15891" y="3275726"/>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chemeClr val="tx1"/>
                    </a:solidFill>
                  </a:rPr>
                  <a:t>Further Indicator Definition &amp; Specification </a:t>
                </a:r>
                <a:br>
                  <a:rPr lang="en-US" sz="1700" kern="1200" dirty="0" smtClean="0">
                    <a:solidFill>
                      <a:schemeClr val="tx1"/>
                    </a:solidFill>
                  </a:rPr>
                </a:br>
                <a:r>
                  <a:rPr lang="en-US" sz="1700" i="1" kern="1200" dirty="0" smtClean="0">
                    <a:solidFill>
                      <a:schemeClr val="tx2"/>
                    </a:solidFill>
                  </a:rPr>
                  <a:t>(Investigator Focus Group Sessions)</a:t>
                </a:r>
                <a:endParaRPr lang="en-US" sz="1700" b="0" i="1" kern="1200" dirty="0">
                  <a:solidFill>
                    <a:schemeClr val="tx2"/>
                  </a:solidFill>
                </a:endParaRPr>
              </a:p>
            </p:txBody>
          </p:sp>
        </p:grpSp>
      </p:grpSp>
      <p:grpSp>
        <p:nvGrpSpPr>
          <p:cNvPr id="19" name="Group 71"/>
          <p:cNvGrpSpPr/>
          <p:nvPr/>
        </p:nvGrpSpPr>
        <p:grpSpPr>
          <a:xfrm>
            <a:off x="1143000" y="5105400"/>
            <a:ext cx="7924800" cy="777235"/>
            <a:chOff x="1143000" y="5105400"/>
            <a:chExt cx="7924800" cy="777235"/>
          </a:xfrm>
        </p:grpSpPr>
        <p:grpSp>
          <p:nvGrpSpPr>
            <p:cNvPr id="20" name="Group 42"/>
            <p:cNvGrpSpPr/>
            <p:nvPr/>
          </p:nvGrpSpPr>
          <p:grpSpPr>
            <a:xfrm>
              <a:off x="1143000" y="5334000"/>
              <a:ext cx="7924800" cy="548635"/>
              <a:chOff x="0" y="4881374"/>
              <a:chExt cx="7924800" cy="548635"/>
            </a:xfrm>
          </p:grpSpPr>
          <p:sp>
            <p:nvSpPr>
              <p:cNvPr id="47" name="Rounded Rectangle 46"/>
              <p:cNvSpPr/>
              <p:nvPr/>
            </p:nvSpPr>
            <p:spPr>
              <a:xfrm>
                <a:off x="0" y="4887466"/>
                <a:ext cx="7924800" cy="542543"/>
              </a:xfrm>
              <a:prstGeom prst="roundRect">
                <a:avLst>
                  <a:gd name="adj" fmla="val 10000"/>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sp>
          <p:sp>
            <p:nvSpPr>
              <p:cNvPr id="48" name="Rounded Rectangle 16"/>
              <p:cNvSpPr/>
              <p:nvPr/>
            </p:nvSpPr>
            <p:spPr>
              <a:xfrm>
                <a:off x="15891" y="4881374"/>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 tIns="64770" rIns="9144"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1</a:t>
                </a:r>
                <a:r>
                  <a:rPr lang="en-US" sz="1700" b="1" kern="1200" baseline="30000" dirty="0" smtClean="0">
                    <a:solidFill>
                      <a:schemeClr val="tx1"/>
                    </a:solidFill>
                  </a:rPr>
                  <a:t>st</a:t>
                </a:r>
                <a:r>
                  <a:rPr lang="en-US" sz="1700" b="1" kern="1200" dirty="0" smtClean="0">
                    <a:solidFill>
                      <a:schemeClr val="tx1"/>
                    </a:solidFill>
                  </a:rPr>
                  <a:t> Round of Indicator Review &amp; Evaluation by Pediatric Cancer Stakeholder Community </a:t>
                </a:r>
                <a:br>
                  <a:rPr lang="en-US" sz="1700" b="1" kern="1200" dirty="0" smtClean="0">
                    <a:solidFill>
                      <a:schemeClr val="tx1"/>
                    </a:solidFill>
                  </a:rPr>
                </a:br>
                <a:r>
                  <a:rPr lang="en-US" sz="1700" b="1" i="1" kern="1200" dirty="0" smtClean="0">
                    <a:solidFill>
                      <a:schemeClr val="tx2"/>
                    </a:solidFill>
                  </a:rPr>
                  <a:t>(Delphi Panel Mailed Survey)</a:t>
                </a:r>
                <a:endParaRPr lang="en-US" sz="1700" b="1" i="1" kern="1200" dirty="0">
                  <a:solidFill>
                    <a:schemeClr val="tx2"/>
                  </a:solidFill>
                </a:endParaRPr>
              </a:p>
            </p:txBody>
          </p:sp>
        </p:grpSp>
        <p:grpSp>
          <p:nvGrpSpPr>
            <p:cNvPr id="21" name="Group 60"/>
            <p:cNvGrpSpPr/>
            <p:nvPr/>
          </p:nvGrpSpPr>
          <p:grpSpPr>
            <a:xfrm>
              <a:off x="4953000" y="5105400"/>
              <a:ext cx="244144" cy="203453"/>
              <a:chOff x="3840328" y="5463918"/>
              <a:chExt cx="244144" cy="203453"/>
            </a:xfrm>
          </p:grpSpPr>
          <p:sp>
            <p:nvSpPr>
              <p:cNvPr id="62" name="Right Arrow 61"/>
              <p:cNvSpPr/>
              <p:nvPr/>
            </p:nvSpPr>
            <p:spPr>
              <a:xfrm rot="5400000">
                <a:off x="3860673" y="5443573"/>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63" name="Right Arrow 16"/>
              <p:cNvSpPr/>
              <p:nvPr/>
            </p:nvSpPr>
            <p:spPr>
              <a:xfrm>
                <a:off x="3889157" y="5463918"/>
                <a:ext cx="146486" cy="142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p:txBody>
          </p:sp>
        </p:grpSp>
      </p:grpSp>
      <p:grpSp>
        <p:nvGrpSpPr>
          <p:cNvPr id="22" name="Group 70"/>
          <p:cNvGrpSpPr/>
          <p:nvPr/>
        </p:nvGrpSpPr>
        <p:grpSpPr>
          <a:xfrm>
            <a:off x="1143000" y="4292347"/>
            <a:ext cx="7924800" cy="776473"/>
            <a:chOff x="1143000" y="4292347"/>
            <a:chExt cx="7924800" cy="776473"/>
          </a:xfrm>
        </p:grpSpPr>
        <p:grpSp>
          <p:nvGrpSpPr>
            <p:cNvPr id="31" name="Group 41"/>
            <p:cNvGrpSpPr/>
            <p:nvPr/>
          </p:nvGrpSpPr>
          <p:grpSpPr>
            <a:xfrm>
              <a:off x="1143000" y="4526277"/>
              <a:ext cx="7924800" cy="542543"/>
              <a:chOff x="0" y="4073651"/>
              <a:chExt cx="7924800" cy="542543"/>
            </a:xfrm>
          </p:grpSpPr>
          <p:sp>
            <p:nvSpPr>
              <p:cNvPr id="49" name="Rounded Rectangle 48"/>
              <p:cNvSpPr/>
              <p:nvPr/>
            </p:nvSpPr>
            <p:spPr>
              <a:xfrm>
                <a:off x="0" y="4073651"/>
                <a:ext cx="7924800" cy="542543"/>
              </a:xfrm>
              <a:prstGeom prst="roundRect">
                <a:avLst>
                  <a:gd name="adj" fmla="val 10000"/>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sp>
          <p:sp>
            <p:nvSpPr>
              <p:cNvPr id="50" name="Rounded Rectangle 14"/>
              <p:cNvSpPr/>
              <p:nvPr/>
            </p:nvSpPr>
            <p:spPr>
              <a:xfrm>
                <a:off x="15891" y="4089542"/>
                <a:ext cx="7893018" cy="51076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 tIns="64770" rIns="9144" bIns="64770" numCol="1" spcCol="1270" anchor="ctr" anchorCtr="0">
                <a:noAutofit/>
              </a:bodyPr>
              <a:lstStyle/>
              <a:p>
                <a:pPr lvl="0" algn="ctr" defTabSz="755650">
                  <a:lnSpc>
                    <a:spcPct val="90000"/>
                  </a:lnSpc>
                  <a:spcBef>
                    <a:spcPct val="0"/>
                  </a:spcBef>
                  <a:spcAft>
                    <a:spcPct val="35000"/>
                  </a:spcAft>
                </a:pPr>
                <a:r>
                  <a:rPr lang="en-US" sz="1700" b="0" i="0" kern="1200" dirty="0" smtClean="0">
                    <a:solidFill>
                      <a:schemeClr val="tx1"/>
                    </a:solidFill>
                  </a:rPr>
                  <a:t>Selection of a Quality Framework for the Childhood Cancer System</a:t>
                </a:r>
                <a:r>
                  <a:rPr lang="en-US" sz="1700" b="0" i="1" kern="1200" dirty="0" smtClean="0">
                    <a:solidFill>
                      <a:schemeClr val="tx2"/>
                    </a:solidFill>
                  </a:rPr>
                  <a:t/>
                </a:r>
                <a:br>
                  <a:rPr lang="en-US" sz="1700" b="0" i="1" kern="1200" dirty="0" smtClean="0">
                    <a:solidFill>
                      <a:schemeClr val="tx2"/>
                    </a:solidFill>
                  </a:rPr>
                </a:br>
                <a:r>
                  <a:rPr lang="en-US" sz="1700" b="0" i="1" kern="1200" dirty="0" smtClean="0">
                    <a:solidFill>
                      <a:schemeClr val="tx2"/>
                    </a:solidFill>
                  </a:rPr>
                  <a:t>(Investigator Focus Group)</a:t>
                </a:r>
                <a:endParaRPr lang="en-US" sz="1700" b="0" i="1" kern="1200" dirty="0">
                  <a:solidFill>
                    <a:schemeClr val="tx2"/>
                  </a:solidFill>
                </a:endParaRPr>
              </a:p>
            </p:txBody>
          </p:sp>
        </p:grpSp>
        <p:grpSp>
          <p:nvGrpSpPr>
            <p:cNvPr id="32" name="Group 63"/>
            <p:cNvGrpSpPr/>
            <p:nvPr/>
          </p:nvGrpSpPr>
          <p:grpSpPr>
            <a:xfrm>
              <a:off x="4953000" y="4292347"/>
              <a:ext cx="244144" cy="203453"/>
              <a:chOff x="3840328" y="5463918"/>
              <a:chExt cx="244144" cy="203453"/>
            </a:xfrm>
          </p:grpSpPr>
          <p:sp>
            <p:nvSpPr>
              <p:cNvPr id="65" name="Right Arrow 64"/>
              <p:cNvSpPr/>
              <p:nvPr/>
            </p:nvSpPr>
            <p:spPr>
              <a:xfrm rot="5400000">
                <a:off x="3860673" y="5443573"/>
                <a:ext cx="203453" cy="244144"/>
              </a:xfrm>
              <a:prstGeom prst="rightArrow">
                <a:avLst>
                  <a:gd name="adj1" fmla="val 60000"/>
                  <a:gd name="adj2" fmla="val 50000"/>
                </a:avLst>
              </a:prstGeom>
              <a:solidFill>
                <a:schemeClr val="accent1">
                  <a:lumMod val="60000"/>
                  <a:lumOff val="40000"/>
                </a:schemeClr>
              </a:solidFill>
              <a:ln>
                <a:solidFill>
                  <a:schemeClr val="accent1">
                    <a:lumMod val="60000"/>
                    <a:lumOff val="4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66" name="Right Arrow 16"/>
              <p:cNvSpPr/>
              <p:nvPr/>
            </p:nvSpPr>
            <p:spPr>
              <a:xfrm>
                <a:off x="3889157" y="5463918"/>
                <a:ext cx="146486" cy="142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p:txBody>
          </p:sp>
        </p:grpSp>
      </p:grpSp>
      <p:sp>
        <p:nvSpPr>
          <p:cNvPr id="61" name="Slide Number Placeholder 60"/>
          <p:cNvSpPr>
            <a:spLocks noGrp="1"/>
          </p:cNvSpPr>
          <p:nvPr>
            <p:ph type="sldNum" sz="quarter" idx="12"/>
          </p:nvPr>
        </p:nvSpPr>
        <p:spPr/>
        <p:txBody>
          <a:bodyPr/>
          <a:lstStyle/>
          <a:p>
            <a:fld id="{12B1F09B-3F8B-4535-A2CD-A1CFD9F77C4F}" type="slidenum">
              <a:rPr lang="en-US" smtClean="0"/>
              <a:pPr/>
              <a:t>32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990600"/>
          </a:xfrm>
        </p:spPr>
        <p:txBody>
          <a:bodyPr>
            <a:noAutofit/>
          </a:bodyPr>
          <a:lstStyle/>
          <a:p>
            <a:r>
              <a:rPr lang="en-US" sz="2200" b="1" dirty="0" smtClean="0">
                <a:solidFill>
                  <a:schemeClr val="tx2"/>
                </a:solidFill>
                <a:latin typeface="Cambria" pitchFamily="18" charset="0"/>
              </a:rPr>
              <a:t>Assessing Stakeholder Agreement</a:t>
            </a:r>
            <a:r>
              <a:rPr lang="en-US" sz="1800" b="1" dirty="0" smtClean="0">
                <a:solidFill>
                  <a:schemeClr val="tx2"/>
                </a:solidFill>
                <a:latin typeface="Cambria" pitchFamily="18" charset="0"/>
              </a:rPr>
              <a:t/>
            </a:r>
            <a:br>
              <a:rPr lang="en-US" sz="1800" b="1" dirty="0" smtClean="0">
                <a:solidFill>
                  <a:schemeClr val="tx2"/>
                </a:solidFill>
                <a:latin typeface="Cambria" pitchFamily="18" charset="0"/>
              </a:rPr>
            </a:br>
            <a:r>
              <a:rPr lang="en-US" sz="3600" b="1" dirty="0" smtClean="0">
                <a:solidFill>
                  <a:srgbClr val="0070C0"/>
                </a:solidFill>
                <a:latin typeface="Cambria" pitchFamily="18" charset="0"/>
              </a:rPr>
              <a:t>Delphi Panel Mailed Survey</a:t>
            </a:r>
            <a:endParaRPr lang="en-US" sz="3200" dirty="0">
              <a:solidFill>
                <a:srgbClr val="0070C0"/>
              </a:solidFill>
            </a:endParaRPr>
          </a:p>
        </p:txBody>
      </p:sp>
      <p:sp>
        <p:nvSpPr>
          <p:cNvPr id="3" name="Content Placeholder 2"/>
          <p:cNvSpPr>
            <a:spLocks noGrp="1"/>
          </p:cNvSpPr>
          <p:nvPr>
            <p:ph idx="1"/>
          </p:nvPr>
        </p:nvSpPr>
        <p:spPr>
          <a:xfrm>
            <a:off x="304800" y="1143000"/>
            <a:ext cx="5334000" cy="5715000"/>
          </a:xfrm>
        </p:spPr>
        <p:txBody>
          <a:bodyPr>
            <a:normAutofit/>
          </a:bodyPr>
          <a:lstStyle/>
          <a:p>
            <a:pPr>
              <a:spcBef>
                <a:spcPts val="400"/>
              </a:spcBef>
              <a:spcAft>
                <a:spcPts val="600"/>
              </a:spcAft>
              <a:buFont typeface="Wingdings" pitchFamily="2" charset="2"/>
              <a:buChar char="v"/>
            </a:pPr>
            <a:r>
              <a:rPr lang="en-US" sz="2200" dirty="0" smtClean="0">
                <a:solidFill>
                  <a:schemeClr val="tx2"/>
                </a:solidFill>
              </a:rPr>
              <a:t>Overall survey response rate of 96% </a:t>
            </a:r>
            <a:br>
              <a:rPr lang="en-US" sz="2200" dirty="0" smtClean="0">
                <a:solidFill>
                  <a:schemeClr val="tx2"/>
                </a:solidFill>
              </a:rPr>
            </a:br>
            <a:r>
              <a:rPr lang="en-US" sz="2200" i="1" dirty="0" smtClean="0">
                <a:solidFill>
                  <a:schemeClr val="tx2"/>
                </a:solidFill>
              </a:rPr>
              <a:t>(22 of 23 panel members)</a:t>
            </a:r>
          </a:p>
          <a:p>
            <a:pPr>
              <a:spcBef>
                <a:spcPts val="400"/>
              </a:spcBef>
              <a:spcAft>
                <a:spcPts val="600"/>
              </a:spcAft>
              <a:buFont typeface="Wingdings" pitchFamily="2" charset="2"/>
              <a:buChar char="v"/>
            </a:pPr>
            <a:endParaRPr lang="en-US" sz="2200" i="1" dirty="0" smtClean="0">
              <a:solidFill>
                <a:schemeClr val="tx2"/>
              </a:solidFill>
            </a:endParaRPr>
          </a:p>
          <a:p>
            <a:pPr>
              <a:spcBef>
                <a:spcPts val="400"/>
              </a:spcBef>
              <a:spcAft>
                <a:spcPts val="400"/>
              </a:spcAft>
              <a:buFont typeface="Wingdings" pitchFamily="2" charset="2"/>
              <a:buChar char="v"/>
            </a:pPr>
            <a:r>
              <a:rPr lang="en-US" sz="2200" dirty="0" smtClean="0">
                <a:solidFill>
                  <a:schemeClr val="tx2"/>
                </a:solidFill>
              </a:rPr>
              <a:t>Each panel member scored each of the 33 </a:t>
            </a:r>
            <a:br>
              <a:rPr lang="en-US" sz="2200" dirty="0" smtClean="0">
                <a:solidFill>
                  <a:schemeClr val="tx2"/>
                </a:solidFill>
              </a:rPr>
            </a:br>
            <a:r>
              <a:rPr lang="en-US" sz="2200" dirty="0" smtClean="0">
                <a:solidFill>
                  <a:schemeClr val="tx2"/>
                </a:solidFill>
              </a:rPr>
              <a:t>proposed quality indicators on the following  two criteria, using a 7-point </a:t>
            </a:r>
            <a:br>
              <a:rPr lang="en-US" sz="2200" dirty="0" smtClean="0">
                <a:solidFill>
                  <a:schemeClr val="tx2"/>
                </a:solidFill>
              </a:rPr>
            </a:br>
            <a:r>
              <a:rPr lang="en-US" sz="2200" dirty="0" smtClean="0">
                <a:solidFill>
                  <a:schemeClr val="tx2"/>
                </a:solidFill>
              </a:rPr>
              <a:t>Likert scale:</a:t>
            </a:r>
          </a:p>
          <a:p>
            <a:pPr marL="685800" lvl="1" indent="-338138">
              <a:spcBef>
                <a:spcPts val="400"/>
              </a:spcBef>
              <a:spcAft>
                <a:spcPts val="400"/>
              </a:spcAft>
              <a:buFont typeface="+mj-lt"/>
              <a:buAutoNum type="alphaLcPeriod"/>
            </a:pPr>
            <a:r>
              <a:rPr lang="en-US" sz="2000" u="sng" dirty="0" smtClean="0">
                <a:solidFill>
                  <a:srgbClr val="0070C0"/>
                </a:solidFill>
              </a:rPr>
              <a:t>Meaningfulness</a:t>
            </a:r>
            <a:r>
              <a:rPr lang="en-US" sz="2000" dirty="0" smtClean="0">
                <a:solidFill>
                  <a:srgbClr val="0070C0"/>
                </a:solidFill>
              </a:rPr>
              <a:t>: </a:t>
            </a:r>
            <a:r>
              <a:rPr lang="en-US" sz="2000" dirty="0" smtClean="0">
                <a:solidFill>
                  <a:schemeClr val="tx2"/>
                </a:solidFill>
              </a:rPr>
              <a:t>Does this indicator truly </a:t>
            </a:r>
            <a:br>
              <a:rPr lang="en-US" sz="2000" dirty="0" smtClean="0">
                <a:solidFill>
                  <a:schemeClr val="tx2"/>
                </a:solidFill>
              </a:rPr>
            </a:br>
            <a:r>
              <a:rPr lang="en-US" sz="2000" dirty="0" smtClean="0">
                <a:solidFill>
                  <a:schemeClr val="tx2"/>
                </a:solidFill>
              </a:rPr>
              <a:t>measure an aspect of the quality of Ontario’s pediatric oncology system?</a:t>
            </a:r>
          </a:p>
          <a:p>
            <a:pPr marL="685800" lvl="1" indent="-338138">
              <a:spcBef>
                <a:spcPts val="400"/>
              </a:spcBef>
              <a:spcAft>
                <a:spcPts val="600"/>
              </a:spcAft>
              <a:buFont typeface="+mj-lt"/>
              <a:buAutoNum type="alphaLcPeriod"/>
            </a:pPr>
            <a:r>
              <a:rPr lang="en-US" sz="2000" u="sng" dirty="0" smtClean="0">
                <a:solidFill>
                  <a:srgbClr val="0070C0"/>
                </a:solidFill>
              </a:rPr>
              <a:t>Importance</a:t>
            </a:r>
            <a:r>
              <a:rPr lang="en-US" sz="2000" dirty="0" smtClean="0">
                <a:solidFill>
                  <a:schemeClr val="tx2"/>
                </a:solidFill>
              </a:rPr>
              <a:t>: Does this indicator reflect an </a:t>
            </a:r>
            <a:br>
              <a:rPr lang="en-US" sz="2000" dirty="0" smtClean="0">
                <a:solidFill>
                  <a:schemeClr val="tx2"/>
                </a:solidFill>
              </a:rPr>
            </a:br>
            <a:r>
              <a:rPr lang="en-US" sz="2000" dirty="0" smtClean="0">
                <a:solidFill>
                  <a:schemeClr val="tx2"/>
                </a:solidFill>
              </a:rPr>
              <a:t>important issue for this system?</a:t>
            </a:r>
          </a:p>
          <a:p>
            <a:pPr marL="514350" indent="-514350">
              <a:spcBef>
                <a:spcPts val="400"/>
              </a:spcBef>
              <a:spcAft>
                <a:spcPts val="400"/>
              </a:spcAft>
              <a:buNone/>
            </a:pPr>
            <a:endParaRPr lang="en-US" sz="2200" dirty="0" smtClean="0">
              <a:solidFill>
                <a:schemeClr val="tx2"/>
              </a:solidFill>
            </a:endParaRPr>
          </a:p>
        </p:txBody>
      </p:sp>
      <p:cxnSp>
        <p:nvCxnSpPr>
          <p:cNvPr id="5" name="Straight Connector 4"/>
          <p:cNvCxnSpPr/>
          <p:nvPr/>
        </p:nvCxnSpPr>
        <p:spPr>
          <a:xfrm>
            <a:off x="457200" y="9906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cstate="print"/>
          <a:srcRect/>
          <a:stretch>
            <a:fillRect/>
          </a:stretch>
        </p:blipFill>
        <p:spPr bwMode="auto">
          <a:xfrm>
            <a:off x="5638800" y="1421963"/>
            <a:ext cx="3266132" cy="4293037"/>
          </a:xfrm>
          <a:prstGeom prst="rect">
            <a:avLst/>
          </a:prstGeom>
          <a:noFill/>
          <a:ln w="9525">
            <a:solidFill>
              <a:schemeClr val="tx1"/>
            </a:solidFill>
            <a:miter lim="800000"/>
            <a:headEnd/>
            <a:tailEnd/>
          </a:ln>
        </p:spPr>
      </p:pic>
      <p:sp>
        <p:nvSpPr>
          <p:cNvPr id="7" name="Slide Number Placeholder 6"/>
          <p:cNvSpPr>
            <a:spLocks noGrp="1"/>
          </p:cNvSpPr>
          <p:nvPr>
            <p:ph type="sldNum" sz="quarter" idx="12"/>
          </p:nvPr>
        </p:nvSpPr>
        <p:spPr/>
        <p:txBody>
          <a:bodyPr/>
          <a:lstStyle/>
          <a:p>
            <a:fld id="{12B1F09B-3F8B-4535-A2CD-A1CFD9F77C4F}" type="slidenum">
              <a:rPr lang="en-US" smtClean="0"/>
              <a:pPr/>
              <a:t>33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2200" b="1" dirty="0" smtClean="0">
                <a:solidFill>
                  <a:schemeClr val="tx2"/>
                </a:solidFill>
                <a:latin typeface="Cambria" pitchFamily="18" charset="0"/>
              </a:rPr>
              <a:t>Assessing Stakeholder Agreement </a:t>
            </a:r>
            <a:r>
              <a:rPr lang="en-US" sz="1800" b="1" dirty="0" smtClean="0">
                <a:solidFill>
                  <a:schemeClr val="tx2"/>
                </a:solidFill>
                <a:latin typeface="Cambria" pitchFamily="18" charset="0"/>
              </a:rPr>
              <a:t/>
            </a:r>
            <a:br>
              <a:rPr lang="en-US" sz="1800" b="1" dirty="0" smtClean="0">
                <a:solidFill>
                  <a:schemeClr val="tx2"/>
                </a:solidFill>
                <a:latin typeface="Cambria" pitchFamily="18" charset="0"/>
              </a:rPr>
            </a:br>
            <a:r>
              <a:rPr lang="en-US" sz="3600" b="1" dirty="0" smtClean="0">
                <a:solidFill>
                  <a:srgbClr val="0070C0"/>
                </a:solidFill>
                <a:latin typeface="Cambria" pitchFamily="18" charset="0"/>
              </a:rPr>
              <a:t>Delphi Panel Survey Results</a:t>
            </a:r>
            <a:br>
              <a:rPr lang="en-US" sz="3600" b="1" dirty="0" smtClean="0">
                <a:solidFill>
                  <a:srgbClr val="0070C0"/>
                </a:solidFill>
                <a:latin typeface="Cambria" pitchFamily="18" charset="0"/>
              </a:rPr>
            </a:br>
            <a:r>
              <a:rPr lang="en-US" sz="2200" b="1" dirty="0" smtClean="0">
                <a:solidFill>
                  <a:srgbClr val="0070C0"/>
                </a:solidFill>
                <a:latin typeface="Cambria" pitchFamily="18" charset="0"/>
              </a:rPr>
              <a:t>(Degree of Meaningfulness/ Importance by Level of Panel Agreement)</a:t>
            </a:r>
            <a:endParaRPr lang="en-US" sz="2200" dirty="0">
              <a:solidFill>
                <a:srgbClr val="0070C0"/>
              </a:solidFill>
            </a:endParaRPr>
          </a:p>
        </p:txBody>
      </p:sp>
      <p:graphicFrame>
        <p:nvGraphicFramePr>
          <p:cNvPr id="4" name="Content Placeholder 3"/>
          <p:cNvGraphicFramePr>
            <a:graphicFrameLocks noGrp="1"/>
          </p:cNvGraphicFramePr>
          <p:nvPr>
            <p:ph idx="1"/>
          </p:nvPr>
        </p:nvGraphicFramePr>
        <p:xfrm>
          <a:off x="152400" y="1295400"/>
          <a:ext cx="8839200" cy="5212080"/>
        </p:xfrm>
        <a:graphic>
          <a:graphicData uri="http://schemas.openxmlformats.org/drawingml/2006/table">
            <a:tbl>
              <a:tblPr firstRow="1" bandRow="1">
                <a:tableStyleId>{B301B821-A1FF-4177-AEE7-76D212191A09}</a:tableStyleId>
              </a:tblPr>
              <a:tblGrid>
                <a:gridCol w="2286000"/>
                <a:gridCol w="1752600"/>
                <a:gridCol w="1371600"/>
                <a:gridCol w="1676400"/>
                <a:gridCol w="1752600"/>
              </a:tblGrid>
              <a:tr h="640080">
                <a:tc>
                  <a:txBody>
                    <a:bodyPr/>
                    <a:lstStyle/>
                    <a:p>
                      <a:r>
                        <a:rPr lang="en-US" dirty="0" smtClean="0"/>
                        <a:t>Degree of Meaningfulness</a:t>
                      </a:r>
                      <a:r>
                        <a:rPr lang="en-US" baseline="0" dirty="0" smtClean="0"/>
                        <a:t>/ Importance</a:t>
                      </a:r>
                      <a:r>
                        <a:rPr lang="en-US" baseline="30000" dirty="0" smtClean="0"/>
                        <a:t>1</a:t>
                      </a:r>
                      <a:endParaRPr lang="en-US" baseline="30000" dirty="0"/>
                    </a:p>
                  </a:txBody>
                  <a:tcPr anchor="ctr"/>
                </a:tc>
                <a:tc>
                  <a:txBody>
                    <a:bodyPr/>
                    <a:lstStyle/>
                    <a:p>
                      <a:pPr algn="ctr"/>
                      <a:r>
                        <a:rPr lang="en-US" dirty="0" smtClean="0"/>
                        <a:t>Total  Quality Indicators (QIs)</a:t>
                      </a:r>
                    </a:p>
                    <a:p>
                      <a:pPr algn="ctr"/>
                      <a:r>
                        <a:rPr lang="en-US" dirty="0" smtClean="0"/>
                        <a:t> N (%)</a:t>
                      </a:r>
                      <a:endParaRPr lang="en-US" dirty="0"/>
                    </a:p>
                  </a:txBody>
                  <a:tcPr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High Agreement</a:t>
                      </a:r>
                      <a:r>
                        <a:rPr lang="en-US" sz="1800" b="1" baseline="0" dirty="0" smtClean="0">
                          <a:solidFill>
                            <a:schemeClr val="bg1"/>
                          </a:solidFill>
                        </a:rPr>
                        <a:t> </a:t>
                      </a:r>
                      <a:r>
                        <a:rPr lang="en-US" sz="1600" dirty="0" smtClean="0">
                          <a:solidFill>
                            <a:schemeClr val="bg1"/>
                          </a:solidFill>
                        </a:rPr>
                        <a:t>(≥70%)</a:t>
                      </a:r>
                    </a:p>
                  </a:txBody>
                  <a:tcPr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Moderate Agreement </a:t>
                      </a:r>
                    </a:p>
                    <a:p>
                      <a:pPr marL="0" marR="0" lvl="2"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(≥60% to &lt;70%)</a:t>
                      </a:r>
                    </a:p>
                  </a:txBody>
                  <a:tcPr anchor="ct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Low Agreement </a:t>
                      </a:r>
                    </a:p>
                    <a:p>
                      <a:pPr marL="0" marR="0" lvl="2"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(≥50% to &lt;60%)</a:t>
                      </a:r>
                    </a:p>
                  </a:txBody>
                  <a:tcPr anchor="ctr"/>
                </a:tc>
              </a:tr>
              <a:tr h="640080">
                <a:tc>
                  <a:txBody>
                    <a:bodyPr/>
                    <a:lstStyle/>
                    <a:p>
                      <a:r>
                        <a:rPr lang="en-US" sz="1800" b="1" dirty="0" smtClean="0">
                          <a:solidFill>
                            <a:srgbClr val="0070C0"/>
                          </a:solidFill>
                        </a:rPr>
                        <a:t>i)  </a:t>
                      </a:r>
                      <a:r>
                        <a:rPr lang="en-US" sz="1800" b="1" u="sng" dirty="0" smtClean="0">
                          <a:solidFill>
                            <a:schemeClr val="tx2"/>
                          </a:solidFill>
                        </a:rPr>
                        <a:t>Both</a:t>
                      </a:r>
                      <a:r>
                        <a:rPr lang="en-US" sz="1800" b="1" dirty="0" smtClean="0">
                          <a:solidFill>
                            <a:schemeClr val="tx2"/>
                          </a:solidFill>
                        </a:rPr>
                        <a:t> Very Meaningful</a:t>
                      </a:r>
                      <a:r>
                        <a:rPr lang="en-US" sz="1800" b="1" baseline="0" dirty="0" smtClean="0">
                          <a:solidFill>
                            <a:schemeClr val="tx2"/>
                          </a:solidFill>
                        </a:rPr>
                        <a:t> </a:t>
                      </a:r>
                      <a:r>
                        <a:rPr lang="en-US" sz="1800" b="1" u="sng" baseline="0" dirty="0" smtClean="0">
                          <a:solidFill>
                            <a:schemeClr val="tx2"/>
                          </a:solidFill>
                        </a:rPr>
                        <a:t>and</a:t>
                      </a:r>
                      <a:r>
                        <a:rPr lang="en-US" sz="1800" b="1" baseline="0" dirty="0" smtClean="0">
                          <a:solidFill>
                            <a:schemeClr val="tx2"/>
                          </a:solidFill>
                        </a:rPr>
                        <a:t> Very </a:t>
                      </a:r>
                      <a:r>
                        <a:rPr lang="en-US" sz="1800" b="1" dirty="0" smtClean="0">
                          <a:solidFill>
                            <a:schemeClr val="tx2"/>
                          </a:solidFill>
                        </a:rPr>
                        <a:t>Important </a:t>
                      </a:r>
                      <a:endParaRPr lang="en-US" b="1" baseline="30000" dirty="0"/>
                    </a:p>
                  </a:txBody>
                  <a:tcPr anchor="ctr"/>
                </a:tc>
                <a:tc>
                  <a:txBody>
                    <a:bodyPr/>
                    <a:lstStyle/>
                    <a:p>
                      <a:pPr algn="ctr"/>
                      <a:r>
                        <a:rPr lang="en-US" sz="2000" b="1" dirty="0" smtClean="0"/>
                        <a:t>19 </a:t>
                      </a:r>
                      <a:r>
                        <a:rPr lang="en-US" sz="2000" b="1" baseline="0" dirty="0" smtClean="0"/>
                        <a:t>(58%)</a:t>
                      </a:r>
                    </a:p>
                  </a:txBody>
                  <a:tcPr anchor="ctr"/>
                </a:tc>
                <a:tc>
                  <a:txBody>
                    <a:bodyPr/>
                    <a:lstStyle/>
                    <a:p>
                      <a:pPr algn="ctr"/>
                      <a:r>
                        <a:rPr lang="en-US" sz="2000" baseline="0" dirty="0" smtClean="0"/>
                        <a:t>10 (53%)</a:t>
                      </a:r>
                    </a:p>
                  </a:txBody>
                  <a:tcPr anchor="ctr"/>
                </a:tc>
                <a:tc>
                  <a:txBody>
                    <a:bodyPr/>
                    <a:lstStyle/>
                    <a:p>
                      <a:pPr algn="ctr"/>
                      <a:r>
                        <a:rPr lang="en-US" sz="2000" baseline="0" dirty="0" smtClean="0"/>
                        <a:t>8 (42%)</a:t>
                      </a:r>
                    </a:p>
                  </a:txBody>
                  <a:tcPr anchor="ctr"/>
                </a:tc>
                <a:tc>
                  <a:txBody>
                    <a:bodyPr/>
                    <a:lstStyle/>
                    <a:p>
                      <a:pPr algn="ctr"/>
                      <a:r>
                        <a:rPr lang="en-US" sz="2000" baseline="0" dirty="0" smtClean="0"/>
                        <a:t>1 (5%)</a:t>
                      </a:r>
                    </a:p>
                  </a:txBody>
                  <a:tcPr anchor="ctr"/>
                </a:tc>
              </a:tr>
              <a:tr h="640080">
                <a:tc>
                  <a:txBody>
                    <a:bodyPr/>
                    <a:lstStyle/>
                    <a:p>
                      <a:pPr marL="234000" marR="0" lvl="1" indent="-45720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rPr>
                        <a:t>ii)</a:t>
                      </a:r>
                      <a:r>
                        <a:rPr lang="en-US" sz="1800" b="1" dirty="0" smtClean="0">
                          <a:solidFill>
                            <a:schemeClr val="tx2"/>
                          </a:solidFill>
                        </a:rPr>
                        <a:t> </a:t>
                      </a:r>
                      <a:r>
                        <a:rPr lang="en-US" sz="1800" b="1" u="sng" dirty="0" smtClean="0">
                          <a:solidFill>
                            <a:schemeClr val="tx2"/>
                          </a:solidFill>
                        </a:rPr>
                        <a:t>Either</a:t>
                      </a:r>
                      <a:r>
                        <a:rPr lang="en-US" sz="1800" b="1" baseline="0" dirty="0" smtClean="0">
                          <a:solidFill>
                            <a:schemeClr val="tx2"/>
                          </a:solidFill>
                        </a:rPr>
                        <a:t> </a:t>
                      </a:r>
                      <a:r>
                        <a:rPr lang="en-US" sz="1800" b="1" dirty="0" smtClean="0">
                          <a:solidFill>
                            <a:schemeClr val="tx2"/>
                          </a:solidFill>
                        </a:rPr>
                        <a:t>Very Meaningful</a:t>
                      </a:r>
                      <a:r>
                        <a:rPr lang="en-US" sz="1800" b="1" baseline="0" dirty="0" smtClean="0">
                          <a:solidFill>
                            <a:schemeClr val="tx2"/>
                          </a:solidFill>
                        </a:rPr>
                        <a:t> </a:t>
                      </a:r>
                      <a:r>
                        <a:rPr lang="en-US" sz="1800" b="1" u="sng" baseline="0" dirty="0" smtClean="0">
                          <a:solidFill>
                            <a:schemeClr val="tx2"/>
                          </a:solidFill>
                        </a:rPr>
                        <a:t>or</a:t>
                      </a:r>
                      <a:r>
                        <a:rPr lang="en-US" sz="1800" b="1" baseline="0" dirty="0" smtClean="0">
                          <a:solidFill>
                            <a:schemeClr val="tx2"/>
                          </a:solidFill>
                        </a:rPr>
                        <a:t> </a:t>
                      </a:r>
                      <a:r>
                        <a:rPr lang="en-US" sz="1800" b="1" dirty="0" smtClean="0">
                          <a:solidFill>
                            <a:schemeClr val="tx2"/>
                          </a:solidFill>
                        </a:rPr>
                        <a:t>Very Important</a:t>
                      </a:r>
                      <a:endParaRPr lang="en-US" sz="1800"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6 (</a:t>
                      </a:r>
                      <a:r>
                        <a:rPr lang="en-US" sz="2000" b="1" baseline="0" dirty="0" smtClean="0"/>
                        <a:t>18%)</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t>0 (0%)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t>1 (17%)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5 (83%)</a:t>
                      </a:r>
                    </a:p>
                  </a:txBody>
                  <a:tcPr anchor="ctr"/>
                </a:tc>
              </a:tr>
              <a:tr h="64008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rPr>
                        <a:t>iii)</a:t>
                      </a:r>
                      <a:r>
                        <a:rPr lang="en-US" sz="1800" b="1" baseline="0" dirty="0" smtClean="0">
                          <a:solidFill>
                            <a:srgbClr val="0070C0"/>
                          </a:solidFill>
                        </a:rPr>
                        <a:t> </a:t>
                      </a:r>
                      <a:r>
                        <a:rPr lang="en-US" sz="1800" b="1" u="sng" dirty="0" smtClean="0">
                          <a:solidFill>
                            <a:schemeClr val="tx2"/>
                          </a:solidFill>
                        </a:rPr>
                        <a:t>Neutral for both </a:t>
                      </a:r>
                      <a:r>
                        <a:rPr lang="en-US" sz="1800" b="0" dirty="0" smtClean="0">
                          <a:solidFill>
                            <a:schemeClr val="tx1"/>
                          </a:solidFill>
                        </a:rPr>
                        <a:t>Meaningfulness</a:t>
                      </a:r>
                      <a:r>
                        <a:rPr lang="en-US" sz="1800" b="0" baseline="0" dirty="0" smtClean="0">
                          <a:solidFill>
                            <a:schemeClr val="tx1"/>
                          </a:solidFill>
                        </a:rPr>
                        <a:t> and</a:t>
                      </a:r>
                      <a:r>
                        <a:rPr lang="en-US" sz="1800" b="0" dirty="0" smtClean="0">
                          <a:solidFill>
                            <a:schemeClr val="tx1"/>
                          </a:solidFill>
                        </a:rPr>
                        <a:t> Importance</a:t>
                      </a:r>
                      <a:endParaRPr lang="en-US" sz="18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8 </a:t>
                      </a:r>
                      <a:r>
                        <a:rPr lang="en-US" sz="2000" b="1" baseline="0" dirty="0" smtClean="0"/>
                        <a:t>(24%)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baseline="0" dirty="0" smtClean="0"/>
                        <a:t>4 (50%)</a:t>
                      </a:r>
                      <a:endParaRPr lang="en-US" sz="2000" b="0" baseline="0"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baseline="0" dirty="0" smtClean="0"/>
                        <a:t>2 (25%)</a:t>
                      </a:r>
                      <a:endParaRPr lang="en-US" sz="2000" b="0" baseline="0"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baseline="0" dirty="0" smtClean="0"/>
                        <a:t>2 (25%)</a:t>
                      </a:r>
                      <a:endParaRPr lang="en-US" sz="2000" b="0" baseline="0" dirty="0" smtClean="0">
                        <a:solidFill>
                          <a:srgbClr val="FF0000"/>
                        </a:solidFill>
                      </a:endParaRPr>
                    </a:p>
                  </a:txBody>
                  <a:tcPr anchor="ctr"/>
                </a:tc>
              </a:tr>
              <a:tr h="64008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rPr>
                        <a:t>iv) </a:t>
                      </a:r>
                      <a:r>
                        <a:rPr lang="en-US" sz="1800" b="1" dirty="0" smtClean="0">
                          <a:solidFill>
                            <a:schemeClr val="tx2"/>
                          </a:solidFill>
                        </a:rPr>
                        <a:t>Neither Meaningful</a:t>
                      </a:r>
                      <a:r>
                        <a:rPr lang="en-US" sz="1800" b="1" baseline="0" dirty="0" smtClean="0">
                          <a:solidFill>
                            <a:schemeClr val="tx2"/>
                          </a:solidFill>
                        </a:rPr>
                        <a:t> nor </a:t>
                      </a:r>
                      <a:r>
                        <a:rPr lang="en-US" sz="1800" b="1" dirty="0" smtClean="0">
                          <a:solidFill>
                            <a:schemeClr val="tx2"/>
                          </a:solidFill>
                        </a:rPr>
                        <a:t>Important</a:t>
                      </a:r>
                      <a:endParaRPr lang="en-US" sz="1800"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0 </a:t>
                      </a:r>
                      <a:r>
                        <a:rPr lang="en-US" sz="2000" b="1" baseline="0" dirty="0" smtClean="0"/>
                        <a:t>(0%)</a:t>
                      </a:r>
                      <a:endParaRPr lang="en-US" sz="2000"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0 (0%)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0 (0%)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0 (0%)</a:t>
                      </a:r>
                    </a:p>
                  </a:txBody>
                  <a:tcPr anchor="ctr"/>
                </a:tc>
              </a:tr>
              <a:tr h="64008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TOTAL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33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14 (42%)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11 (33%)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8 (24%)</a:t>
                      </a:r>
                    </a:p>
                  </a:txBody>
                  <a:tcPr anchor="ctr"/>
                </a:tc>
              </a:tr>
            </a:tbl>
          </a:graphicData>
        </a:graphic>
      </p:graphicFrame>
      <p:sp>
        <p:nvSpPr>
          <p:cNvPr id="5" name="Content Placeholder 2"/>
          <p:cNvSpPr txBox="1">
            <a:spLocks/>
          </p:cNvSpPr>
          <p:nvPr/>
        </p:nvSpPr>
        <p:spPr>
          <a:xfrm>
            <a:off x="152400" y="6858000"/>
            <a:ext cx="8686800" cy="609600"/>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1600" b="0" i="0" u="none" strike="noStrike" kern="1200" cap="none" spc="0" normalizeH="0" baseline="30000" noProof="0" dirty="0" smtClean="0">
                <a:ln>
                  <a:noFill/>
                </a:ln>
                <a:effectLst/>
                <a:uLnTx/>
                <a:uFillTx/>
                <a:latin typeface="+mn-lt"/>
                <a:ea typeface="+mn-ea"/>
                <a:cs typeface="+mn-cs"/>
              </a:rPr>
              <a:t>1</a:t>
            </a:r>
            <a:r>
              <a:rPr kumimoji="0" lang="en-US" sz="1600" b="0" i="0" u="none" strike="noStrike" kern="1200" cap="none" spc="0" normalizeH="0" baseline="0" noProof="0" dirty="0" smtClean="0">
                <a:ln>
                  <a:noFill/>
                </a:ln>
                <a:effectLst/>
                <a:uLnTx/>
                <a:uFillTx/>
                <a:latin typeface="+mn-lt"/>
                <a:ea typeface="+mn-ea"/>
                <a:cs typeface="+mn-cs"/>
              </a:rPr>
              <a:t> Based on </a:t>
            </a:r>
            <a:r>
              <a:rPr kumimoji="0" lang="en-US" sz="1600" b="1" i="0" u="none" strike="noStrike" kern="1200" cap="none" spc="0" normalizeH="0" baseline="0" noProof="0" dirty="0" smtClean="0">
                <a:ln>
                  <a:noFill/>
                </a:ln>
                <a:effectLst/>
                <a:uLnTx/>
                <a:uFillTx/>
                <a:latin typeface="+mn-lt"/>
                <a:ea typeface="+mn-ea"/>
                <a:cs typeface="+mn-cs"/>
              </a:rPr>
              <a:t>median indicator scores</a:t>
            </a:r>
            <a:r>
              <a:rPr kumimoji="0" lang="en-US" sz="1600" b="0" i="0" u="none" strike="noStrike" kern="1200" cap="none" spc="0" normalizeH="0" baseline="0" noProof="0" dirty="0" smtClean="0">
                <a:ln>
                  <a:noFill/>
                </a:ln>
                <a:effectLst/>
                <a:uLnTx/>
                <a:uFillTx/>
                <a:latin typeface="+mn-lt"/>
                <a:ea typeface="+mn-ea"/>
                <a:cs typeface="+mn-cs"/>
              </a:rPr>
              <a:t>, where the range</a:t>
            </a:r>
            <a:r>
              <a:rPr kumimoji="0" lang="en-US" sz="1600" b="0" i="0" u="none" strike="noStrike" kern="1200" cap="none" spc="0" normalizeH="0" noProof="0" dirty="0" smtClean="0">
                <a:ln>
                  <a:noFill/>
                </a:ln>
                <a:effectLst/>
                <a:uLnTx/>
                <a:uFillTx/>
                <a:latin typeface="+mn-lt"/>
                <a:ea typeface="+mn-ea"/>
                <a:cs typeface="+mn-cs"/>
              </a:rPr>
              <a:t> </a:t>
            </a:r>
            <a:r>
              <a:rPr kumimoji="0" lang="en-US" sz="1600" b="0" i="0" u="none" strike="noStrike" kern="1200" cap="none" spc="0" normalizeH="0" baseline="0" noProof="0" dirty="0" smtClean="0">
                <a:ln>
                  <a:noFill/>
                </a:ln>
                <a:effectLst/>
                <a:uLnTx/>
                <a:uFillTx/>
                <a:latin typeface="+mn-lt"/>
                <a:ea typeface="+mn-ea"/>
                <a:cs typeface="+mn-cs"/>
              </a:rPr>
              <a:t>of median scores across the 33 proposed quality indicators</a:t>
            </a:r>
            <a:r>
              <a:rPr kumimoji="0" lang="en-US" sz="1600" b="0" i="0" u="none" strike="noStrike" kern="1200" cap="none" spc="0" normalizeH="0" noProof="0" dirty="0" smtClean="0">
                <a:ln>
                  <a:noFill/>
                </a:ln>
                <a:effectLst/>
                <a:uLnTx/>
                <a:uFillTx/>
                <a:latin typeface="+mn-lt"/>
                <a:ea typeface="+mn-ea"/>
                <a:cs typeface="+mn-cs"/>
              </a:rPr>
              <a:t> was 4.5 to 7 </a:t>
            </a:r>
            <a:r>
              <a:rPr kumimoji="0" lang="en-US" sz="1600" b="0" i="1" u="none" strike="noStrike" kern="1200" cap="none" spc="0" normalizeH="0" noProof="0" dirty="0" smtClean="0">
                <a:ln>
                  <a:noFill/>
                </a:ln>
                <a:effectLst/>
                <a:uLnTx/>
                <a:uFillTx/>
                <a:latin typeface="+mn-lt"/>
                <a:ea typeface="+mn-ea"/>
                <a:cs typeface="+mn-cs"/>
              </a:rPr>
              <a:t>(i.e. Neutral to Very Meaningful/ Important)</a:t>
            </a:r>
            <a:endParaRPr lang="en-US" sz="1600" i="1" dirty="0" smtClean="0"/>
          </a:p>
        </p:txBody>
      </p:sp>
      <p:sp>
        <p:nvSpPr>
          <p:cNvPr id="7" name="Slide Number Placeholder 6"/>
          <p:cNvSpPr>
            <a:spLocks noGrp="1"/>
          </p:cNvSpPr>
          <p:nvPr>
            <p:ph type="sldNum" sz="quarter" idx="12"/>
          </p:nvPr>
        </p:nvSpPr>
        <p:spPr/>
        <p:txBody>
          <a:bodyPr/>
          <a:lstStyle/>
          <a:p>
            <a:fld id="{12B1F09B-3F8B-4535-A2CD-A1CFD9F77C4F}" type="slidenum">
              <a:rPr lang="en-US" smtClean="0"/>
              <a:pPr/>
              <a:t>34</a:t>
            </a:fld>
            <a:endParaRPr lang="en-US" dirty="0"/>
          </a:p>
        </p:txBody>
      </p:sp>
      <p:sp>
        <p:nvSpPr>
          <p:cNvPr id="8" name="Rectangle 7"/>
          <p:cNvSpPr/>
          <p:nvPr/>
        </p:nvSpPr>
        <p:spPr>
          <a:xfrm>
            <a:off x="2590800" y="2286000"/>
            <a:ext cx="1447800" cy="4191000"/>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p:cNvSpPr/>
          <p:nvPr/>
        </p:nvSpPr>
        <p:spPr>
          <a:xfrm>
            <a:off x="4114800" y="5867400"/>
            <a:ext cx="4724400" cy="609600"/>
          </a:xfrm>
          <a:prstGeom prst="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xit" presetSubtype="4" accel="50000" decel="50000" fill="hold" grpId="1" nodeType="with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en-US" sz="2400" b="1" dirty="0" smtClean="0">
                <a:solidFill>
                  <a:schemeClr val="tx2"/>
                </a:solidFill>
                <a:latin typeface="Cambria" pitchFamily="18" charset="0"/>
              </a:rPr>
              <a:t>Assessing Stakeholder Agreement </a:t>
            </a:r>
            <a:r>
              <a:rPr lang="en-US" sz="2000" b="1" dirty="0" smtClean="0">
                <a:solidFill>
                  <a:schemeClr val="tx2"/>
                </a:solidFill>
                <a:latin typeface="Cambria" pitchFamily="18" charset="0"/>
              </a:rPr>
              <a:t/>
            </a:r>
            <a:br>
              <a:rPr lang="en-US" sz="2000" b="1" dirty="0" smtClean="0">
                <a:solidFill>
                  <a:schemeClr val="tx2"/>
                </a:solidFill>
                <a:latin typeface="Cambria" pitchFamily="18" charset="0"/>
              </a:rPr>
            </a:br>
            <a:r>
              <a:rPr lang="en-US" sz="4000" b="1" dirty="0" smtClean="0">
                <a:solidFill>
                  <a:srgbClr val="0070C0"/>
                </a:solidFill>
                <a:latin typeface="Cambria" pitchFamily="18" charset="0"/>
              </a:rPr>
              <a:t>Delphi Panel Survey Results (Qualitative)</a:t>
            </a:r>
            <a:endParaRPr lang="en-US" sz="3600" dirty="0">
              <a:solidFill>
                <a:srgbClr val="0070C0"/>
              </a:solidFill>
            </a:endParaRPr>
          </a:p>
        </p:txBody>
      </p:sp>
      <p:sp>
        <p:nvSpPr>
          <p:cNvPr id="3" name="Content Placeholder 2"/>
          <p:cNvSpPr>
            <a:spLocks noGrp="1"/>
          </p:cNvSpPr>
          <p:nvPr>
            <p:ph idx="1"/>
          </p:nvPr>
        </p:nvSpPr>
        <p:spPr>
          <a:xfrm>
            <a:off x="381000" y="838200"/>
            <a:ext cx="8610600" cy="6019800"/>
          </a:xfrm>
        </p:spPr>
        <p:txBody>
          <a:bodyPr>
            <a:normAutofit/>
          </a:bodyPr>
          <a:lstStyle/>
          <a:p>
            <a:pPr marL="347472" indent="-347472">
              <a:buFont typeface="Wingdings" pitchFamily="2" charset="2"/>
              <a:buChar char="v"/>
            </a:pPr>
            <a:r>
              <a:rPr lang="en-US" sz="2200" dirty="0" smtClean="0">
                <a:solidFill>
                  <a:schemeClr val="tx2"/>
                </a:solidFill>
              </a:rPr>
              <a:t>Some panel members provided feedback on specific indicators e.g. </a:t>
            </a:r>
            <a:r>
              <a:rPr lang="en-US" sz="2000" dirty="0" smtClean="0">
                <a:solidFill>
                  <a:srgbClr val="0070C0"/>
                </a:solidFill>
              </a:rPr>
              <a:t>Comprehensiveness of Indicator Construct</a:t>
            </a:r>
          </a:p>
          <a:p>
            <a:pPr marL="685800" lvl="1" indent="-342900"/>
            <a:r>
              <a:rPr lang="en-US" sz="2000" dirty="0" smtClean="0">
                <a:solidFill>
                  <a:schemeClr val="tx2"/>
                </a:solidFill>
              </a:rPr>
              <a:t>this indicator will not measure all components of a particular construct and is not comprehensive</a:t>
            </a:r>
          </a:p>
          <a:p>
            <a:pPr marL="1028700" lvl="2" indent="-342900"/>
            <a:r>
              <a:rPr lang="en-US" sz="2000" dirty="0" smtClean="0">
                <a:solidFill>
                  <a:schemeClr val="tx2"/>
                </a:solidFill>
              </a:rPr>
              <a:t>e.g. “Interlink nurses are not the only provider of palliative care.” (</a:t>
            </a:r>
            <a:r>
              <a:rPr lang="en-US" sz="2000" i="1" dirty="0" smtClean="0">
                <a:solidFill>
                  <a:schemeClr val="tx2"/>
                </a:solidFill>
              </a:rPr>
              <a:t>Patients Referred for Interlink Care during End-of-Life Care</a:t>
            </a:r>
            <a:r>
              <a:rPr lang="en-US" sz="2000" dirty="0" smtClean="0">
                <a:solidFill>
                  <a:schemeClr val="tx2"/>
                </a:solidFill>
              </a:rPr>
              <a:t>)</a:t>
            </a:r>
          </a:p>
          <a:p>
            <a:pPr marL="1028700" lvl="2"/>
            <a:endParaRPr lang="en-US" sz="1800" dirty="0" smtClean="0">
              <a:solidFill>
                <a:schemeClr val="tx2"/>
              </a:solidFill>
            </a:endParaRPr>
          </a:p>
          <a:p>
            <a:pPr marL="347472" indent="-347472">
              <a:buFont typeface="Wingdings" pitchFamily="2" charset="2"/>
              <a:buChar char="v"/>
            </a:pPr>
            <a:r>
              <a:rPr lang="en-US" sz="2200" dirty="0" smtClean="0">
                <a:solidFill>
                  <a:schemeClr val="tx2"/>
                </a:solidFill>
              </a:rPr>
              <a:t>Some panel comments necessitate clarification of the charge to the panel: e.g.</a:t>
            </a:r>
          </a:p>
          <a:p>
            <a:pPr marL="685800" lvl="2" indent="-341313">
              <a:buFont typeface="Calibri" pitchFamily="34" charset="0"/>
              <a:buChar char="–"/>
            </a:pPr>
            <a:r>
              <a:rPr lang="en-US" sz="2000" dirty="0" smtClean="0">
                <a:solidFill>
                  <a:schemeClr val="tx2"/>
                </a:solidFill>
              </a:rPr>
              <a:t>this indicator construct is not a significant issue at my centre</a:t>
            </a:r>
          </a:p>
          <a:p>
            <a:pPr marL="685800" lvl="2" indent="-341313">
              <a:buFont typeface="Calibri" pitchFamily="34" charset="0"/>
              <a:buChar char="–"/>
            </a:pPr>
            <a:r>
              <a:rPr lang="en-US" sz="2000" dirty="0" smtClean="0">
                <a:solidFill>
                  <a:schemeClr val="tx2"/>
                </a:solidFill>
              </a:rPr>
              <a:t>my centre would not score well on this indicator/variation across centres</a:t>
            </a:r>
          </a:p>
          <a:p>
            <a:pPr marL="514350" indent="-514350">
              <a:buNone/>
            </a:pPr>
            <a:endParaRPr lang="en-US" b="1" dirty="0">
              <a:solidFill>
                <a:srgbClr val="92D050"/>
              </a:solidFill>
            </a:endParaRPr>
          </a:p>
        </p:txBody>
      </p:sp>
      <p:cxnSp>
        <p:nvCxnSpPr>
          <p:cNvPr id="4" name="Straight Connector 3"/>
          <p:cNvCxnSpPr/>
          <p:nvPr/>
        </p:nvCxnSpPr>
        <p:spPr>
          <a:xfrm>
            <a:off x="457200" y="8382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12B1F09B-3F8B-4535-A2CD-A1CFD9F77C4F}" type="slidenum">
              <a:rPr lang="en-US" smtClean="0"/>
              <a:pPr/>
              <a:t>35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Autofit/>
          </a:bodyPr>
          <a:lstStyle/>
          <a:p>
            <a:r>
              <a:rPr lang="en-US" sz="3600" b="1" dirty="0" smtClean="0">
                <a:solidFill>
                  <a:schemeClr val="tx2"/>
                </a:solidFill>
                <a:latin typeface="Cambria" pitchFamily="18" charset="0"/>
              </a:rPr>
              <a:t>Stages of Study Development</a:t>
            </a:r>
            <a:endParaRPr lang="en-US" sz="3600" dirty="0">
              <a:solidFill>
                <a:schemeClr val="tx2"/>
              </a:solidFill>
            </a:endParaRPr>
          </a:p>
        </p:txBody>
      </p:sp>
      <p:graphicFrame>
        <p:nvGraphicFramePr>
          <p:cNvPr id="4" name="Content Placeholder 3"/>
          <p:cNvGraphicFramePr>
            <a:graphicFrameLocks noGrp="1"/>
          </p:cNvGraphicFramePr>
          <p:nvPr>
            <p:ph idx="1"/>
          </p:nvPr>
        </p:nvGraphicFramePr>
        <p:xfrm>
          <a:off x="1143000" y="533400"/>
          <a:ext cx="79248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6200" y="381000"/>
            <a:ext cx="990600" cy="78319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lIns="0" tIns="0" rIns="0" bIns="0" rtlCol="0">
            <a:spAutoFit/>
          </a:bodyPr>
          <a:lstStyle/>
          <a:p>
            <a:pPr algn="ctr"/>
            <a:endParaRPr lang="en-US" sz="200" b="1" dirty="0" smtClean="0">
              <a:solidFill>
                <a:schemeClr val="tx2"/>
              </a:solidFill>
            </a:endParaRPr>
          </a:p>
          <a:p>
            <a:pPr algn="ctr"/>
            <a:r>
              <a:rPr lang="en-US" sz="1600" b="1" dirty="0" smtClean="0">
                <a:solidFill>
                  <a:schemeClr val="tx2"/>
                </a:solidFill>
              </a:rPr>
              <a:t>Phase I </a:t>
            </a:r>
            <a:r>
              <a:rPr lang="en-US" sz="1400" dirty="0" smtClean="0">
                <a:solidFill>
                  <a:schemeClr val="tx2"/>
                </a:solidFill>
              </a:rPr>
              <a:t>Framework Review</a:t>
            </a:r>
            <a:endParaRPr lang="en-US" sz="1400" dirty="0">
              <a:solidFill>
                <a:schemeClr val="tx2"/>
              </a:solidFill>
            </a:endParaRPr>
          </a:p>
        </p:txBody>
      </p:sp>
      <p:sp>
        <p:nvSpPr>
          <p:cNvPr id="7" name="TextBox 6"/>
          <p:cNvSpPr txBox="1"/>
          <p:nvPr/>
        </p:nvSpPr>
        <p:spPr>
          <a:xfrm>
            <a:off x="76200" y="1295401"/>
            <a:ext cx="990600" cy="3835345"/>
          </a:xfrm>
          <a:prstGeom prst="roundRect">
            <a:avLst/>
          </a:prstGeom>
        </p:spPr>
        <p:style>
          <a:lnRef idx="1">
            <a:schemeClr val="accent1"/>
          </a:lnRef>
          <a:fillRef idx="2">
            <a:schemeClr val="accent1"/>
          </a:fillRef>
          <a:effectRef idx="1">
            <a:schemeClr val="accent1"/>
          </a:effectRef>
          <a:fontRef idx="minor">
            <a:schemeClr val="dk1"/>
          </a:fontRef>
        </p:style>
        <p:txBody>
          <a:bodyPr wrap="square" lIns="0" rIns="0" rtlCol="0">
            <a:spAutoFit/>
          </a:bodyPr>
          <a:lstStyle/>
          <a:p>
            <a:pPr algn="ctr"/>
            <a:endParaRPr lang="en-US" sz="1600" b="1" dirty="0" smtClean="0">
              <a:solidFill>
                <a:schemeClr val="tx2"/>
              </a:solidFill>
            </a:endParaRPr>
          </a:p>
          <a:p>
            <a:pPr algn="ctr"/>
            <a:endParaRPr lang="en-US" sz="1600" b="1" dirty="0" smtClean="0">
              <a:solidFill>
                <a:schemeClr val="tx2"/>
              </a:solidFill>
            </a:endParaRPr>
          </a:p>
          <a:p>
            <a:pPr algn="ctr"/>
            <a:endParaRPr lang="en-US" sz="1600" b="1" dirty="0" smtClean="0">
              <a:solidFill>
                <a:schemeClr val="tx2"/>
              </a:solidFill>
            </a:endParaRPr>
          </a:p>
          <a:p>
            <a:pPr algn="ctr"/>
            <a:endParaRPr lang="en-US" sz="1600" b="1" dirty="0" smtClean="0">
              <a:solidFill>
                <a:schemeClr val="tx2"/>
              </a:solidFill>
            </a:endParaRPr>
          </a:p>
          <a:p>
            <a:pPr algn="ctr"/>
            <a:endParaRPr lang="en-US" sz="1600" b="1" dirty="0" smtClean="0">
              <a:solidFill>
                <a:schemeClr val="tx2"/>
              </a:solidFill>
            </a:endParaRPr>
          </a:p>
          <a:p>
            <a:pPr algn="ctr"/>
            <a:r>
              <a:rPr lang="en-US" sz="1600" b="1" dirty="0" smtClean="0">
                <a:solidFill>
                  <a:schemeClr val="tx2"/>
                </a:solidFill>
              </a:rPr>
              <a:t>Phase II </a:t>
            </a:r>
            <a:r>
              <a:rPr lang="en-US" sz="1400" dirty="0" smtClean="0">
                <a:solidFill>
                  <a:schemeClr val="tx2"/>
                </a:solidFill>
              </a:rPr>
              <a:t>Indicator </a:t>
            </a:r>
            <a:r>
              <a:rPr lang="en-US" sz="1250" dirty="0" smtClean="0">
                <a:solidFill>
                  <a:schemeClr val="tx2"/>
                </a:solidFill>
              </a:rPr>
              <a:t>Development </a:t>
            </a:r>
            <a:r>
              <a:rPr lang="en-US" sz="1300" dirty="0" smtClean="0">
                <a:solidFill>
                  <a:schemeClr val="tx2"/>
                </a:solidFill>
              </a:rPr>
              <a:t/>
            </a:r>
            <a:br>
              <a:rPr lang="en-US" sz="1300" dirty="0" smtClean="0">
                <a:solidFill>
                  <a:schemeClr val="tx2"/>
                </a:solidFill>
              </a:rPr>
            </a:br>
            <a:r>
              <a:rPr lang="en-US" sz="1400" dirty="0" smtClean="0">
                <a:solidFill>
                  <a:schemeClr val="tx2"/>
                </a:solidFill>
              </a:rPr>
              <a:t>&amp; Framework Selection</a:t>
            </a:r>
          </a:p>
          <a:p>
            <a:pPr algn="ctr"/>
            <a:endParaRPr lang="en-US" sz="1600" dirty="0" smtClean="0">
              <a:solidFill>
                <a:schemeClr val="tx2"/>
              </a:solidFill>
            </a:endParaRPr>
          </a:p>
          <a:p>
            <a:pPr algn="ctr"/>
            <a:endParaRPr lang="en-US" sz="1600" dirty="0" smtClean="0">
              <a:solidFill>
                <a:schemeClr val="tx2"/>
              </a:solidFill>
            </a:endParaRPr>
          </a:p>
          <a:p>
            <a:pPr algn="ctr"/>
            <a:endParaRPr lang="en-US" sz="1400" dirty="0" smtClean="0">
              <a:solidFill>
                <a:schemeClr val="tx2"/>
              </a:solidFill>
            </a:endParaRPr>
          </a:p>
          <a:p>
            <a:pPr algn="ctr"/>
            <a:endParaRPr lang="en-US" sz="1400" dirty="0" smtClean="0">
              <a:solidFill>
                <a:schemeClr val="tx2"/>
              </a:solidFill>
            </a:endParaRPr>
          </a:p>
          <a:p>
            <a:pPr algn="ctr"/>
            <a:endParaRPr lang="en-US" sz="1400" dirty="0">
              <a:solidFill>
                <a:schemeClr val="tx2"/>
              </a:solidFill>
            </a:endParaRPr>
          </a:p>
        </p:txBody>
      </p:sp>
      <p:sp>
        <p:nvSpPr>
          <p:cNvPr id="9" name="TextBox 8"/>
          <p:cNvSpPr txBox="1"/>
          <p:nvPr/>
        </p:nvSpPr>
        <p:spPr>
          <a:xfrm>
            <a:off x="76200" y="5334000"/>
            <a:ext cx="990600" cy="1449080"/>
          </a:xfrm>
          <a:prstGeom prst="roundRect">
            <a:avLst/>
          </a:prstGeom>
        </p:spPr>
        <p:style>
          <a:lnRef idx="1">
            <a:schemeClr val="accent1"/>
          </a:lnRef>
          <a:fillRef idx="2">
            <a:schemeClr val="accent1"/>
          </a:fillRef>
          <a:effectRef idx="1">
            <a:schemeClr val="accent1"/>
          </a:effectRef>
          <a:fontRef idx="minor">
            <a:schemeClr val="dk1"/>
          </a:fontRef>
        </p:style>
        <p:txBody>
          <a:bodyPr wrap="square" lIns="0" rIns="0" rtlCol="0">
            <a:spAutoFit/>
          </a:bodyPr>
          <a:lstStyle/>
          <a:p>
            <a:pPr algn="ctr"/>
            <a:endParaRPr lang="en-US" sz="200" b="1" dirty="0" smtClean="0">
              <a:solidFill>
                <a:schemeClr val="tx2"/>
              </a:solidFill>
            </a:endParaRPr>
          </a:p>
          <a:p>
            <a:pPr algn="ctr">
              <a:spcBef>
                <a:spcPts val="600"/>
              </a:spcBef>
              <a:spcAft>
                <a:spcPts val="600"/>
              </a:spcAft>
            </a:pPr>
            <a:r>
              <a:rPr lang="en-US" sz="1600" b="1" dirty="0" smtClean="0">
                <a:solidFill>
                  <a:schemeClr val="tx2"/>
                </a:solidFill>
              </a:rPr>
              <a:t>Phase III </a:t>
            </a:r>
            <a:r>
              <a:rPr lang="en-US" sz="1400" dirty="0" smtClean="0">
                <a:solidFill>
                  <a:schemeClr val="tx2"/>
                </a:solidFill>
              </a:rPr>
              <a:t>Modified Delphi Panel Process</a:t>
            </a:r>
          </a:p>
        </p:txBody>
      </p:sp>
      <p:sp>
        <p:nvSpPr>
          <p:cNvPr id="8" name="Slide Number Placeholder 7"/>
          <p:cNvSpPr>
            <a:spLocks noGrp="1"/>
          </p:cNvSpPr>
          <p:nvPr>
            <p:ph type="sldNum" sz="quarter" idx="12"/>
          </p:nvPr>
        </p:nvSpPr>
        <p:spPr/>
        <p:txBody>
          <a:bodyPr/>
          <a:lstStyle/>
          <a:p>
            <a:fld id="{12B1F09B-3F8B-4535-A2CD-A1CFD9F77C4F}"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ormAutofit fontScale="90000"/>
          </a:bodyPr>
          <a:lstStyle/>
          <a:p>
            <a:r>
              <a:rPr lang="en-US" sz="2400" b="1" dirty="0" smtClean="0">
                <a:solidFill>
                  <a:schemeClr val="tx2"/>
                </a:solidFill>
                <a:latin typeface="Cambria" pitchFamily="18" charset="0"/>
              </a:rPr>
              <a:t>Assessing Stakeholder Agreement </a:t>
            </a:r>
            <a:r>
              <a:rPr lang="en-US" sz="3600" b="1" dirty="0" smtClean="0">
                <a:solidFill>
                  <a:schemeClr val="tx2"/>
                </a:solidFill>
                <a:latin typeface="Cambria" pitchFamily="18" charset="0"/>
              </a:rPr>
              <a:t/>
            </a:r>
            <a:br>
              <a:rPr lang="en-US" sz="3600" b="1" dirty="0" smtClean="0">
                <a:solidFill>
                  <a:schemeClr val="tx2"/>
                </a:solidFill>
                <a:latin typeface="Cambria" pitchFamily="18" charset="0"/>
              </a:rPr>
            </a:br>
            <a:r>
              <a:rPr lang="en-US" sz="4000" b="1" dirty="0" smtClean="0">
                <a:solidFill>
                  <a:srgbClr val="0070C0"/>
                </a:solidFill>
                <a:latin typeface="Cambria" pitchFamily="18" charset="0"/>
              </a:rPr>
              <a:t>In-Person Consensus Meeting</a:t>
            </a:r>
            <a:endParaRPr lang="en-US" sz="3600" dirty="0">
              <a:solidFill>
                <a:srgbClr val="0070C0"/>
              </a:solidFill>
            </a:endParaRPr>
          </a:p>
        </p:txBody>
      </p:sp>
      <p:sp>
        <p:nvSpPr>
          <p:cNvPr id="3" name="Content Placeholder 2"/>
          <p:cNvSpPr>
            <a:spLocks noGrp="1"/>
          </p:cNvSpPr>
          <p:nvPr>
            <p:ph idx="1"/>
          </p:nvPr>
        </p:nvSpPr>
        <p:spPr>
          <a:xfrm>
            <a:off x="304800" y="990600"/>
            <a:ext cx="8458200" cy="5791200"/>
          </a:xfrm>
        </p:spPr>
        <p:txBody>
          <a:bodyPr rIns="9144">
            <a:normAutofit/>
          </a:bodyPr>
          <a:lstStyle/>
          <a:p>
            <a:pPr marL="347663" indent="-347663">
              <a:spcBef>
                <a:spcPts val="600"/>
              </a:spcBef>
              <a:spcAft>
                <a:spcPts val="600"/>
              </a:spcAft>
              <a:buFont typeface="Wingdings" pitchFamily="2" charset="2"/>
              <a:buChar char="v"/>
            </a:pPr>
            <a:r>
              <a:rPr lang="en-US" sz="2400" dirty="0" smtClean="0">
                <a:solidFill>
                  <a:schemeClr val="tx2"/>
                </a:solidFill>
              </a:rPr>
              <a:t>Full-day in-person Delphi panel meeting </a:t>
            </a:r>
          </a:p>
          <a:p>
            <a:pPr marL="347663" indent="-347663">
              <a:spcBef>
                <a:spcPts val="600"/>
              </a:spcBef>
              <a:spcAft>
                <a:spcPts val="600"/>
              </a:spcAft>
              <a:buFont typeface="Wingdings" pitchFamily="2" charset="2"/>
              <a:buChar char="v"/>
            </a:pPr>
            <a:r>
              <a:rPr lang="en-US" sz="2400" dirty="0" smtClean="0">
                <a:solidFill>
                  <a:srgbClr val="0070C0"/>
                </a:solidFill>
              </a:rPr>
              <a:t>Multi-round, iterative, consensus-building process </a:t>
            </a:r>
            <a:r>
              <a:rPr lang="en-US" sz="2400" dirty="0" smtClean="0">
                <a:solidFill>
                  <a:schemeClr val="tx2"/>
                </a:solidFill>
              </a:rPr>
              <a:t>to obtain panel feedback and determine stakeholder agreement </a:t>
            </a:r>
          </a:p>
          <a:p>
            <a:pPr marL="804863" lvl="1" indent="-457200">
              <a:spcBef>
                <a:spcPts val="600"/>
              </a:spcBef>
              <a:spcAft>
                <a:spcPts val="600"/>
              </a:spcAft>
              <a:buFont typeface="Calibri" pitchFamily="34" charset="0"/>
              <a:buChar char="—"/>
            </a:pPr>
            <a:r>
              <a:rPr lang="en-US" sz="2200" dirty="0" smtClean="0">
                <a:solidFill>
                  <a:schemeClr val="tx2"/>
                </a:solidFill>
              </a:rPr>
              <a:t>anonymous responses for each indicator were provided on </a:t>
            </a:r>
            <a:r>
              <a:rPr lang="en-US" sz="2200" dirty="0" smtClean="0">
                <a:solidFill>
                  <a:srgbClr val="0070C0"/>
                </a:solidFill>
              </a:rPr>
              <a:t>individual electronic devices</a:t>
            </a:r>
            <a:r>
              <a:rPr lang="en-US" sz="2200" dirty="0" smtClean="0">
                <a:solidFill>
                  <a:schemeClr val="tx2"/>
                </a:solidFill>
              </a:rPr>
              <a:t>, aggregated and displayed</a:t>
            </a:r>
          </a:p>
          <a:p>
            <a:pPr marL="804863" lvl="1" indent="-457200">
              <a:spcBef>
                <a:spcPts val="600"/>
              </a:spcBef>
              <a:spcAft>
                <a:spcPts val="600"/>
              </a:spcAft>
              <a:buFont typeface="Calibri" pitchFamily="34" charset="0"/>
              <a:buChar char="—"/>
            </a:pPr>
            <a:r>
              <a:rPr lang="en-US" sz="2200" dirty="0" smtClean="0">
                <a:solidFill>
                  <a:srgbClr val="0070C0"/>
                </a:solidFill>
              </a:rPr>
              <a:t>high-level of endorsement (e.g. ≥80%) </a:t>
            </a:r>
            <a:r>
              <a:rPr lang="en-US" sz="2200" dirty="0" smtClean="0">
                <a:solidFill>
                  <a:schemeClr val="tx2"/>
                </a:solidFill>
              </a:rPr>
              <a:t>informed by indicator implementation intentions, to ensure high-level of stakeholder community buy-in</a:t>
            </a:r>
          </a:p>
          <a:p>
            <a:pPr marL="347663" indent="-347663">
              <a:spcBef>
                <a:spcPts val="600"/>
              </a:spcBef>
              <a:spcAft>
                <a:spcPts val="600"/>
              </a:spcAft>
              <a:buFont typeface="Wingdings" pitchFamily="2" charset="2"/>
              <a:buChar char="v"/>
            </a:pPr>
            <a:r>
              <a:rPr lang="en-US" sz="2400" dirty="0" smtClean="0">
                <a:solidFill>
                  <a:srgbClr val="0070C0"/>
                </a:solidFill>
              </a:rPr>
              <a:t>External facilitator </a:t>
            </a:r>
            <a:r>
              <a:rPr lang="en-US" sz="2400" dirty="0" smtClean="0">
                <a:solidFill>
                  <a:schemeClr val="tx2"/>
                </a:solidFill>
              </a:rPr>
              <a:t>(Queen’s University School of Business)</a:t>
            </a:r>
          </a:p>
          <a:p>
            <a:pPr marL="914400" lvl="1" indent="-514350">
              <a:spcBef>
                <a:spcPts val="600"/>
              </a:spcBef>
              <a:spcAft>
                <a:spcPts val="600"/>
              </a:spcAft>
              <a:buFont typeface="Wingdings" pitchFamily="2" charset="2"/>
              <a:buChar char="v"/>
            </a:pPr>
            <a:endParaRPr lang="en-US" sz="2000" dirty="0" smtClean="0">
              <a:solidFill>
                <a:schemeClr val="tx2"/>
              </a:solidFill>
            </a:endParaRPr>
          </a:p>
          <a:p>
            <a:pPr marL="914400" lvl="1" indent="-514350">
              <a:spcBef>
                <a:spcPts val="600"/>
              </a:spcBef>
              <a:spcAft>
                <a:spcPts val="600"/>
              </a:spcAft>
              <a:buFont typeface="Calibri" pitchFamily="34" charset="0"/>
              <a:buChar char="—"/>
            </a:pPr>
            <a:endParaRPr lang="en-US" sz="2200" dirty="0" smtClean="0">
              <a:solidFill>
                <a:schemeClr val="tx2"/>
              </a:solidFill>
            </a:endParaRPr>
          </a:p>
        </p:txBody>
      </p:sp>
      <p:cxnSp>
        <p:nvCxnSpPr>
          <p:cNvPr id="4" name="Straight Connector 3"/>
          <p:cNvCxnSpPr/>
          <p:nvPr/>
        </p:nvCxnSpPr>
        <p:spPr>
          <a:xfrm>
            <a:off x="457200" y="9144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12B1F09B-3F8B-4535-A2CD-A1CFD9F77C4F}" type="slidenum">
              <a:rPr lang="en-US" smtClean="0"/>
              <a:pPr/>
              <a:t>37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2200" b="1" dirty="0" smtClean="0">
                <a:solidFill>
                  <a:schemeClr val="tx2"/>
                </a:solidFill>
                <a:latin typeface="Cambria" pitchFamily="18" charset="0"/>
              </a:rPr>
              <a:t>Assessing Stakeholder Agreement </a:t>
            </a:r>
            <a:r>
              <a:rPr lang="en-US" sz="1800" b="1" dirty="0" smtClean="0">
                <a:solidFill>
                  <a:schemeClr val="tx2"/>
                </a:solidFill>
                <a:latin typeface="Cambria" pitchFamily="18" charset="0"/>
              </a:rPr>
              <a:t/>
            </a:r>
            <a:br>
              <a:rPr lang="en-US" sz="1800" b="1" dirty="0" smtClean="0">
                <a:solidFill>
                  <a:schemeClr val="tx2"/>
                </a:solidFill>
                <a:latin typeface="Cambria" pitchFamily="18" charset="0"/>
              </a:rPr>
            </a:br>
            <a:r>
              <a:rPr lang="en-US" sz="3600" b="1" dirty="0" smtClean="0">
                <a:solidFill>
                  <a:srgbClr val="0070C0"/>
                </a:solidFill>
                <a:latin typeface="Cambria" pitchFamily="18" charset="0"/>
              </a:rPr>
              <a:t>Charge to Delphi Panel Members</a:t>
            </a:r>
            <a:endParaRPr lang="en-US" sz="3200" dirty="0">
              <a:solidFill>
                <a:srgbClr val="0070C0"/>
              </a:solidFill>
            </a:endParaRPr>
          </a:p>
        </p:txBody>
      </p:sp>
      <p:sp>
        <p:nvSpPr>
          <p:cNvPr id="3" name="Content Placeholder 2"/>
          <p:cNvSpPr>
            <a:spLocks noGrp="1"/>
          </p:cNvSpPr>
          <p:nvPr>
            <p:ph idx="1"/>
          </p:nvPr>
        </p:nvSpPr>
        <p:spPr>
          <a:xfrm>
            <a:off x="457200" y="1295400"/>
            <a:ext cx="8458200" cy="5334000"/>
          </a:xfrm>
        </p:spPr>
        <p:txBody>
          <a:bodyPr>
            <a:normAutofit/>
          </a:bodyPr>
          <a:lstStyle/>
          <a:p>
            <a:pPr marL="347472" indent="-347472">
              <a:spcAft>
                <a:spcPts val="600"/>
              </a:spcAft>
              <a:buFont typeface="Wingdings" pitchFamily="2" charset="2"/>
              <a:buChar char="v"/>
            </a:pPr>
            <a:r>
              <a:rPr lang="en-US" sz="2400" dirty="0" smtClean="0">
                <a:solidFill>
                  <a:schemeClr val="tx2"/>
                </a:solidFill>
              </a:rPr>
              <a:t>Endorsement should be based on the </a:t>
            </a:r>
            <a:r>
              <a:rPr lang="en-US" sz="2400" dirty="0" smtClean="0">
                <a:solidFill>
                  <a:srgbClr val="0070C0"/>
                </a:solidFill>
              </a:rPr>
              <a:t>meaningfulness and importance</a:t>
            </a:r>
            <a:r>
              <a:rPr lang="en-US" sz="2400" dirty="0" smtClean="0"/>
              <a:t> </a:t>
            </a:r>
            <a:r>
              <a:rPr lang="en-US" sz="2400" dirty="0" smtClean="0">
                <a:solidFill>
                  <a:schemeClr val="tx2"/>
                </a:solidFill>
              </a:rPr>
              <a:t>of each indicator</a:t>
            </a:r>
          </a:p>
          <a:p>
            <a:pPr marL="347472" indent="-347472">
              <a:spcAft>
                <a:spcPts val="600"/>
              </a:spcAft>
              <a:buFont typeface="Wingdings" pitchFamily="2" charset="2"/>
              <a:buChar char="v"/>
            </a:pPr>
            <a:r>
              <a:rPr lang="en-US" sz="2400" dirty="0" smtClean="0">
                <a:solidFill>
                  <a:schemeClr val="tx2"/>
                </a:solidFill>
              </a:rPr>
              <a:t>A</a:t>
            </a:r>
            <a:r>
              <a:rPr lang="en-US" sz="2400" dirty="0" smtClean="0"/>
              <a:t> </a:t>
            </a:r>
            <a:r>
              <a:rPr lang="en-US" sz="2400" dirty="0" smtClean="0">
                <a:solidFill>
                  <a:srgbClr val="0070C0"/>
                </a:solidFill>
              </a:rPr>
              <a:t>systems-level perspective </a:t>
            </a:r>
            <a:r>
              <a:rPr lang="en-US" sz="2400" dirty="0" smtClean="0">
                <a:solidFill>
                  <a:schemeClr val="tx2"/>
                </a:solidFill>
              </a:rPr>
              <a:t>should be taken (and </a:t>
            </a:r>
            <a:r>
              <a:rPr lang="en-US" sz="2400" u="sng" dirty="0" smtClean="0">
                <a:solidFill>
                  <a:schemeClr val="tx2"/>
                </a:solidFill>
              </a:rPr>
              <a:t>not</a:t>
            </a:r>
            <a:r>
              <a:rPr lang="en-US" sz="2400" dirty="0" smtClean="0">
                <a:solidFill>
                  <a:schemeClr val="tx2"/>
                </a:solidFill>
              </a:rPr>
              <a:t> an individual centre or health care provider level)</a:t>
            </a:r>
          </a:p>
          <a:p>
            <a:pPr marL="347472" indent="-347472">
              <a:spcAft>
                <a:spcPts val="600"/>
              </a:spcAft>
              <a:buFont typeface="Wingdings" pitchFamily="2" charset="2"/>
              <a:buChar char="v"/>
            </a:pPr>
            <a:r>
              <a:rPr lang="en-US" sz="2400" dirty="0" smtClean="0">
                <a:solidFill>
                  <a:schemeClr val="tx2"/>
                </a:solidFill>
              </a:rPr>
              <a:t>There is </a:t>
            </a:r>
            <a:r>
              <a:rPr lang="en-US" sz="2400" dirty="0" smtClean="0">
                <a:solidFill>
                  <a:srgbClr val="0070C0"/>
                </a:solidFill>
              </a:rPr>
              <a:t>not a specific target number of indicators</a:t>
            </a:r>
            <a:r>
              <a:rPr lang="en-US" sz="2400" dirty="0" smtClean="0">
                <a:solidFill>
                  <a:schemeClr val="tx2"/>
                </a:solidFill>
              </a:rPr>
              <a:t> (high-level of panel agreement is the priority)</a:t>
            </a:r>
            <a:endParaRPr lang="en-US" sz="2600" dirty="0" smtClean="0">
              <a:solidFill>
                <a:schemeClr val="tx2"/>
              </a:solidFill>
            </a:endParaRPr>
          </a:p>
          <a:p>
            <a:pPr marL="347472" indent="-347472">
              <a:spcAft>
                <a:spcPts val="600"/>
              </a:spcAft>
              <a:buFont typeface="Wingdings" pitchFamily="2" charset="2"/>
              <a:buChar char="v"/>
            </a:pPr>
            <a:r>
              <a:rPr lang="en-US" sz="2400" dirty="0" smtClean="0">
                <a:solidFill>
                  <a:schemeClr val="tx2"/>
                </a:solidFill>
              </a:rPr>
              <a:t>Individuals should </a:t>
            </a:r>
            <a:r>
              <a:rPr lang="en-US" sz="2400" u="sng" dirty="0" smtClean="0">
                <a:solidFill>
                  <a:schemeClr val="tx2"/>
                </a:solidFill>
              </a:rPr>
              <a:t>not</a:t>
            </a:r>
            <a:r>
              <a:rPr lang="en-US" sz="2400" i="1" u="sng" dirty="0" smtClean="0">
                <a:solidFill>
                  <a:schemeClr val="tx2"/>
                </a:solidFill>
              </a:rPr>
              <a:t> </a:t>
            </a:r>
            <a:r>
              <a:rPr lang="en-US" sz="2400" dirty="0" smtClean="0">
                <a:solidFill>
                  <a:schemeClr val="tx2"/>
                </a:solidFill>
              </a:rPr>
              <a:t>consider issues of </a:t>
            </a:r>
            <a:r>
              <a:rPr lang="en-US" sz="2400" dirty="0" smtClean="0">
                <a:solidFill>
                  <a:srgbClr val="0070C0"/>
                </a:solidFill>
              </a:rPr>
              <a:t>feasibility and resource implications </a:t>
            </a:r>
            <a:r>
              <a:rPr lang="en-US" sz="2400" dirty="0" smtClean="0">
                <a:solidFill>
                  <a:schemeClr val="tx2"/>
                </a:solidFill>
              </a:rPr>
              <a:t>in the indicator selection process</a:t>
            </a:r>
          </a:p>
          <a:p>
            <a:pPr marL="514350" indent="-514350">
              <a:spcAft>
                <a:spcPts val="600"/>
              </a:spcAft>
            </a:pPr>
            <a:endParaRPr lang="en-US" sz="2400" dirty="0" smtClean="0">
              <a:solidFill>
                <a:srgbClr val="0070C0"/>
              </a:solidFill>
            </a:endParaRPr>
          </a:p>
          <a:p>
            <a:pPr marL="514350" indent="-514350"/>
            <a:endParaRPr lang="en-US" sz="2600" dirty="0" smtClean="0">
              <a:solidFill>
                <a:schemeClr val="accent2"/>
              </a:solidFill>
            </a:endParaRPr>
          </a:p>
          <a:p>
            <a:pPr marL="514350" indent="-514350"/>
            <a:endParaRPr lang="en-US" dirty="0" smtClean="0">
              <a:solidFill>
                <a:schemeClr val="tx2"/>
              </a:solidFill>
            </a:endParaRPr>
          </a:p>
          <a:p>
            <a:pPr marL="514350" indent="-514350"/>
            <a:endParaRPr lang="en-US" dirty="0" smtClean="0">
              <a:solidFill>
                <a:schemeClr val="tx2"/>
              </a:solidFill>
            </a:endParaRPr>
          </a:p>
          <a:p>
            <a:pPr marL="514350" indent="-514350"/>
            <a:endParaRPr lang="en-US" b="1" dirty="0" smtClean="0">
              <a:solidFill>
                <a:srgbClr val="92D050"/>
              </a:solidFill>
            </a:endParaRPr>
          </a:p>
          <a:p>
            <a:pPr marL="514350" indent="-514350">
              <a:buNone/>
            </a:pPr>
            <a:endParaRPr lang="en-US" b="1" dirty="0">
              <a:solidFill>
                <a:srgbClr val="92D050"/>
              </a:solidFill>
            </a:endParaRPr>
          </a:p>
        </p:txBody>
      </p:sp>
      <p:cxnSp>
        <p:nvCxnSpPr>
          <p:cNvPr id="4" name="Straight Connector 3"/>
          <p:cNvCxnSpPr/>
          <p:nvPr/>
        </p:nvCxnSpPr>
        <p:spPr>
          <a:xfrm>
            <a:off x="457200" y="12192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12B1F09B-3F8B-4535-A2CD-A1CFD9F77C4F}" type="slidenum">
              <a:rPr lang="en-US" smtClean="0"/>
              <a:pPr/>
              <a:t>38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prstGeom prst="plus">
            <a:avLst/>
          </a:prstGeom>
        </p:spPr>
        <p:txBody>
          <a:bodyPr>
            <a:normAutofit fontScale="90000"/>
          </a:bodyPr>
          <a:lstStyle/>
          <a:p>
            <a:r>
              <a:rPr lang="en-US" sz="2800" b="1" dirty="0" smtClean="0">
                <a:solidFill>
                  <a:schemeClr val="tx2"/>
                </a:solidFill>
                <a:latin typeface="Cambria" pitchFamily="18" charset="0"/>
              </a:rPr>
              <a:t>Proposed Quality Indicators of the Pediatric Oncology System </a:t>
            </a:r>
            <a:r>
              <a:rPr lang="en-US" sz="2400" b="1" dirty="0" smtClean="0">
                <a:solidFill>
                  <a:schemeClr val="tx2"/>
                </a:solidFill>
                <a:latin typeface="Cambria" pitchFamily="18" charset="0"/>
              </a:rPr>
              <a:t/>
            </a:r>
            <a:br>
              <a:rPr lang="en-US" sz="2400" b="1" dirty="0" smtClean="0">
                <a:solidFill>
                  <a:schemeClr val="tx2"/>
                </a:solidFill>
                <a:latin typeface="Cambria" pitchFamily="18" charset="0"/>
              </a:rPr>
            </a:br>
            <a:r>
              <a:rPr lang="en-US" sz="2400" b="1" dirty="0" smtClean="0">
                <a:solidFill>
                  <a:srgbClr val="0070C0"/>
                </a:solidFill>
                <a:latin typeface="Cambria" pitchFamily="18" charset="0"/>
              </a:rPr>
              <a:t>by Delphi Panel Endorsement</a:t>
            </a:r>
            <a:endParaRPr lang="en-US" sz="2400" dirty="0">
              <a:solidFill>
                <a:srgbClr val="0070C0"/>
              </a:solidFill>
            </a:endParaRPr>
          </a:p>
        </p:txBody>
      </p:sp>
      <p:graphicFrame>
        <p:nvGraphicFramePr>
          <p:cNvPr id="12" name="Content Placeholder 11"/>
          <p:cNvGraphicFramePr>
            <a:graphicFrameLocks noGrp="1"/>
          </p:cNvGraphicFramePr>
          <p:nvPr>
            <p:ph idx="1"/>
          </p:nvPr>
        </p:nvGraphicFramePr>
        <p:xfrm>
          <a:off x="76200" y="990600"/>
          <a:ext cx="8915400" cy="5273040"/>
        </p:xfrm>
        <a:graphic>
          <a:graphicData uri="http://schemas.openxmlformats.org/drawingml/2006/table">
            <a:tbl>
              <a:tblPr firstRow="1" bandRow="1">
                <a:tableStyleId>{BC89EF96-8CEA-46FF-86C4-4CE0E7609802}</a:tableStyleId>
              </a:tblPr>
              <a:tblGrid>
                <a:gridCol w="5181600"/>
                <a:gridCol w="3733800"/>
              </a:tblGrid>
              <a:tr h="370840">
                <a:tc>
                  <a:txBody>
                    <a:bodyPr/>
                    <a:lstStyle/>
                    <a:p>
                      <a:pPr algn="ctr"/>
                      <a:r>
                        <a:rPr lang="en-US" sz="1700" dirty="0" smtClean="0">
                          <a:solidFill>
                            <a:schemeClr val="tx2"/>
                          </a:solidFill>
                        </a:rPr>
                        <a:t>Indicators with Panel Endorsement </a:t>
                      </a:r>
                      <a:r>
                        <a:rPr lang="en-US" sz="1400" i="1" dirty="0" smtClean="0">
                          <a:solidFill>
                            <a:schemeClr val="tx2"/>
                          </a:solidFill>
                        </a:rPr>
                        <a:t>(≥80% panel agreement)</a:t>
                      </a:r>
                      <a:r>
                        <a:rPr lang="en-US" sz="1500" i="1" dirty="0" smtClean="0">
                          <a:solidFill>
                            <a:schemeClr val="tx2"/>
                          </a:solidFill>
                        </a:rPr>
                        <a:t> </a:t>
                      </a:r>
                      <a:r>
                        <a:rPr lang="en-US" sz="1700" dirty="0" smtClean="0">
                          <a:solidFill>
                            <a:schemeClr val="tx2"/>
                          </a:solidFill>
                        </a:rPr>
                        <a:t>(n=20)</a:t>
                      </a:r>
                      <a:endParaRPr lang="en-US" sz="1700" dirty="0">
                        <a:solidFill>
                          <a:schemeClr val="tx2"/>
                        </a:solidFill>
                        <a:latin typeface="Cambria"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solidFill>
                        </a:rPr>
                        <a:t>Indicators </a:t>
                      </a:r>
                      <a:r>
                        <a:rPr lang="en-US" sz="1700" u="sng" dirty="0" smtClean="0">
                          <a:solidFill>
                            <a:schemeClr val="tx2"/>
                          </a:solidFill>
                        </a:rPr>
                        <a:t>without</a:t>
                      </a:r>
                      <a:r>
                        <a:rPr lang="en-US" sz="1700" dirty="0" smtClean="0">
                          <a:solidFill>
                            <a:schemeClr val="tx2"/>
                          </a:solidFill>
                        </a:rPr>
                        <a:t> Panel Endorsement (n=13)</a:t>
                      </a:r>
                      <a:endParaRPr lang="en-US" sz="1700" dirty="0" smtClean="0">
                        <a:solidFill>
                          <a:schemeClr val="tx2"/>
                        </a:solidFill>
                        <a:latin typeface="Cambria" pitchFamily="18" charset="0"/>
                      </a:endParaRPr>
                    </a:p>
                  </a:txBody>
                  <a:tcPr marL="9144" marR="9144"/>
                </a:tc>
              </a:tr>
              <a:tr h="370840">
                <a:tc>
                  <a:txBody>
                    <a:bodyPr/>
                    <a:lstStyle/>
                    <a:p>
                      <a:pPr marL="514350" indent="-514350">
                        <a:buNone/>
                      </a:pPr>
                      <a:r>
                        <a:rPr lang="en-US" sz="1500" b="1" dirty="0" smtClean="0">
                          <a:solidFill>
                            <a:schemeClr val="tx2"/>
                          </a:solidFill>
                        </a:rPr>
                        <a:t>1. </a:t>
                      </a:r>
                      <a:r>
                        <a:rPr lang="en-US" sz="1500" dirty="0" smtClean="0"/>
                        <a:t>Five-Year Overall Relative Survival</a:t>
                      </a:r>
                    </a:p>
                    <a:p>
                      <a:pPr marL="514350" indent="-514350">
                        <a:buNone/>
                      </a:pPr>
                      <a:r>
                        <a:rPr lang="en-US" sz="1500" b="1" dirty="0" smtClean="0">
                          <a:solidFill>
                            <a:schemeClr val="tx2"/>
                          </a:solidFill>
                        </a:rPr>
                        <a:t>2. </a:t>
                      </a:r>
                      <a:r>
                        <a:rPr lang="en-US" sz="1500" dirty="0" smtClean="0"/>
                        <a:t>Five-Year Event-Free Survival</a:t>
                      </a:r>
                    </a:p>
                    <a:p>
                      <a:pPr marL="514350" indent="-514350">
                        <a:buNone/>
                      </a:pPr>
                      <a:r>
                        <a:rPr lang="en-US" sz="1500" b="1" dirty="0" smtClean="0">
                          <a:solidFill>
                            <a:schemeClr val="tx2"/>
                          </a:solidFill>
                        </a:rPr>
                        <a:t>3. </a:t>
                      </a:r>
                      <a:r>
                        <a:rPr lang="en-US" sz="1500" dirty="0" smtClean="0"/>
                        <a:t>Treatment-Related Mortality</a:t>
                      </a:r>
                    </a:p>
                    <a:p>
                      <a:pPr marL="514350" indent="-514350">
                        <a:buNone/>
                      </a:pPr>
                      <a:r>
                        <a:rPr lang="en-US" sz="1500" b="1" dirty="0" smtClean="0">
                          <a:solidFill>
                            <a:schemeClr val="tx2"/>
                          </a:solidFill>
                        </a:rPr>
                        <a:t>4. </a:t>
                      </a:r>
                      <a:r>
                        <a:rPr lang="en-US" sz="1500" dirty="0" smtClean="0"/>
                        <a:t>Clinical Trial Participation </a:t>
                      </a:r>
                    </a:p>
                    <a:p>
                      <a:pPr marL="514350" indent="-514350">
                        <a:buNone/>
                      </a:pPr>
                      <a:r>
                        <a:rPr lang="en-US" sz="1500" b="1" dirty="0" smtClean="0">
                          <a:solidFill>
                            <a:schemeClr val="tx2"/>
                          </a:solidFill>
                        </a:rPr>
                        <a:t>5. </a:t>
                      </a:r>
                      <a:r>
                        <a:rPr lang="en-US" sz="1500" dirty="0" smtClean="0"/>
                        <a:t>First Therapeutic Intervention Wait Time</a:t>
                      </a:r>
                    </a:p>
                    <a:p>
                      <a:pPr marL="514350" indent="-514350">
                        <a:buNone/>
                      </a:pPr>
                      <a:r>
                        <a:rPr lang="en-US" sz="1500" b="1" dirty="0" smtClean="0">
                          <a:solidFill>
                            <a:schemeClr val="tx2"/>
                          </a:solidFill>
                        </a:rPr>
                        <a:t>6. </a:t>
                      </a:r>
                      <a:r>
                        <a:rPr lang="en-US" sz="1500" dirty="0" smtClean="0"/>
                        <a:t>Chemotherapy Admission Delay</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2"/>
                          </a:solidFill>
                        </a:rPr>
                        <a:t>8. </a:t>
                      </a:r>
                      <a:r>
                        <a:rPr lang="en-US" sz="1500" dirty="0" smtClean="0"/>
                        <a:t>Drug Availability</a:t>
                      </a:r>
                    </a:p>
                    <a:p>
                      <a:pPr marL="514350" indent="-514350">
                        <a:buNone/>
                      </a:pPr>
                      <a:r>
                        <a:rPr lang="en-US" sz="1500" b="1" dirty="0" smtClean="0">
                          <a:solidFill>
                            <a:schemeClr val="tx2"/>
                          </a:solidFill>
                        </a:rPr>
                        <a:t>11. </a:t>
                      </a:r>
                      <a:r>
                        <a:rPr lang="en-US" sz="1500" dirty="0" smtClean="0"/>
                        <a:t>Wait Time for Ambulatory Procedures Requiring Anesthesia</a:t>
                      </a:r>
                    </a:p>
                    <a:p>
                      <a:pPr marL="514350" indent="-514350">
                        <a:buNone/>
                      </a:pPr>
                      <a:r>
                        <a:rPr lang="en-US" sz="1500" b="1" dirty="0" smtClean="0">
                          <a:solidFill>
                            <a:schemeClr val="tx2"/>
                          </a:solidFill>
                        </a:rPr>
                        <a:t>12. </a:t>
                      </a:r>
                      <a:r>
                        <a:rPr lang="en-US" sz="1500" dirty="0" smtClean="0"/>
                        <a:t>Access to PET Scanning</a:t>
                      </a:r>
                    </a:p>
                    <a:p>
                      <a:pPr marL="514350" indent="-514350">
                        <a:buNone/>
                      </a:pPr>
                      <a:r>
                        <a:rPr lang="en-US" sz="1500" b="1" dirty="0" smtClean="0">
                          <a:solidFill>
                            <a:schemeClr val="tx2"/>
                          </a:solidFill>
                        </a:rPr>
                        <a:t>13. </a:t>
                      </a:r>
                      <a:r>
                        <a:rPr lang="en-US" sz="1500" dirty="0" smtClean="0"/>
                        <a:t>Pathology Report</a:t>
                      </a:r>
                      <a:r>
                        <a:rPr lang="en-US" sz="1500" baseline="0" dirty="0" smtClean="0"/>
                        <a:t> Turnaround Time</a:t>
                      </a:r>
                      <a:endParaRPr lang="en-US" sz="1500" dirty="0" smtClean="0"/>
                    </a:p>
                    <a:p>
                      <a:pPr marL="514350" indent="-514350">
                        <a:buNone/>
                      </a:pPr>
                      <a:r>
                        <a:rPr lang="en-US" sz="1500" b="1" dirty="0" smtClean="0">
                          <a:solidFill>
                            <a:schemeClr val="tx2"/>
                          </a:solidFill>
                        </a:rPr>
                        <a:t>14. </a:t>
                      </a:r>
                      <a:r>
                        <a:rPr lang="en-US" sz="1500" dirty="0" smtClean="0"/>
                        <a:t>Adolescent Cancer Diagnosis within a Pediatric Centre</a:t>
                      </a:r>
                    </a:p>
                    <a:p>
                      <a:pPr marL="514350" indent="-514350">
                        <a:buNone/>
                      </a:pPr>
                      <a:r>
                        <a:rPr lang="en-US" sz="1500" b="1" dirty="0" smtClean="0">
                          <a:solidFill>
                            <a:schemeClr val="tx2"/>
                          </a:solidFill>
                        </a:rPr>
                        <a:t>17. </a:t>
                      </a:r>
                      <a:r>
                        <a:rPr lang="en-US" sz="1500" dirty="0" smtClean="0"/>
                        <a:t>Eligible Survivors Enrolled in </a:t>
                      </a:r>
                      <a:r>
                        <a:rPr lang="en-US" sz="1500" dirty="0" err="1" smtClean="0"/>
                        <a:t>AfterCare</a:t>
                      </a:r>
                      <a:endParaRPr lang="en-US" sz="1500" dirty="0" smtClean="0"/>
                    </a:p>
                    <a:p>
                      <a:pPr marL="514350" indent="-514350">
                        <a:buNone/>
                      </a:pPr>
                      <a:r>
                        <a:rPr lang="en-US" sz="1500" b="1" dirty="0" smtClean="0">
                          <a:solidFill>
                            <a:schemeClr val="tx2"/>
                          </a:solidFill>
                        </a:rPr>
                        <a:t>18. </a:t>
                      </a:r>
                      <a:r>
                        <a:rPr lang="en-US" sz="1500" dirty="0" smtClean="0"/>
                        <a:t>Survivors with a Survivor Care Plan</a:t>
                      </a:r>
                    </a:p>
                    <a:p>
                      <a:pPr marL="514350" indent="-514350">
                        <a:buNone/>
                      </a:pPr>
                      <a:r>
                        <a:rPr lang="en-US" sz="1500" b="1" dirty="0" smtClean="0">
                          <a:solidFill>
                            <a:schemeClr val="tx2"/>
                          </a:solidFill>
                        </a:rPr>
                        <a:t>22. </a:t>
                      </a:r>
                      <a:r>
                        <a:rPr lang="en-US" sz="1500" dirty="0" smtClean="0"/>
                        <a:t>Case Coordinator</a:t>
                      </a:r>
                    </a:p>
                    <a:p>
                      <a:pPr marL="514350" indent="-514350">
                        <a:buNone/>
                      </a:pPr>
                      <a:r>
                        <a:rPr lang="en-US" sz="1500" b="1" dirty="0" smtClean="0">
                          <a:solidFill>
                            <a:schemeClr val="tx2"/>
                          </a:solidFill>
                        </a:rPr>
                        <a:t>23. </a:t>
                      </a:r>
                      <a:r>
                        <a:rPr lang="en-US" sz="1500" dirty="0" smtClean="0"/>
                        <a:t>Sufficient Multidisciplinary Staff</a:t>
                      </a:r>
                    </a:p>
                    <a:p>
                      <a:pPr marL="514350" indent="-514350">
                        <a:buNone/>
                      </a:pPr>
                      <a:r>
                        <a:rPr lang="en-US" sz="1500" b="1" dirty="0" smtClean="0">
                          <a:solidFill>
                            <a:schemeClr val="tx2"/>
                          </a:solidFill>
                        </a:rPr>
                        <a:t>26. </a:t>
                      </a:r>
                      <a:r>
                        <a:rPr lang="en-US" sz="1500" dirty="0" smtClean="0"/>
                        <a:t>Supportive Care Guidelines</a:t>
                      </a:r>
                    </a:p>
                    <a:p>
                      <a:pPr marL="514350" indent="-514350">
                        <a:buNone/>
                      </a:pPr>
                      <a:r>
                        <a:rPr lang="en-US" sz="1500" b="1" dirty="0" smtClean="0">
                          <a:solidFill>
                            <a:schemeClr val="tx2"/>
                          </a:solidFill>
                        </a:rPr>
                        <a:t>27. </a:t>
                      </a:r>
                      <a:r>
                        <a:rPr lang="en-US" sz="1500" dirty="0" smtClean="0"/>
                        <a:t>Access to Expert Pain Management</a:t>
                      </a:r>
                    </a:p>
                    <a:p>
                      <a:pPr marL="514350" indent="-514350">
                        <a:buNone/>
                      </a:pPr>
                      <a:r>
                        <a:rPr lang="en-US" sz="1500" b="1" dirty="0" smtClean="0">
                          <a:solidFill>
                            <a:schemeClr val="tx2"/>
                          </a:solidFill>
                        </a:rPr>
                        <a:t>29. </a:t>
                      </a:r>
                      <a:r>
                        <a:rPr lang="en-US" sz="1500" dirty="0" smtClean="0"/>
                        <a:t>Potential Drug &amp; Dose Errors (i.e. Near Misses)</a:t>
                      </a:r>
                    </a:p>
                    <a:p>
                      <a:pPr marL="514350" indent="-514350">
                        <a:buNone/>
                      </a:pPr>
                      <a:r>
                        <a:rPr lang="en-US" sz="1500" b="1" dirty="0" smtClean="0">
                          <a:solidFill>
                            <a:schemeClr val="tx2"/>
                          </a:solidFill>
                        </a:rPr>
                        <a:t>30. </a:t>
                      </a:r>
                      <a:r>
                        <a:rPr lang="en-US" sz="1500" dirty="0" smtClean="0"/>
                        <a:t>Actual Drug and Dose Errors</a:t>
                      </a:r>
                    </a:p>
                    <a:p>
                      <a:pPr marL="514350" marR="0" indent="-51435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2"/>
                          </a:solidFill>
                        </a:rPr>
                        <a:t>33. </a:t>
                      </a:r>
                      <a:r>
                        <a:rPr lang="en-US" sz="1500" dirty="0" smtClean="0"/>
                        <a:t> Parent/ Guardian Satisfaction</a:t>
                      </a:r>
                    </a:p>
                  </a:txBody>
                  <a:tcPr marL="27432" marR="274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2"/>
                          </a:solidFill>
                        </a:rPr>
                        <a:t>7.</a:t>
                      </a:r>
                      <a:r>
                        <a:rPr lang="en-US" sz="1500" dirty="0" smtClean="0"/>
                        <a:t> Certification for Nursing Staff for Chemotherapy</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2"/>
                          </a:solidFill>
                        </a:rPr>
                        <a:t>9.</a:t>
                      </a:r>
                      <a:r>
                        <a:rPr lang="en-US" sz="1500" dirty="0" smtClean="0"/>
                        <a:t> Use of Conformal or </a:t>
                      </a:r>
                      <a:r>
                        <a:rPr lang="en-US" sz="1500" baseline="0" dirty="0" smtClean="0"/>
                        <a:t>Intensity-Modulated R</a:t>
                      </a:r>
                      <a:r>
                        <a:rPr lang="en-US" sz="1500" dirty="0" smtClean="0"/>
                        <a:t>T</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2"/>
                          </a:solidFill>
                        </a:rPr>
                        <a:t>10.</a:t>
                      </a:r>
                      <a:r>
                        <a:rPr lang="en-US" sz="1500" dirty="0" smtClean="0"/>
                        <a:t> After Hours Cancer Surgery</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2"/>
                          </a:solidFill>
                        </a:rPr>
                        <a:t>15.</a:t>
                      </a:r>
                      <a:r>
                        <a:rPr lang="en-US" sz="1500" dirty="0" smtClean="0"/>
                        <a:t> Eligible Patients Enrolled in Satellite Care for Chemotherapy</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2"/>
                          </a:solidFill>
                        </a:rPr>
                        <a:t>16.</a:t>
                      </a:r>
                      <a:r>
                        <a:rPr lang="en-US" sz="1500" dirty="0" smtClean="0"/>
                        <a:t> Shuttle Sheet</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2"/>
                          </a:solidFill>
                        </a:rPr>
                        <a:t>19.</a:t>
                      </a:r>
                      <a:r>
                        <a:rPr lang="en-US" sz="1500" dirty="0" smtClean="0"/>
                        <a:t> Patients Referred for End-of-Life</a:t>
                      </a:r>
                      <a:r>
                        <a:rPr lang="en-US" sz="1500" baseline="0" dirty="0" smtClean="0"/>
                        <a:t> </a:t>
                      </a:r>
                      <a:r>
                        <a:rPr lang="en-US" sz="1500" dirty="0" smtClean="0"/>
                        <a:t>Interlink 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2"/>
                          </a:solidFill>
                        </a:rPr>
                        <a:t>20. </a:t>
                      </a:r>
                      <a:r>
                        <a:rPr lang="en-US" sz="1500" dirty="0" smtClean="0"/>
                        <a:t>End-of-Life Care Days Spent in Acute 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2"/>
                          </a:solidFill>
                        </a:rPr>
                        <a:t>21. </a:t>
                      </a:r>
                      <a:r>
                        <a:rPr lang="en-US" sz="1500" dirty="0" smtClean="0"/>
                        <a:t>Guidelines for Nutritional Support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2"/>
                          </a:solidFill>
                        </a:rPr>
                        <a:t>24. </a:t>
                      </a:r>
                      <a:r>
                        <a:rPr lang="en-US" sz="1500" dirty="0" smtClean="0"/>
                        <a:t>Interdisciplinary Team Meetings</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2"/>
                          </a:solidFill>
                        </a:rPr>
                        <a:t>25. </a:t>
                      </a:r>
                      <a:r>
                        <a:rPr lang="en-US" sz="1500" dirty="0" smtClean="0"/>
                        <a:t>Tumour Boards</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2"/>
                          </a:solidFill>
                        </a:rPr>
                        <a:t>28. </a:t>
                      </a:r>
                      <a:r>
                        <a:rPr lang="en-US" sz="1500" dirty="0" smtClean="0"/>
                        <a:t>ICU Admissions due to Neutropenic Sepsis</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2"/>
                          </a:solidFill>
                        </a:rPr>
                        <a:t>31. </a:t>
                      </a:r>
                      <a:r>
                        <a:rPr lang="en-US" sz="1500" dirty="0" smtClean="0"/>
                        <a:t>Central Venous Line Infection Rates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2"/>
                          </a:solidFill>
                        </a:rPr>
                        <a:t>32. </a:t>
                      </a:r>
                      <a:r>
                        <a:rPr lang="en-US" sz="1500" dirty="0" smtClean="0"/>
                        <a:t>Major Clinical Trial Protocol Violation </a:t>
                      </a:r>
                      <a:endParaRPr lang="en-US" sz="1500" dirty="0" smtClean="0">
                        <a:solidFill>
                          <a:schemeClr val="tx1"/>
                        </a:solidFill>
                      </a:endParaRPr>
                    </a:p>
                  </a:txBody>
                  <a:tcPr marL="27432" marR="27432"/>
                </a:tc>
              </a:tr>
            </a:tbl>
          </a:graphicData>
        </a:graphic>
      </p:graphicFrame>
      <p:sp>
        <p:nvSpPr>
          <p:cNvPr id="4" name="Slide Number Placeholder 3"/>
          <p:cNvSpPr>
            <a:spLocks noGrp="1"/>
          </p:cNvSpPr>
          <p:nvPr>
            <p:ph type="sldNum" sz="quarter" idx="12"/>
          </p:nvPr>
        </p:nvSpPr>
        <p:spPr>
          <a:xfrm>
            <a:off x="5029200" y="2286000"/>
            <a:ext cx="2514600" cy="974725"/>
          </a:xfrm>
        </p:spPr>
        <p:txBody>
          <a:bodyPr/>
          <a:lstStyle/>
          <a:p>
            <a:r>
              <a:rPr lang="en-US" sz="23900" dirty="0" smtClean="0">
                <a:solidFill>
                  <a:srgbClr val="FF0000"/>
                </a:solidFill>
                <a:latin typeface="Zapf Dingbats"/>
                <a:ea typeface="Zapf Dingbats"/>
                <a:cs typeface="Zapf Dingbats"/>
                <a:sym typeface="Zapf Dingbats"/>
              </a:rPr>
              <a:t>✗</a:t>
            </a:r>
            <a:endParaRPr lang="en-US" sz="23900" dirty="0">
              <a:solidFill>
                <a:srgbClr val="FF0000"/>
              </a:solidFill>
            </a:endParaRPr>
          </a:p>
        </p:txBody>
      </p:sp>
      <p:sp>
        <p:nvSpPr>
          <p:cNvPr id="3" name="TextBox 2"/>
          <p:cNvSpPr txBox="1"/>
          <p:nvPr/>
        </p:nvSpPr>
        <p:spPr>
          <a:xfrm>
            <a:off x="-375478" y="795130"/>
            <a:ext cx="366832" cy="369332"/>
          </a:xfrm>
          <a:prstGeom prst="plus">
            <a:avLst/>
          </a:prstGeom>
          <a:noFill/>
        </p:spPr>
        <p:txBody>
          <a:bodyPr wrap="none" rtlCol="0">
            <a:spAutoFit/>
          </a:bodyPr>
          <a:lstStyle/>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600" b="1" dirty="0" smtClean="0">
                <a:solidFill>
                  <a:schemeClr val="tx2"/>
                </a:solidFill>
                <a:latin typeface="Cambria" pitchFamily="18" charset="0"/>
              </a:rPr>
              <a:t>Which Lenses are Necessary? </a:t>
            </a:r>
            <a:endParaRPr lang="en-US" sz="3600" dirty="0">
              <a:solidFill>
                <a:srgbClr val="FF0000"/>
              </a:solidFill>
            </a:endParaRPr>
          </a:p>
        </p:txBody>
      </p:sp>
      <p:sp>
        <p:nvSpPr>
          <p:cNvPr id="6" name="Right Arrow 5"/>
          <p:cNvSpPr/>
          <p:nvPr/>
        </p:nvSpPr>
        <p:spPr>
          <a:xfrm>
            <a:off x="4191000" y="2804159"/>
            <a:ext cx="822960" cy="777241"/>
          </a:xfrm>
          <a:prstGeom prst="rightArrow">
            <a:avLst/>
          </a:prstGeom>
          <a:ln/>
        </p:spPr>
        <p:style>
          <a:lnRef idx="1">
            <a:schemeClr val="accent1"/>
          </a:lnRef>
          <a:fillRef idx="3">
            <a:schemeClr val="accent1"/>
          </a:fillRef>
          <a:effectRef idx="2">
            <a:schemeClr val="accent1"/>
          </a:effectRef>
          <a:fontRef idx="minor">
            <a:schemeClr val="lt1"/>
          </a:fontRef>
        </p:style>
      </p:sp>
      <p:sp>
        <p:nvSpPr>
          <p:cNvPr id="7" name="Right Arrow 6"/>
          <p:cNvSpPr/>
          <p:nvPr/>
        </p:nvSpPr>
        <p:spPr>
          <a:xfrm>
            <a:off x="4191000" y="1143000"/>
            <a:ext cx="822960" cy="822960"/>
          </a:xfrm>
          <a:prstGeom prst="rightArrow">
            <a:avLst/>
          </a:prstGeom>
          <a:ln/>
        </p:spPr>
        <p:style>
          <a:lnRef idx="1">
            <a:schemeClr val="accent1"/>
          </a:lnRef>
          <a:fillRef idx="3">
            <a:schemeClr val="accent1"/>
          </a:fillRef>
          <a:effectRef idx="2">
            <a:schemeClr val="accent1"/>
          </a:effectRef>
          <a:fontRef idx="minor">
            <a:schemeClr val="lt1"/>
          </a:fontRef>
        </p:style>
      </p:sp>
      <p:sp>
        <p:nvSpPr>
          <p:cNvPr id="10" name="Right Arrow 9"/>
          <p:cNvSpPr/>
          <p:nvPr/>
        </p:nvSpPr>
        <p:spPr>
          <a:xfrm>
            <a:off x="4191000" y="4495800"/>
            <a:ext cx="822960" cy="822960"/>
          </a:xfrm>
          <a:prstGeom prst="rightArrow">
            <a:avLst/>
          </a:prstGeom>
          <a:ln/>
        </p:spPr>
        <p:style>
          <a:lnRef idx="1">
            <a:schemeClr val="accent1"/>
          </a:lnRef>
          <a:fillRef idx="3">
            <a:schemeClr val="accent1"/>
          </a:fillRef>
          <a:effectRef idx="2">
            <a:schemeClr val="accent1"/>
          </a:effectRef>
          <a:fontRef idx="minor">
            <a:schemeClr val="lt1"/>
          </a:fontRef>
        </p:style>
      </p:sp>
      <p:pic>
        <p:nvPicPr>
          <p:cNvPr id="11" name="Picture 10" descr="Telescope.jpg"/>
          <p:cNvPicPr>
            <a:picLocks noChangeAspect="1"/>
          </p:cNvPicPr>
          <p:nvPr/>
        </p:nvPicPr>
        <p:blipFill>
          <a:blip r:embed="rId4" cstate="print"/>
          <a:stretch>
            <a:fillRect/>
          </a:stretch>
        </p:blipFill>
        <p:spPr>
          <a:xfrm>
            <a:off x="1219200" y="838200"/>
            <a:ext cx="2209800" cy="1447800"/>
          </a:xfrm>
          <a:prstGeom prst="rect">
            <a:avLst/>
          </a:prstGeom>
        </p:spPr>
      </p:pic>
      <p:pic>
        <p:nvPicPr>
          <p:cNvPr id="12" name="Picture 11" descr="Starry sky.jpg"/>
          <p:cNvPicPr>
            <a:picLocks noChangeAspect="1"/>
          </p:cNvPicPr>
          <p:nvPr/>
        </p:nvPicPr>
        <p:blipFill>
          <a:blip r:embed="rId5" cstate="print"/>
          <a:stretch>
            <a:fillRect/>
          </a:stretch>
        </p:blipFill>
        <p:spPr>
          <a:xfrm>
            <a:off x="5794971" y="838200"/>
            <a:ext cx="2206029" cy="1447801"/>
          </a:xfrm>
          <a:prstGeom prst="rect">
            <a:avLst/>
          </a:prstGeom>
        </p:spPr>
      </p:pic>
      <p:pic>
        <p:nvPicPr>
          <p:cNvPr id="13" name="Picture 2" descr="E:\FRAMEWORK &amp; INDICATOR F &amp; I\Sigmoid colon.jpg"/>
          <p:cNvPicPr>
            <a:picLocks noChangeAspect="1" noChangeArrowheads="1"/>
          </p:cNvPicPr>
          <p:nvPr/>
        </p:nvPicPr>
        <p:blipFill>
          <a:blip r:embed="rId6" cstate="print"/>
          <a:srcRect/>
          <a:stretch>
            <a:fillRect/>
          </a:stretch>
        </p:blipFill>
        <p:spPr bwMode="auto">
          <a:xfrm>
            <a:off x="5791200" y="2514601"/>
            <a:ext cx="2209800" cy="1447799"/>
          </a:xfrm>
          <a:prstGeom prst="rect">
            <a:avLst/>
          </a:prstGeom>
          <a:noFill/>
        </p:spPr>
      </p:pic>
      <p:pic>
        <p:nvPicPr>
          <p:cNvPr id="14" name="Picture 13" descr="prac_sigmoidoscope.jpg"/>
          <p:cNvPicPr>
            <a:picLocks noChangeAspect="1"/>
          </p:cNvPicPr>
          <p:nvPr/>
        </p:nvPicPr>
        <p:blipFill>
          <a:blip r:embed="rId7" cstate="print"/>
          <a:stretch>
            <a:fillRect/>
          </a:stretch>
        </p:blipFill>
        <p:spPr>
          <a:xfrm>
            <a:off x="1219200" y="2514600"/>
            <a:ext cx="2209800" cy="1463916"/>
          </a:xfrm>
          <a:prstGeom prst="rect">
            <a:avLst/>
          </a:prstGeom>
        </p:spPr>
      </p:pic>
      <p:pic>
        <p:nvPicPr>
          <p:cNvPr id="15" name="Picture 14" descr="Health Economist.jpg"/>
          <p:cNvPicPr>
            <a:picLocks noChangeAspect="1"/>
          </p:cNvPicPr>
          <p:nvPr/>
        </p:nvPicPr>
        <p:blipFill>
          <a:blip r:embed="rId8" cstate="print"/>
          <a:stretch>
            <a:fillRect/>
          </a:stretch>
        </p:blipFill>
        <p:spPr>
          <a:xfrm>
            <a:off x="1219200" y="4267201"/>
            <a:ext cx="2209800" cy="1447799"/>
          </a:xfrm>
          <a:prstGeom prst="rect">
            <a:avLst/>
          </a:prstGeom>
        </p:spPr>
      </p:pic>
      <p:pic>
        <p:nvPicPr>
          <p:cNvPr id="16" name="Picture 15" descr="cash-register_1_lg.gif"/>
          <p:cNvPicPr>
            <a:picLocks noChangeAspect="1"/>
          </p:cNvPicPr>
          <p:nvPr/>
        </p:nvPicPr>
        <p:blipFill>
          <a:blip r:embed="rId9" cstate="print"/>
          <a:stretch>
            <a:fillRect/>
          </a:stretch>
        </p:blipFill>
        <p:spPr>
          <a:xfrm>
            <a:off x="5791200" y="4267200"/>
            <a:ext cx="2209800" cy="1447800"/>
          </a:xfrm>
          <a:prstGeom prst="rect">
            <a:avLst/>
          </a:prstGeom>
        </p:spPr>
      </p:pic>
      <p:cxnSp>
        <p:nvCxnSpPr>
          <p:cNvPr id="18" name="Straight Connector 17"/>
          <p:cNvCxnSpPr/>
          <p:nvPr/>
        </p:nvCxnSpPr>
        <p:spPr>
          <a:xfrm>
            <a:off x="457200" y="6858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21" name="Content Placeholder 5"/>
          <p:cNvSpPr>
            <a:spLocks noGrp="1"/>
          </p:cNvSpPr>
          <p:nvPr>
            <p:ph idx="1"/>
          </p:nvPr>
        </p:nvSpPr>
        <p:spPr>
          <a:xfrm>
            <a:off x="758952" y="5943609"/>
            <a:ext cx="7514234" cy="685791"/>
          </a:xfrm>
          <a:prstGeom prst="ellipse">
            <a:avLst/>
          </a:prstGeom>
          <a:solidFill>
            <a:schemeClr val="accent3">
              <a:lumMod val="40000"/>
              <a:lumOff val="60000"/>
            </a:schemeClr>
          </a:solidFill>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algn="ctr">
              <a:buNone/>
            </a:pPr>
            <a:r>
              <a:rPr lang="en-US" b="1" i="1" dirty="0" smtClean="0">
                <a:solidFill>
                  <a:schemeClr val="accent3">
                    <a:lumMod val="75000"/>
                  </a:schemeClr>
                </a:solidFill>
              </a:rPr>
              <a:t>System?</a:t>
            </a:r>
            <a:endParaRPr lang="en-US" b="1" i="1" dirty="0">
              <a:solidFill>
                <a:schemeClr val="accent3">
                  <a:lumMod val="75000"/>
                </a:schemeClr>
              </a:solidFill>
            </a:endParaRPr>
          </a:p>
        </p:txBody>
      </p:sp>
      <p:sp>
        <p:nvSpPr>
          <p:cNvPr id="26" name="Content Placeholder 5"/>
          <p:cNvSpPr txBox="1">
            <a:spLocks/>
          </p:cNvSpPr>
          <p:nvPr/>
        </p:nvSpPr>
        <p:spPr>
          <a:xfrm>
            <a:off x="762000" y="5943600"/>
            <a:ext cx="7514234" cy="685791"/>
          </a:xfrm>
          <a:prstGeom prst="ellipse">
            <a:avLst/>
          </a:prstGeom>
          <a:solidFill>
            <a:schemeClr val="accent3">
              <a:lumMod val="40000"/>
              <a:lumOff val="60000"/>
            </a:schemeClr>
          </a:solidFill>
        </p:spPr>
        <p:style>
          <a:lnRef idx="2">
            <a:schemeClr val="accent3"/>
          </a:lnRef>
          <a:fillRef idx="1">
            <a:schemeClr val="lt1"/>
          </a:fillRef>
          <a:effectRef idx="0">
            <a:schemeClr val="accent3"/>
          </a:effectRef>
          <a:fontRef idx="minor">
            <a:schemeClr val="dk1"/>
          </a:fontRef>
        </p:style>
        <p:txBody>
          <a:bodyPr vert="horz" lIns="3600" tIns="45720" rIns="360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1" i="1" u="none" strike="noStrike" kern="1200" cap="none" spc="0" normalizeH="0" baseline="0" noProof="0" dirty="0" smtClean="0">
                <a:ln>
                  <a:noFill/>
                </a:ln>
                <a:solidFill>
                  <a:schemeClr val="accent3">
                    <a:lumMod val="75000"/>
                  </a:schemeClr>
                </a:solidFill>
                <a:effectLst/>
                <a:uLnTx/>
                <a:uFillTx/>
                <a:latin typeface="+mn-lt"/>
                <a:ea typeface="+mn-ea"/>
                <a:cs typeface="+mn-cs"/>
              </a:rPr>
              <a:t>Different phases of the cancer journey?</a:t>
            </a:r>
            <a:endParaRPr kumimoji="0" lang="en-US" sz="2500" b="1" i="1" u="none" strike="noStrike" kern="1200" cap="none" spc="0" normalizeH="0" baseline="0" noProof="0" dirty="0">
              <a:ln>
                <a:noFill/>
              </a:ln>
              <a:solidFill>
                <a:schemeClr val="accent3">
                  <a:lumMod val="75000"/>
                </a:schemeClr>
              </a:solidFill>
              <a:effectLst/>
              <a:uLnTx/>
              <a:uFillTx/>
              <a:latin typeface="+mn-lt"/>
              <a:ea typeface="+mn-ea"/>
              <a:cs typeface="+mn-cs"/>
            </a:endParaRPr>
          </a:p>
        </p:txBody>
      </p:sp>
      <p:sp>
        <p:nvSpPr>
          <p:cNvPr id="27" name="Content Placeholder 5"/>
          <p:cNvSpPr txBox="1">
            <a:spLocks/>
          </p:cNvSpPr>
          <p:nvPr/>
        </p:nvSpPr>
        <p:spPr>
          <a:xfrm>
            <a:off x="758952" y="5943600"/>
            <a:ext cx="7514234" cy="685791"/>
          </a:xfrm>
          <a:prstGeom prst="ellipse">
            <a:avLst/>
          </a:prstGeom>
          <a:solidFill>
            <a:schemeClr val="accent3">
              <a:lumMod val="40000"/>
              <a:lumOff val="60000"/>
            </a:schemeClr>
          </a:solidFill>
        </p:spPr>
        <p:style>
          <a:lnRef idx="2">
            <a:schemeClr val="accent3"/>
          </a:lnRef>
          <a:fillRef idx="1">
            <a:schemeClr val="lt1"/>
          </a:fillRef>
          <a:effectRef idx="0">
            <a:schemeClr val="accent3"/>
          </a:effectRef>
          <a:fontRef idx="minor">
            <a:schemeClr val="dk1"/>
          </a:fontRef>
        </p:style>
        <p:txBody>
          <a:bodyPr vert="horz" lIns="3600" tIns="45720" rIns="360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1" i="1" u="none" strike="noStrike" kern="1200" cap="none" spc="0" normalizeH="0" baseline="0" noProof="0" dirty="0" smtClean="0">
                <a:ln>
                  <a:noFill/>
                </a:ln>
                <a:solidFill>
                  <a:schemeClr val="accent3">
                    <a:lumMod val="75000"/>
                  </a:schemeClr>
                </a:solidFill>
                <a:effectLst/>
                <a:uLnTx/>
                <a:uFillTx/>
                <a:latin typeface="+mn-lt"/>
                <a:ea typeface="+mn-ea"/>
                <a:cs typeface="+mn-cs"/>
              </a:rPr>
              <a:t>Patient outcomes?</a:t>
            </a:r>
            <a:endParaRPr kumimoji="0" lang="en-US" sz="2500" b="1" i="1" u="none" strike="noStrike" kern="1200" cap="none" spc="0" normalizeH="0" baseline="0" noProof="0" dirty="0">
              <a:ln>
                <a:noFill/>
              </a:ln>
              <a:solidFill>
                <a:schemeClr val="accent3">
                  <a:lumMod val="75000"/>
                </a:schemeClr>
              </a:solidFill>
              <a:effectLst/>
              <a:uLnTx/>
              <a:uFillTx/>
              <a:latin typeface="+mn-lt"/>
              <a:ea typeface="+mn-ea"/>
              <a:cs typeface="+mn-cs"/>
            </a:endParaRPr>
          </a:p>
        </p:txBody>
      </p:sp>
      <p:sp>
        <p:nvSpPr>
          <p:cNvPr id="28" name="Content Placeholder 5"/>
          <p:cNvSpPr txBox="1">
            <a:spLocks/>
          </p:cNvSpPr>
          <p:nvPr/>
        </p:nvSpPr>
        <p:spPr>
          <a:xfrm>
            <a:off x="762000" y="5943600"/>
            <a:ext cx="7514234" cy="685791"/>
          </a:xfrm>
          <a:prstGeom prst="ellipse">
            <a:avLst/>
          </a:prstGeom>
          <a:solidFill>
            <a:schemeClr val="accent3">
              <a:lumMod val="40000"/>
              <a:lumOff val="60000"/>
            </a:schemeClr>
          </a:solidFill>
        </p:spPr>
        <p:style>
          <a:lnRef idx="2">
            <a:schemeClr val="accent3"/>
          </a:lnRef>
          <a:fillRef idx="1">
            <a:schemeClr val="lt1"/>
          </a:fillRef>
          <a:effectRef idx="0">
            <a:schemeClr val="accent3"/>
          </a:effectRef>
          <a:fontRef idx="minor">
            <a:schemeClr val="dk1"/>
          </a:fontRef>
        </p:style>
        <p:txBody>
          <a:bodyPr vert="horz" lIns="3600" tIns="45720" rIns="360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1" i="1" u="none" strike="noStrike" kern="1200" cap="none" spc="0" normalizeH="0" baseline="0" noProof="0" dirty="0" smtClean="0">
                <a:ln>
                  <a:noFill/>
                </a:ln>
                <a:solidFill>
                  <a:schemeClr val="accent3">
                    <a:lumMod val="75000"/>
                  </a:schemeClr>
                </a:solidFill>
                <a:effectLst/>
                <a:uLnTx/>
                <a:uFillTx/>
                <a:latin typeface="+mn-lt"/>
                <a:ea typeface="+mn-ea"/>
                <a:cs typeface="+mn-cs"/>
              </a:rPr>
              <a:t>Nursing?</a:t>
            </a:r>
            <a:endParaRPr kumimoji="0" lang="en-US" sz="2500" b="1" i="1" u="none" strike="noStrike" kern="1200" cap="none" spc="0" normalizeH="0" baseline="0" noProof="0" dirty="0">
              <a:ln>
                <a:noFill/>
              </a:ln>
              <a:solidFill>
                <a:schemeClr val="accent3">
                  <a:lumMod val="75000"/>
                </a:schemeClr>
              </a:solidFill>
              <a:effectLst/>
              <a:uLnTx/>
              <a:uFillTx/>
              <a:latin typeface="+mn-lt"/>
              <a:ea typeface="+mn-ea"/>
              <a:cs typeface="+mn-cs"/>
            </a:endParaRPr>
          </a:p>
        </p:txBody>
      </p:sp>
      <p:sp>
        <p:nvSpPr>
          <p:cNvPr id="30" name="Content Placeholder 5"/>
          <p:cNvSpPr txBox="1">
            <a:spLocks/>
          </p:cNvSpPr>
          <p:nvPr/>
        </p:nvSpPr>
        <p:spPr>
          <a:xfrm>
            <a:off x="762000" y="5943600"/>
            <a:ext cx="7514234" cy="685791"/>
          </a:xfrm>
          <a:prstGeom prst="ellipse">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vert="horz" lIns="3600" tIns="45720" rIns="360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1" i="1" u="none" strike="noStrike" kern="1200" cap="none" spc="0" normalizeH="0" baseline="0" noProof="0" dirty="0" smtClean="0">
                <a:ln>
                  <a:noFill/>
                </a:ln>
                <a:solidFill>
                  <a:schemeClr val="tx2"/>
                </a:solidFill>
                <a:effectLst/>
                <a:uLnTx/>
                <a:uFillTx/>
                <a:latin typeface="+mn-lt"/>
                <a:ea typeface="+mn-ea"/>
                <a:cs typeface="+mn-cs"/>
              </a:rPr>
              <a:t>All!</a:t>
            </a:r>
            <a:endParaRPr kumimoji="0" lang="en-US" sz="2500" b="1" i="1" u="none" strike="noStrike" kern="1200" cap="none" spc="0" normalizeH="0" baseline="0" noProof="0" dirty="0">
              <a:ln>
                <a:noFill/>
              </a:ln>
              <a:solidFill>
                <a:schemeClr val="tx2"/>
              </a:solidFill>
              <a:effectLst/>
              <a:uLnTx/>
              <a:uFillTx/>
              <a:latin typeface="+mn-lt"/>
              <a:ea typeface="+mn-ea"/>
              <a:cs typeface="+mn-cs"/>
            </a:endParaRPr>
          </a:p>
        </p:txBody>
      </p:sp>
      <p:sp>
        <p:nvSpPr>
          <p:cNvPr id="19" name="Slide Number Placeholder 18"/>
          <p:cNvSpPr>
            <a:spLocks noGrp="1"/>
          </p:cNvSpPr>
          <p:nvPr>
            <p:ph type="sldNum" sz="quarter" idx="12"/>
          </p:nvPr>
        </p:nvSpPr>
        <p:spPr/>
        <p:txBody>
          <a:bodyPr/>
          <a:lstStyle/>
          <a:p>
            <a:fld id="{12B1F09B-3F8B-4535-A2CD-A1CFD9F77C4F}" type="slidenum">
              <a:rPr lang="en-US" smtClean="0"/>
              <a:pPr/>
              <a:t>4</a:t>
            </a:fld>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bg/>
                                          </p:spTgt>
                                        </p:tgtEl>
                                        <p:attrNameLst>
                                          <p:attrName>style.visibility</p:attrName>
                                        </p:attrNameLst>
                                      </p:cBhvr>
                                      <p:to>
                                        <p:strVal val="visible"/>
                                      </p:to>
                                    </p:set>
                                    <p:anim calcmode="lin" valueType="num">
                                      <p:cBhvr additive="base">
                                        <p:cTn id="31"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21">
                                            <p:bg/>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 calcmode="lin" valueType="num">
                                      <p:cBhvr additive="base">
                                        <p:cTn id="3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41" dur="500"/>
                                        <p:tgtEl>
                                          <p:spTgt spid="21">
                                            <p:txEl>
                                              <p:pRg st="0" end="0"/>
                                            </p:txEl>
                                          </p:spTgt>
                                        </p:tgtEl>
                                        <p:attrNameLst>
                                          <p:attrName>ppt_y</p:attrName>
                                        </p:attrNameLst>
                                      </p:cBhvr>
                                      <p:tavLst>
                                        <p:tav tm="0">
                                          <p:val>
                                            <p:strVal val="ppt_y"/>
                                          </p:val>
                                        </p:tav>
                                        <p:tav tm="100000">
                                          <p:val>
                                            <p:strVal val="1+ppt_h/2"/>
                                          </p:val>
                                        </p:tav>
                                      </p:tavLst>
                                    </p:anim>
                                    <p:set>
                                      <p:cBhvr>
                                        <p:cTn id="42" dur="1" fill="hold">
                                          <p:stCondLst>
                                            <p:cond delay="499"/>
                                          </p:stCondLst>
                                        </p:cTn>
                                        <p:tgtEl>
                                          <p:spTgt spid="21">
                                            <p:txEl>
                                              <p:pRg st="0" end="0"/>
                                            </p:txEl>
                                          </p:spTgt>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21">
                                            <p:bg/>
                                          </p:spTgt>
                                        </p:tgtEl>
                                        <p:attrNameLst>
                                          <p:attrName>ppt_x</p:attrName>
                                        </p:attrNameLst>
                                      </p:cBhvr>
                                      <p:tavLst>
                                        <p:tav tm="0">
                                          <p:val>
                                            <p:strVal val="ppt_x"/>
                                          </p:val>
                                        </p:tav>
                                        <p:tav tm="100000">
                                          <p:val>
                                            <p:strVal val="ppt_x"/>
                                          </p:val>
                                        </p:tav>
                                      </p:tavLst>
                                    </p:anim>
                                    <p:anim calcmode="lin" valueType="num">
                                      <p:cBhvr additive="base">
                                        <p:cTn id="45" dur="500"/>
                                        <p:tgtEl>
                                          <p:spTgt spid="21">
                                            <p:bg/>
                                          </p:spTgt>
                                        </p:tgtEl>
                                        <p:attrNameLst>
                                          <p:attrName>ppt_y</p:attrName>
                                        </p:attrNameLst>
                                      </p:cBhvr>
                                      <p:tavLst>
                                        <p:tav tm="0">
                                          <p:val>
                                            <p:strVal val="ppt_y"/>
                                          </p:val>
                                        </p:tav>
                                        <p:tav tm="100000">
                                          <p:val>
                                            <p:strVal val="1+ppt_h/2"/>
                                          </p:val>
                                        </p:tav>
                                      </p:tavLst>
                                    </p:anim>
                                    <p:set>
                                      <p:cBhvr>
                                        <p:cTn id="46" dur="1" fill="hold">
                                          <p:stCondLst>
                                            <p:cond delay="499"/>
                                          </p:stCondLst>
                                        </p:cTn>
                                        <p:tgtEl>
                                          <p:spTgt spid="21">
                                            <p:bg/>
                                          </p:spTgt>
                                        </p:tgtEl>
                                        <p:attrNameLst>
                                          <p:attrName>style.visibility</p:attrName>
                                        </p:attrNameLst>
                                      </p:cBhvr>
                                      <p:to>
                                        <p:strVal val="hidden"/>
                                      </p:to>
                                    </p:set>
                                  </p:childTnLst>
                                </p:cTn>
                              </p:par>
                              <p:par>
                                <p:cTn id="47" presetID="2" presetClass="entr" presetSubtype="4" fill="hold" grpId="0" nodeType="withEffect">
                                  <p:stCondLst>
                                    <p:cond delay="0"/>
                                  </p:stCondLst>
                                  <p:childTnLst>
                                    <p:set>
                                      <p:cBhvr>
                                        <p:cTn id="48" dur="1" fill="hold">
                                          <p:stCondLst>
                                            <p:cond delay="0"/>
                                          </p:stCondLst>
                                        </p:cTn>
                                        <p:tgtEl>
                                          <p:spTgt spid="26">
                                            <p:bg/>
                                          </p:spTgt>
                                        </p:tgtEl>
                                        <p:attrNameLst>
                                          <p:attrName>style.visibility</p:attrName>
                                        </p:attrNameLst>
                                      </p:cBhvr>
                                      <p:to>
                                        <p:strVal val="visible"/>
                                      </p:to>
                                    </p:set>
                                    <p:anim calcmode="lin" valueType="num">
                                      <p:cBhvr additive="base">
                                        <p:cTn id="49" dur="500" fill="hold"/>
                                        <p:tgtEl>
                                          <p:spTgt spid="26">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26">
                                            <p:bg/>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6">
                                            <p:txEl>
                                              <p:pRg st="0" end="0"/>
                                            </p:txEl>
                                          </p:spTgt>
                                        </p:tgtEl>
                                        <p:attrNameLst>
                                          <p:attrName>style.visibility</p:attrName>
                                        </p:attrNameLst>
                                      </p:cBhvr>
                                      <p:to>
                                        <p:strVal val="visible"/>
                                      </p:to>
                                    </p:set>
                                    <p:anim calcmode="lin" valueType="num">
                                      <p:cBhvr additive="base">
                                        <p:cTn id="5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500"/>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9" dur="500"/>
                                        <p:tgtEl>
                                          <p:spTgt spid="26">
                                            <p:txEl>
                                              <p:pRg st="0" end="0"/>
                                            </p:txEl>
                                          </p:spTgt>
                                        </p:tgtEl>
                                        <p:attrNameLst>
                                          <p:attrName>ppt_y</p:attrName>
                                        </p:attrNameLst>
                                      </p:cBhvr>
                                      <p:tavLst>
                                        <p:tav tm="0">
                                          <p:val>
                                            <p:strVal val="ppt_y"/>
                                          </p:val>
                                        </p:tav>
                                        <p:tav tm="100000">
                                          <p:val>
                                            <p:strVal val="1+ppt_h/2"/>
                                          </p:val>
                                        </p:tav>
                                      </p:tavLst>
                                    </p:anim>
                                    <p:set>
                                      <p:cBhvr>
                                        <p:cTn id="60" dur="1" fill="hold">
                                          <p:stCondLst>
                                            <p:cond delay="499"/>
                                          </p:stCondLst>
                                        </p:cTn>
                                        <p:tgtEl>
                                          <p:spTgt spid="26">
                                            <p:txEl>
                                              <p:pRg st="0" end="0"/>
                                            </p:txEl>
                                          </p:spTgt>
                                        </p:tgtEl>
                                        <p:attrNameLst>
                                          <p:attrName>style.visibility</p:attrName>
                                        </p:attrNameLst>
                                      </p:cBhvr>
                                      <p:to>
                                        <p:strVal val="hidden"/>
                                      </p:to>
                                    </p:set>
                                  </p:childTnLst>
                                </p:cTn>
                              </p:par>
                              <p:par>
                                <p:cTn id="61" presetID="2" presetClass="exit" presetSubtype="4" fill="hold" grpId="1" nodeType="withEffect">
                                  <p:stCondLst>
                                    <p:cond delay="0"/>
                                  </p:stCondLst>
                                  <p:childTnLst>
                                    <p:anim calcmode="lin" valueType="num">
                                      <p:cBhvr additive="base">
                                        <p:cTn id="62" dur="500"/>
                                        <p:tgtEl>
                                          <p:spTgt spid="26">
                                            <p:bg/>
                                          </p:spTgt>
                                        </p:tgtEl>
                                        <p:attrNameLst>
                                          <p:attrName>ppt_x</p:attrName>
                                        </p:attrNameLst>
                                      </p:cBhvr>
                                      <p:tavLst>
                                        <p:tav tm="0">
                                          <p:val>
                                            <p:strVal val="ppt_x"/>
                                          </p:val>
                                        </p:tav>
                                        <p:tav tm="100000">
                                          <p:val>
                                            <p:strVal val="ppt_x"/>
                                          </p:val>
                                        </p:tav>
                                      </p:tavLst>
                                    </p:anim>
                                    <p:anim calcmode="lin" valueType="num">
                                      <p:cBhvr additive="base">
                                        <p:cTn id="63" dur="500"/>
                                        <p:tgtEl>
                                          <p:spTgt spid="26">
                                            <p:bg/>
                                          </p:spTgt>
                                        </p:tgtEl>
                                        <p:attrNameLst>
                                          <p:attrName>ppt_y</p:attrName>
                                        </p:attrNameLst>
                                      </p:cBhvr>
                                      <p:tavLst>
                                        <p:tav tm="0">
                                          <p:val>
                                            <p:strVal val="ppt_y"/>
                                          </p:val>
                                        </p:tav>
                                        <p:tav tm="100000">
                                          <p:val>
                                            <p:strVal val="1+ppt_h/2"/>
                                          </p:val>
                                        </p:tav>
                                      </p:tavLst>
                                    </p:anim>
                                    <p:set>
                                      <p:cBhvr>
                                        <p:cTn id="64" dur="1" fill="hold">
                                          <p:stCondLst>
                                            <p:cond delay="499"/>
                                          </p:stCondLst>
                                        </p:cTn>
                                        <p:tgtEl>
                                          <p:spTgt spid="26">
                                            <p:bg/>
                                          </p:spTgt>
                                        </p:tgtEl>
                                        <p:attrNameLst>
                                          <p:attrName>style.visibility</p:attrName>
                                        </p:attrNameLst>
                                      </p:cBhvr>
                                      <p:to>
                                        <p:strVal val="hidden"/>
                                      </p:to>
                                    </p:set>
                                  </p:childTnLst>
                                </p:cTn>
                              </p:par>
                              <p:par>
                                <p:cTn id="65" presetID="2" presetClass="entr" presetSubtype="4" fill="hold" grpId="0" nodeType="withEffect">
                                  <p:stCondLst>
                                    <p:cond delay="0"/>
                                  </p:stCondLst>
                                  <p:childTnLst>
                                    <p:set>
                                      <p:cBhvr>
                                        <p:cTn id="66" dur="1" fill="hold">
                                          <p:stCondLst>
                                            <p:cond delay="0"/>
                                          </p:stCondLst>
                                        </p:cTn>
                                        <p:tgtEl>
                                          <p:spTgt spid="27">
                                            <p:bg/>
                                          </p:spTgt>
                                        </p:tgtEl>
                                        <p:attrNameLst>
                                          <p:attrName>style.visibility</p:attrName>
                                        </p:attrNameLst>
                                      </p:cBhvr>
                                      <p:to>
                                        <p:strVal val="visible"/>
                                      </p:to>
                                    </p:set>
                                    <p:anim calcmode="lin" valueType="num">
                                      <p:cBhvr additive="base">
                                        <p:cTn id="67" dur="500" fill="hold"/>
                                        <p:tgtEl>
                                          <p:spTgt spid="27">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27">
                                            <p:bg/>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xEl>
                                              <p:pRg st="0" end="0"/>
                                            </p:txEl>
                                          </p:spTgt>
                                        </p:tgtEl>
                                        <p:attrNameLst>
                                          <p:attrName>style.visibility</p:attrName>
                                        </p:attrNameLst>
                                      </p:cBhvr>
                                      <p:to>
                                        <p:strVal val="visible"/>
                                      </p:to>
                                    </p:set>
                                    <p:anim calcmode="lin" valueType="num">
                                      <p:cBhvr additive="base">
                                        <p:cTn id="7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grpId="1" nodeType="clickEffect">
                                  <p:stCondLst>
                                    <p:cond delay="0"/>
                                  </p:stCondLst>
                                  <p:childTnLst>
                                    <p:anim calcmode="lin" valueType="num">
                                      <p:cBhvr additive="base">
                                        <p:cTn id="76" dur="500"/>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77" dur="500"/>
                                        <p:tgtEl>
                                          <p:spTgt spid="27">
                                            <p:txEl>
                                              <p:pRg st="0" end="0"/>
                                            </p:txEl>
                                          </p:spTgt>
                                        </p:tgtEl>
                                        <p:attrNameLst>
                                          <p:attrName>ppt_y</p:attrName>
                                        </p:attrNameLst>
                                      </p:cBhvr>
                                      <p:tavLst>
                                        <p:tav tm="0">
                                          <p:val>
                                            <p:strVal val="ppt_y"/>
                                          </p:val>
                                        </p:tav>
                                        <p:tav tm="100000">
                                          <p:val>
                                            <p:strVal val="1+ppt_h/2"/>
                                          </p:val>
                                        </p:tav>
                                      </p:tavLst>
                                    </p:anim>
                                    <p:set>
                                      <p:cBhvr>
                                        <p:cTn id="78" dur="1" fill="hold">
                                          <p:stCondLst>
                                            <p:cond delay="499"/>
                                          </p:stCondLst>
                                        </p:cTn>
                                        <p:tgtEl>
                                          <p:spTgt spid="27">
                                            <p:txEl>
                                              <p:pRg st="0" end="0"/>
                                            </p:txEl>
                                          </p:spTgt>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27">
                                            <p:bg/>
                                          </p:spTgt>
                                        </p:tgtEl>
                                        <p:attrNameLst>
                                          <p:attrName>ppt_x</p:attrName>
                                        </p:attrNameLst>
                                      </p:cBhvr>
                                      <p:tavLst>
                                        <p:tav tm="0">
                                          <p:val>
                                            <p:strVal val="ppt_x"/>
                                          </p:val>
                                        </p:tav>
                                        <p:tav tm="100000">
                                          <p:val>
                                            <p:strVal val="ppt_x"/>
                                          </p:val>
                                        </p:tav>
                                      </p:tavLst>
                                    </p:anim>
                                    <p:anim calcmode="lin" valueType="num">
                                      <p:cBhvr additive="base">
                                        <p:cTn id="81" dur="500"/>
                                        <p:tgtEl>
                                          <p:spTgt spid="27">
                                            <p:bg/>
                                          </p:spTgt>
                                        </p:tgtEl>
                                        <p:attrNameLst>
                                          <p:attrName>ppt_y</p:attrName>
                                        </p:attrNameLst>
                                      </p:cBhvr>
                                      <p:tavLst>
                                        <p:tav tm="0">
                                          <p:val>
                                            <p:strVal val="ppt_y"/>
                                          </p:val>
                                        </p:tav>
                                        <p:tav tm="100000">
                                          <p:val>
                                            <p:strVal val="1+ppt_h/2"/>
                                          </p:val>
                                        </p:tav>
                                      </p:tavLst>
                                    </p:anim>
                                    <p:set>
                                      <p:cBhvr>
                                        <p:cTn id="82" dur="1" fill="hold">
                                          <p:stCondLst>
                                            <p:cond delay="499"/>
                                          </p:stCondLst>
                                        </p:cTn>
                                        <p:tgtEl>
                                          <p:spTgt spid="27">
                                            <p:bg/>
                                          </p:spTgt>
                                        </p:tgtEl>
                                        <p:attrNameLst>
                                          <p:attrName>style.visibility</p:attrName>
                                        </p:attrNameLst>
                                      </p:cBhvr>
                                      <p:to>
                                        <p:strVal val="hidden"/>
                                      </p:to>
                                    </p:set>
                                  </p:childTnLst>
                                </p:cTn>
                              </p:par>
                              <p:par>
                                <p:cTn id="83" presetID="2" presetClass="entr" presetSubtype="4" fill="hold" grpId="0" nodeType="withEffect">
                                  <p:stCondLst>
                                    <p:cond delay="0"/>
                                  </p:stCondLst>
                                  <p:childTnLst>
                                    <p:set>
                                      <p:cBhvr>
                                        <p:cTn id="84" dur="1" fill="hold">
                                          <p:stCondLst>
                                            <p:cond delay="0"/>
                                          </p:stCondLst>
                                        </p:cTn>
                                        <p:tgtEl>
                                          <p:spTgt spid="28">
                                            <p:bg/>
                                          </p:spTgt>
                                        </p:tgtEl>
                                        <p:attrNameLst>
                                          <p:attrName>style.visibility</p:attrName>
                                        </p:attrNameLst>
                                      </p:cBhvr>
                                      <p:to>
                                        <p:strVal val="visible"/>
                                      </p:to>
                                    </p:set>
                                    <p:anim calcmode="lin" valueType="num">
                                      <p:cBhvr additive="base">
                                        <p:cTn id="85" dur="500" fill="hold"/>
                                        <p:tgtEl>
                                          <p:spTgt spid="28">
                                            <p:bg/>
                                          </p:spTgt>
                                        </p:tgtEl>
                                        <p:attrNameLst>
                                          <p:attrName>ppt_x</p:attrName>
                                        </p:attrNameLst>
                                      </p:cBhvr>
                                      <p:tavLst>
                                        <p:tav tm="0">
                                          <p:val>
                                            <p:strVal val="#ppt_x"/>
                                          </p:val>
                                        </p:tav>
                                        <p:tav tm="100000">
                                          <p:val>
                                            <p:strVal val="#ppt_x"/>
                                          </p:val>
                                        </p:tav>
                                      </p:tavLst>
                                    </p:anim>
                                    <p:anim calcmode="lin" valueType="num">
                                      <p:cBhvr additive="base">
                                        <p:cTn id="86" dur="500" fill="hold"/>
                                        <p:tgtEl>
                                          <p:spTgt spid="28">
                                            <p:bg/>
                                          </p:spTgt>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8">
                                            <p:txEl>
                                              <p:pRg st="0" end="0"/>
                                            </p:txEl>
                                          </p:spTgt>
                                        </p:tgtEl>
                                        <p:attrNameLst>
                                          <p:attrName>style.visibility</p:attrName>
                                        </p:attrNameLst>
                                      </p:cBhvr>
                                      <p:to>
                                        <p:strVal val="visible"/>
                                      </p:to>
                                    </p:set>
                                    <p:anim calcmode="lin" valueType="num">
                                      <p:cBhvr additive="base">
                                        <p:cTn id="8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xit" presetSubtype="4" fill="hold" grpId="1" nodeType="clickEffect">
                                  <p:stCondLst>
                                    <p:cond delay="0"/>
                                  </p:stCondLst>
                                  <p:childTnLst>
                                    <p:anim calcmode="lin" valueType="num">
                                      <p:cBhvr additive="base">
                                        <p:cTn id="94" dur="500"/>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95" dur="500"/>
                                        <p:tgtEl>
                                          <p:spTgt spid="28">
                                            <p:txEl>
                                              <p:pRg st="0" end="0"/>
                                            </p:txEl>
                                          </p:spTgt>
                                        </p:tgtEl>
                                        <p:attrNameLst>
                                          <p:attrName>ppt_y</p:attrName>
                                        </p:attrNameLst>
                                      </p:cBhvr>
                                      <p:tavLst>
                                        <p:tav tm="0">
                                          <p:val>
                                            <p:strVal val="ppt_y"/>
                                          </p:val>
                                        </p:tav>
                                        <p:tav tm="100000">
                                          <p:val>
                                            <p:strVal val="1+ppt_h/2"/>
                                          </p:val>
                                        </p:tav>
                                      </p:tavLst>
                                    </p:anim>
                                    <p:set>
                                      <p:cBhvr>
                                        <p:cTn id="96" dur="1" fill="hold">
                                          <p:stCondLst>
                                            <p:cond delay="499"/>
                                          </p:stCondLst>
                                        </p:cTn>
                                        <p:tgtEl>
                                          <p:spTgt spid="28">
                                            <p:txEl>
                                              <p:pRg st="0" end="0"/>
                                            </p:txEl>
                                          </p:spTgt>
                                        </p:tgtEl>
                                        <p:attrNameLst>
                                          <p:attrName>style.visibility</p:attrName>
                                        </p:attrNameLst>
                                      </p:cBhvr>
                                      <p:to>
                                        <p:strVal val="hidden"/>
                                      </p:to>
                                    </p:set>
                                  </p:childTnLst>
                                </p:cTn>
                              </p:par>
                              <p:par>
                                <p:cTn id="97" presetID="2" presetClass="exit" presetSubtype="4" fill="hold" grpId="1" nodeType="withEffect">
                                  <p:stCondLst>
                                    <p:cond delay="0"/>
                                  </p:stCondLst>
                                  <p:childTnLst>
                                    <p:anim calcmode="lin" valueType="num">
                                      <p:cBhvr additive="base">
                                        <p:cTn id="98" dur="500"/>
                                        <p:tgtEl>
                                          <p:spTgt spid="28">
                                            <p:bg/>
                                          </p:spTgt>
                                        </p:tgtEl>
                                        <p:attrNameLst>
                                          <p:attrName>ppt_x</p:attrName>
                                        </p:attrNameLst>
                                      </p:cBhvr>
                                      <p:tavLst>
                                        <p:tav tm="0">
                                          <p:val>
                                            <p:strVal val="ppt_x"/>
                                          </p:val>
                                        </p:tav>
                                        <p:tav tm="100000">
                                          <p:val>
                                            <p:strVal val="ppt_x"/>
                                          </p:val>
                                        </p:tav>
                                      </p:tavLst>
                                    </p:anim>
                                    <p:anim calcmode="lin" valueType="num">
                                      <p:cBhvr additive="base">
                                        <p:cTn id="99" dur="500"/>
                                        <p:tgtEl>
                                          <p:spTgt spid="28">
                                            <p:bg/>
                                          </p:spTgt>
                                        </p:tgtEl>
                                        <p:attrNameLst>
                                          <p:attrName>ppt_y</p:attrName>
                                        </p:attrNameLst>
                                      </p:cBhvr>
                                      <p:tavLst>
                                        <p:tav tm="0">
                                          <p:val>
                                            <p:strVal val="ppt_y"/>
                                          </p:val>
                                        </p:tav>
                                        <p:tav tm="100000">
                                          <p:val>
                                            <p:strVal val="1+ppt_h/2"/>
                                          </p:val>
                                        </p:tav>
                                      </p:tavLst>
                                    </p:anim>
                                    <p:set>
                                      <p:cBhvr>
                                        <p:cTn id="100" dur="1" fill="hold">
                                          <p:stCondLst>
                                            <p:cond delay="499"/>
                                          </p:stCondLst>
                                        </p:cTn>
                                        <p:tgtEl>
                                          <p:spTgt spid="28">
                                            <p:bg/>
                                          </p:spTgt>
                                        </p:tgtEl>
                                        <p:attrNameLst>
                                          <p:attrName>style.visibility</p:attrName>
                                        </p:attrNameLst>
                                      </p:cBhvr>
                                      <p:to>
                                        <p:strVal val="hidden"/>
                                      </p:to>
                                    </p:set>
                                  </p:childTnLst>
                                </p:cTn>
                              </p:par>
                              <p:par>
                                <p:cTn id="101" presetID="2" presetClass="entr" presetSubtype="4" fill="hold" grpId="0" nodeType="withEffect">
                                  <p:stCondLst>
                                    <p:cond delay="0"/>
                                  </p:stCondLst>
                                  <p:childTnLst>
                                    <p:set>
                                      <p:cBhvr>
                                        <p:cTn id="102" dur="1" fill="hold">
                                          <p:stCondLst>
                                            <p:cond delay="0"/>
                                          </p:stCondLst>
                                        </p:cTn>
                                        <p:tgtEl>
                                          <p:spTgt spid="30">
                                            <p:bg/>
                                          </p:spTgt>
                                        </p:tgtEl>
                                        <p:attrNameLst>
                                          <p:attrName>style.visibility</p:attrName>
                                        </p:attrNameLst>
                                      </p:cBhvr>
                                      <p:to>
                                        <p:strVal val="visible"/>
                                      </p:to>
                                    </p:set>
                                    <p:anim calcmode="lin" valueType="num">
                                      <p:cBhvr additive="base">
                                        <p:cTn id="103" dur="500" fill="hold"/>
                                        <p:tgtEl>
                                          <p:spTgt spid="30">
                                            <p:bg/>
                                          </p:spTgt>
                                        </p:tgtEl>
                                        <p:attrNameLst>
                                          <p:attrName>ppt_x</p:attrName>
                                        </p:attrNameLst>
                                      </p:cBhvr>
                                      <p:tavLst>
                                        <p:tav tm="0">
                                          <p:val>
                                            <p:strVal val="#ppt_x"/>
                                          </p:val>
                                        </p:tav>
                                        <p:tav tm="100000">
                                          <p:val>
                                            <p:strVal val="#ppt_x"/>
                                          </p:val>
                                        </p:tav>
                                      </p:tavLst>
                                    </p:anim>
                                    <p:anim calcmode="lin" valueType="num">
                                      <p:cBhvr additive="base">
                                        <p:cTn id="104" dur="500" fill="hold"/>
                                        <p:tgtEl>
                                          <p:spTgt spid="30">
                                            <p:bg/>
                                          </p:spTgt>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0">
                                            <p:txEl>
                                              <p:pRg st="0" end="0"/>
                                            </p:txEl>
                                          </p:spTgt>
                                        </p:tgtEl>
                                        <p:attrNameLst>
                                          <p:attrName>style.visibility</p:attrName>
                                        </p:attrNameLst>
                                      </p:cBhvr>
                                      <p:to>
                                        <p:strVal val="visible"/>
                                      </p:to>
                                    </p:set>
                                    <p:anim calcmode="lin" valueType="num">
                                      <p:cBhvr additive="base">
                                        <p:cTn id="10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animBg="1"/>
      <p:bldP spid="21" grpId="1" uiExpand="1" build="p" animBg="1"/>
      <p:bldP spid="26" grpId="0" uiExpand="1" build="p" animBg="1"/>
      <p:bldP spid="26" grpId="1" uiExpand="1" build="allAtOnce" animBg="1"/>
      <p:bldP spid="27" grpId="0" uiExpand="1" build="p" animBg="1"/>
      <p:bldP spid="27" grpId="1" uiExpand="1" build="allAtOnce" animBg="1"/>
      <p:bldP spid="28" grpId="0" uiExpand="1" build="p" animBg="1"/>
      <p:bldP spid="28" grpId="1" uiExpand="1" build="allAtOnce" animBg="1"/>
      <p:bldP spid="30"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Diagram 45"/>
          <p:cNvGraphicFramePr/>
          <p:nvPr/>
        </p:nvGraphicFramePr>
        <p:xfrm>
          <a:off x="3048000" y="-177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9" name="Down Arrow 68"/>
          <p:cNvSpPr/>
          <p:nvPr/>
        </p:nvSpPr>
        <p:spPr>
          <a:xfrm>
            <a:off x="1600200" y="762000"/>
            <a:ext cx="1600200" cy="6096000"/>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vert270" lIns="9144" rIns="9144" rtlCol="0" anchor="ctr"/>
          <a:lstStyle/>
          <a:p>
            <a:pPr algn="ctr"/>
            <a:r>
              <a:rPr lang="en-CA" sz="2500" b="1" dirty="0" smtClean="0">
                <a:solidFill>
                  <a:srgbClr val="0070C0"/>
                </a:solidFill>
              </a:rPr>
              <a:t>QIs span the 7 CSQI Quality Dimensions</a:t>
            </a:r>
            <a:endParaRPr lang="en-CA" sz="2500" b="1" dirty="0">
              <a:solidFill>
                <a:srgbClr val="0070C0"/>
              </a:solidFill>
            </a:endParaRPr>
          </a:p>
        </p:txBody>
      </p:sp>
      <p:sp>
        <p:nvSpPr>
          <p:cNvPr id="4" name="Slide Number Placeholder 3"/>
          <p:cNvSpPr>
            <a:spLocks noGrp="1"/>
          </p:cNvSpPr>
          <p:nvPr>
            <p:ph type="sldNum" sz="quarter" idx="12"/>
          </p:nvPr>
        </p:nvSpPr>
        <p:spPr/>
        <p:txBody>
          <a:bodyPr/>
          <a:lstStyle/>
          <a:p>
            <a:fld id="{321B71E7-4587-47F7-8470-EEABA8242E2B}" type="slidenum">
              <a:rPr lang="en-CA" smtClean="0"/>
              <a:pPr/>
              <a:t>40</a:t>
            </a:fld>
            <a:endParaRPr lang="en-CA" dirty="0"/>
          </a:p>
        </p:txBody>
      </p:sp>
      <p:cxnSp>
        <p:nvCxnSpPr>
          <p:cNvPr id="29" name="Straight Connector 28"/>
          <p:cNvCxnSpPr/>
          <p:nvPr/>
        </p:nvCxnSpPr>
        <p:spPr>
          <a:xfrm>
            <a:off x="1524000" y="0"/>
            <a:ext cx="0" cy="6858000"/>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609600"/>
            <a:ext cx="9144000" cy="0"/>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1600200" y="76200"/>
            <a:ext cx="1447800" cy="4572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latin typeface="Cambria" pitchFamily="18" charset="0"/>
              </a:rPr>
              <a:t>Diagnosis </a:t>
            </a:r>
            <a:br>
              <a:rPr lang="en-CA" sz="1600" b="1" dirty="0" smtClean="0">
                <a:latin typeface="Cambria" pitchFamily="18" charset="0"/>
              </a:rPr>
            </a:br>
            <a:r>
              <a:rPr lang="en-CA" sz="1400" dirty="0" smtClean="0">
                <a:latin typeface="Cambria" pitchFamily="18" charset="0"/>
              </a:rPr>
              <a:t>(n=4)</a:t>
            </a:r>
            <a:endParaRPr lang="en-CA" sz="1600" b="1" dirty="0" smtClean="0">
              <a:latin typeface="Cambria" pitchFamily="18" charset="0"/>
            </a:endParaRPr>
          </a:p>
        </p:txBody>
      </p:sp>
      <p:sp>
        <p:nvSpPr>
          <p:cNvPr id="71" name="Rounded Rectangle 70"/>
          <p:cNvSpPr/>
          <p:nvPr/>
        </p:nvSpPr>
        <p:spPr>
          <a:xfrm>
            <a:off x="3124200" y="76200"/>
            <a:ext cx="2438400" cy="4572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latin typeface="Cambria" pitchFamily="18" charset="0"/>
              </a:rPr>
              <a:t>Treatment &amp; Outcome</a:t>
            </a:r>
            <a:br>
              <a:rPr lang="en-CA" sz="1600" b="1" dirty="0" smtClean="0">
                <a:latin typeface="Cambria" pitchFamily="18" charset="0"/>
              </a:rPr>
            </a:br>
            <a:r>
              <a:rPr lang="en-CA" sz="1400" dirty="0" smtClean="0">
                <a:latin typeface="Cambria" pitchFamily="18" charset="0"/>
              </a:rPr>
              <a:t>(n=15)</a:t>
            </a:r>
            <a:endParaRPr lang="en-CA" sz="1600" b="1" dirty="0" smtClean="0">
              <a:latin typeface="Cambria" pitchFamily="18" charset="0"/>
            </a:endParaRPr>
          </a:p>
        </p:txBody>
      </p:sp>
      <p:sp>
        <p:nvSpPr>
          <p:cNvPr id="72" name="Rounded Rectangle 71"/>
          <p:cNvSpPr/>
          <p:nvPr/>
        </p:nvSpPr>
        <p:spPr>
          <a:xfrm>
            <a:off x="5638800" y="76200"/>
            <a:ext cx="1524000" cy="4572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latin typeface="Cambria" pitchFamily="18" charset="0"/>
              </a:rPr>
              <a:t>Survivorship</a:t>
            </a:r>
            <a:br>
              <a:rPr lang="en-CA" sz="1600" b="1" dirty="0" smtClean="0">
                <a:latin typeface="Cambria" pitchFamily="18" charset="0"/>
              </a:rPr>
            </a:br>
            <a:r>
              <a:rPr lang="en-CA" sz="1400" dirty="0" smtClean="0">
                <a:latin typeface="Cambria" pitchFamily="18" charset="0"/>
              </a:rPr>
              <a:t>(n=2)</a:t>
            </a:r>
            <a:endParaRPr lang="en-CA" sz="1600" b="1" dirty="0" smtClean="0">
              <a:latin typeface="Cambria" pitchFamily="18" charset="0"/>
            </a:endParaRPr>
          </a:p>
        </p:txBody>
      </p:sp>
      <p:sp>
        <p:nvSpPr>
          <p:cNvPr id="73" name="Rounded Rectangle 72"/>
          <p:cNvSpPr/>
          <p:nvPr/>
        </p:nvSpPr>
        <p:spPr>
          <a:xfrm>
            <a:off x="7315200" y="76200"/>
            <a:ext cx="1752600" cy="4572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latin typeface="Cambria" pitchFamily="18" charset="0"/>
              </a:rPr>
              <a:t>End-of-Life Care</a:t>
            </a:r>
            <a:br>
              <a:rPr lang="en-CA" sz="1600" b="1" dirty="0" smtClean="0">
                <a:latin typeface="Cambria" pitchFamily="18" charset="0"/>
              </a:rPr>
            </a:br>
            <a:r>
              <a:rPr lang="en-CA" sz="1400" dirty="0" smtClean="0">
                <a:latin typeface="Cambria" pitchFamily="18" charset="0"/>
              </a:rPr>
              <a:t>(n=2)</a:t>
            </a:r>
            <a:endParaRPr lang="en-CA" sz="1600" b="1" dirty="0" smtClean="0">
              <a:latin typeface="Cambria" pitchFamily="18" charset="0"/>
            </a:endParaRPr>
          </a:p>
        </p:txBody>
      </p:sp>
      <p:sp>
        <p:nvSpPr>
          <p:cNvPr id="74" name="Rounded Rectangle 73"/>
          <p:cNvSpPr/>
          <p:nvPr/>
        </p:nvSpPr>
        <p:spPr>
          <a:xfrm>
            <a:off x="76200" y="685800"/>
            <a:ext cx="1371600" cy="6858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latin typeface="Cambria" pitchFamily="18" charset="0"/>
              </a:rPr>
              <a:t>Safe</a:t>
            </a:r>
            <a:br>
              <a:rPr lang="en-CA" sz="1600" b="1" dirty="0" smtClean="0">
                <a:latin typeface="Cambria" pitchFamily="18" charset="0"/>
              </a:rPr>
            </a:br>
            <a:r>
              <a:rPr lang="en-CA" sz="1400" dirty="0" smtClean="0">
                <a:latin typeface="Cambria" pitchFamily="18" charset="0"/>
              </a:rPr>
              <a:t>(n=2)</a:t>
            </a:r>
          </a:p>
        </p:txBody>
      </p:sp>
      <p:sp>
        <p:nvSpPr>
          <p:cNvPr id="75" name="Rounded Rectangle 74"/>
          <p:cNvSpPr/>
          <p:nvPr/>
        </p:nvSpPr>
        <p:spPr>
          <a:xfrm>
            <a:off x="76200" y="1524000"/>
            <a:ext cx="13716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latin typeface="Cambria" pitchFamily="18" charset="0"/>
              </a:rPr>
              <a:t>Effective</a:t>
            </a:r>
            <a:br>
              <a:rPr lang="en-CA" sz="1600" b="1" dirty="0" smtClean="0">
                <a:latin typeface="Cambria" pitchFamily="18" charset="0"/>
              </a:rPr>
            </a:br>
            <a:r>
              <a:rPr lang="en-CA" sz="1400" dirty="0" smtClean="0">
                <a:latin typeface="Cambria" pitchFamily="18" charset="0"/>
              </a:rPr>
              <a:t>(n=5)</a:t>
            </a:r>
            <a:endParaRPr lang="en-CA" sz="1600" b="1" dirty="0" smtClean="0">
              <a:latin typeface="Cambria" pitchFamily="18" charset="0"/>
            </a:endParaRPr>
          </a:p>
        </p:txBody>
      </p:sp>
      <p:sp>
        <p:nvSpPr>
          <p:cNvPr id="76" name="Rounded Rectangle 75"/>
          <p:cNvSpPr/>
          <p:nvPr/>
        </p:nvSpPr>
        <p:spPr>
          <a:xfrm>
            <a:off x="76200" y="2743200"/>
            <a:ext cx="13716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latin typeface="Cambria" pitchFamily="18" charset="0"/>
              </a:rPr>
              <a:t>Integrated</a:t>
            </a:r>
          </a:p>
          <a:p>
            <a:pPr algn="ctr"/>
            <a:r>
              <a:rPr lang="en-CA" sz="1400" dirty="0" smtClean="0">
                <a:latin typeface="Cambria" pitchFamily="18" charset="0"/>
              </a:rPr>
              <a:t>(n=3)</a:t>
            </a:r>
          </a:p>
        </p:txBody>
      </p:sp>
      <p:sp>
        <p:nvSpPr>
          <p:cNvPr id="77" name="Rounded Rectangle 76"/>
          <p:cNvSpPr/>
          <p:nvPr/>
        </p:nvSpPr>
        <p:spPr>
          <a:xfrm>
            <a:off x="76200" y="3657600"/>
            <a:ext cx="1371600" cy="14478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CA" sz="1600" b="1" dirty="0" smtClean="0">
                <a:latin typeface="Cambria" pitchFamily="18" charset="0"/>
              </a:rPr>
              <a:t>Accessible</a:t>
            </a:r>
          </a:p>
          <a:p>
            <a:pPr algn="ctr"/>
            <a:r>
              <a:rPr lang="en-CA" sz="1400" dirty="0" smtClean="0">
                <a:latin typeface="Cambria" pitchFamily="18" charset="0"/>
              </a:rPr>
              <a:t>(n=7)</a:t>
            </a:r>
          </a:p>
        </p:txBody>
      </p:sp>
      <p:sp>
        <p:nvSpPr>
          <p:cNvPr id="78" name="Rounded Rectangle 77"/>
          <p:cNvSpPr/>
          <p:nvPr/>
        </p:nvSpPr>
        <p:spPr>
          <a:xfrm>
            <a:off x="76200" y="5257800"/>
            <a:ext cx="1371600" cy="4572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latin typeface="Cambria" pitchFamily="18" charset="0"/>
              </a:rPr>
              <a:t>Equitable</a:t>
            </a:r>
          </a:p>
          <a:p>
            <a:pPr algn="ctr"/>
            <a:r>
              <a:rPr lang="en-CA" sz="1400" dirty="0" smtClean="0">
                <a:latin typeface="Cambria" pitchFamily="18" charset="0"/>
              </a:rPr>
              <a:t>(n=2)</a:t>
            </a:r>
          </a:p>
        </p:txBody>
      </p:sp>
      <p:sp>
        <p:nvSpPr>
          <p:cNvPr id="79" name="Rounded Rectangle 78"/>
          <p:cNvSpPr/>
          <p:nvPr/>
        </p:nvSpPr>
        <p:spPr>
          <a:xfrm>
            <a:off x="76200" y="5867400"/>
            <a:ext cx="1371600" cy="914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latin typeface="Cambria" pitchFamily="18" charset="0"/>
              </a:rPr>
              <a:t>Efficient</a:t>
            </a:r>
          </a:p>
          <a:p>
            <a:pPr algn="ctr"/>
            <a:r>
              <a:rPr lang="en-CA" sz="1400" dirty="0" smtClean="0">
                <a:latin typeface="Cambria" pitchFamily="18" charset="0"/>
              </a:rPr>
              <a:t>(n=5)</a:t>
            </a:r>
          </a:p>
        </p:txBody>
      </p:sp>
      <p:sp>
        <p:nvSpPr>
          <p:cNvPr id="80" name="Rounded Rectangle 79"/>
          <p:cNvSpPr/>
          <p:nvPr/>
        </p:nvSpPr>
        <p:spPr>
          <a:xfrm>
            <a:off x="76200" y="2209800"/>
            <a:ext cx="1371600" cy="4572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latin typeface="Cambria" pitchFamily="18" charset="0"/>
              </a:rPr>
              <a:t>Responsive</a:t>
            </a:r>
            <a:br>
              <a:rPr lang="en-CA" sz="1600" b="1" dirty="0" smtClean="0">
                <a:latin typeface="Cambria" pitchFamily="18" charset="0"/>
              </a:rPr>
            </a:br>
            <a:r>
              <a:rPr lang="en-CA" sz="1400" dirty="0" smtClean="0">
                <a:latin typeface="Cambria" pitchFamily="18" charset="0"/>
              </a:rPr>
              <a:t>(n=1)</a:t>
            </a:r>
            <a:endParaRPr lang="en-CA" sz="1700" b="1" dirty="0" smtClean="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000" fill="hold"/>
                                        <p:tgtEl>
                                          <p:spTgt spid="46"/>
                                        </p:tgtEl>
                                        <p:attrNameLst>
                                          <p:attrName>ppt_x</p:attrName>
                                        </p:attrNameLst>
                                      </p:cBhvr>
                                      <p:tavLst>
                                        <p:tav tm="0">
                                          <p:val>
                                            <p:strVal val="0-#ppt_w/2"/>
                                          </p:val>
                                        </p:tav>
                                        <p:tav tm="100000">
                                          <p:val>
                                            <p:strVal val="#ppt_x"/>
                                          </p:val>
                                        </p:tav>
                                      </p:tavLst>
                                    </p:anim>
                                    <p:anim calcmode="lin" valueType="num">
                                      <p:cBhvr additive="base">
                                        <p:cTn id="8" dur="1000" fill="hold"/>
                                        <p:tgtEl>
                                          <p:spTgt spid="46"/>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2" presetClass="entr" presetSubtype="1"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 calcmode="lin" valueType="num">
                                      <p:cBhvr additive="base">
                                        <p:cTn id="37" dur="1000" fill="hold"/>
                                        <p:tgtEl>
                                          <p:spTgt spid="69"/>
                                        </p:tgtEl>
                                        <p:attrNameLst>
                                          <p:attrName>ppt_x</p:attrName>
                                        </p:attrNameLst>
                                      </p:cBhvr>
                                      <p:tavLst>
                                        <p:tav tm="0">
                                          <p:val>
                                            <p:strVal val="#ppt_x"/>
                                          </p:val>
                                        </p:tav>
                                        <p:tav tm="100000">
                                          <p:val>
                                            <p:strVal val="#ppt_x"/>
                                          </p:val>
                                        </p:tav>
                                      </p:tavLst>
                                    </p:anim>
                                    <p:anim calcmode="lin" valueType="num">
                                      <p:cBhvr additive="base">
                                        <p:cTn id="38" dur="1000" fill="hold"/>
                                        <p:tgtEl>
                                          <p:spTgt spid="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6" grpId="0">
        <p:bldAsOne/>
      </p:bldGraphic>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CA" b="1" dirty="0" smtClean="0">
                <a:solidFill>
                  <a:schemeClr val="tx2"/>
                </a:solidFill>
                <a:latin typeface="Cambria" pitchFamily="18" charset="0"/>
              </a:rPr>
              <a:t>Outline</a:t>
            </a:r>
            <a:endParaRPr lang="en-CA" sz="2200" b="1" dirty="0">
              <a:solidFill>
                <a:srgbClr val="FF0000"/>
              </a:solidFill>
              <a:latin typeface="Cambria" pitchFamily="18" charset="0"/>
            </a:endParaRPr>
          </a:p>
        </p:txBody>
      </p:sp>
      <p:sp>
        <p:nvSpPr>
          <p:cNvPr id="4" name="Content Placeholder 3"/>
          <p:cNvSpPr>
            <a:spLocks noGrp="1"/>
          </p:cNvSpPr>
          <p:nvPr>
            <p:ph idx="1"/>
          </p:nvPr>
        </p:nvSpPr>
        <p:spPr>
          <a:xfrm>
            <a:off x="457200" y="1219200"/>
            <a:ext cx="8382000" cy="4906963"/>
          </a:xfrm>
        </p:spPr>
        <p:txBody>
          <a:bodyPr>
            <a:normAutofit/>
          </a:bodyPr>
          <a:lstStyle/>
          <a:p>
            <a:pPr marL="395288" indent="-395288">
              <a:buClr>
                <a:schemeClr val="tx1">
                  <a:lumMod val="50000"/>
                  <a:lumOff val="50000"/>
                </a:schemeClr>
              </a:buClr>
              <a:buFont typeface="+mj-lt"/>
              <a:buAutoNum type="arabicPeriod"/>
            </a:pPr>
            <a:r>
              <a:rPr lang="en-CA" sz="2800" b="1" dirty="0" smtClean="0">
                <a:solidFill>
                  <a:schemeClr val="tx1">
                    <a:lumMod val="50000"/>
                    <a:lumOff val="50000"/>
                  </a:schemeClr>
                </a:solidFill>
              </a:rPr>
              <a:t> </a:t>
            </a:r>
            <a:r>
              <a:rPr lang="en-CA" sz="2800" dirty="0">
                <a:solidFill>
                  <a:schemeClr val="bg1">
                    <a:lumMod val="50000"/>
                  </a:schemeClr>
                </a:solidFill>
              </a:rPr>
              <a:t>Why do this anyway? </a:t>
            </a:r>
            <a:endParaRPr lang="en-CA" sz="2800" dirty="0" smtClean="0">
              <a:solidFill>
                <a:schemeClr val="tx1">
                  <a:lumMod val="50000"/>
                  <a:lumOff val="50000"/>
                </a:schemeClr>
              </a:solidFill>
            </a:endParaRPr>
          </a:p>
          <a:p>
            <a:pPr marL="395288" indent="-395288">
              <a:buClr>
                <a:schemeClr val="tx1">
                  <a:lumMod val="50000"/>
                  <a:lumOff val="50000"/>
                </a:schemeClr>
              </a:buClr>
              <a:buFont typeface="+mj-lt"/>
              <a:buAutoNum type="arabicPeriod"/>
            </a:pPr>
            <a:r>
              <a:rPr lang="en-CA" sz="2800" b="1" dirty="0" smtClean="0">
                <a:solidFill>
                  <a:schemeClr val="tx1">
                    <a:lumMod val="50000"/>
                    <a:lumOff val="50000"/>
                  </a:schemeClr>
                </a:solidFill>
              </a:rPr>
              <a:t> </a:t>
            </a:r>
            <a:r>
              <a:rPr lang="en-CA" sz="2800" dirty="0" smtClean="0">
                <a:solidFill>
                  <a:schemeClr val="tx1">
                    <a:lumMod val="50000"/>
                    <a:lumOff val="50000"/>
                  </a:schemeClr>
                </a:solidFill>
              </a:rPr>
              <a:t>Phase I – Quality Assessment Frameworks</a:t>
            </a:r>
          </a:p>
          <a:p>
            <a:pPr marL="395288" indent="-395288">
              <a:buClr>
                <a:schemeClr val="tx1">
                  <a:lumMod val="50000"/>
                  <a:lumOff val="50000"/>
                </a:schemeClr>
              </a:buClr>
              <a:buFont typeface="+mj-lt"/>
              <a:buAutoNum type="arabicPeriod"/>
            </a:pPr>
            <a:r>
              <a:rPr lang="en-CA" sz="2800" b="1" dirty="0" smtClean="0">
                <a:solidFill>
                  <a:schemeClr val="tx1">
                    <a:lumMod val="50000"/>
                    <a:lumOff val="50000"/>
                  </a:schemeClr>
                </a:solidFill>
              </a:rPr>
              <a:t> </a:t>
            </a:r>
            <a:r>
              <a:rPr lang="en-CA" sz="2800" dirty="0" smtClean="0">
                <a:solidFill>
                  <a:schemeClr val="tx1">
                    <a:lumMod val="50000"/>
                    <a:lumOff val="50000"/>
                  </a:schemeClr>
                </a:solidFill>
              </a:rPr>
              <a:t>Phase II – Quality Indicator Development &amp; </a:t>
            </a:r>
            <a:br>
              <a:rPr lang="en-CA" sz="2800" dirty="0" smtClean="0">
                <a:solidFill>
                  <a:schemeClr val="tx1">
                    <a:lumMod val="50000"/>
                    <a:lumOff val="50000"/>
                  </a:schemeClr>
                </a:solidFill>
              </a:rPr>
            </a:br>
            <a:r>
              <a:rPr lang="en-CA" sz="2800" dirty="0" smtClean="0">
                <a:solidFill>
                  <a:schemeClr val="tx1">
                    <a:lumMod val="50000"/>
                    <a:lumOff val="50000"/>
                  </a:schemeClr>
                </a:solidFill>
              </a:rPr>
              <a:t> Framework Selection</a:t>
            </a:r>
          </a:p>
          <a:p>
            <a:pPr marL="395288" indent="-395288">
              <a:buClr>
                <a:schemeClr val="tx1">
                  <a:lumMod val="50000"/>
                  <a:lumOff val="50000"/>
                </a:schemeClr>
              </a:buClr>
              <a:buFont typeface="+mj-lt"/>
              <a:buAutoNum type="arabicPeriod"/>
            </a:pPr>
            <a:r>
              <a:rPr lang="en-CA" sz="2800" b="1" dirty="0" smtClean="0">
                <a:solidFill>
                  <a:schemeClr val="tx1">
                    <a:lumMod val="50000"/>
                    <a:lumOff val="50000"/>
                  </a:schemeClr>
                </a:solidFill>
              </a:rPr>
              <a:t> </a:t>
            </a:r>
            <a:r>
              <a:rPr lang="en-CA" sz="2800" dirty="0" smtClean="0">
                <a:solidFill>
                  <a:schemeClr val="tx1">
                    <a:lumMod val="50000"/>
                    <a:lumOff val="50000"/>
                  </a:schemeClr>
                </a:solidFill>
              </a:rPr>
              <a:t>Phase III – Stakeholder Feedback: Modified Delphi Panel Process</a:t>
            </a:r>
          </a:p>
          <a:p>
            <a:pPr marL="395288" indent="-395288">
              <a:buClr>
                <a:schemeClr val="tx2">
                  <a:lumMod val="75000"/>
                </a:schemeClr>
              </a:buClr>
              <a:buFont typeface="+mj-lt"/>
              <a:buAutoNum type="arabicPeriod"/>
            </a:pPr>
            <a:r>
              <a:rPr lang="en-CA" sz="2800" b="1" dirty="0" smtClean="0">
                <a:solidFill>
                  <a:srgbClr val="0070C0"/>
                </a:solidFill>
              </a:rPr>
              <a:t>Next Steps &amp; Implementation</a:t>
            </a:r>
            <a:endParaRPr lang="en-CA" sz="2800" b="1" dirty="0" smtClean="0">
              <a:solidFill>
                <a:srgbClr val="FF0000"/>
              </a:solidFill>
            </a:endParaRPr>
          </a:p>
        </p:txBody>
      </p:sp>
      <p:sp>
        <p:nvSpPr>
          <p:cNvPr id="10" name="Slide Number Placeholder 9"/>
          <p:cNvSpPr>
            <a:spLocks noGrp="1"/>
          </p:cNvSpPr>
          <p:nvPr>
            <p:ph type="sldNum" sz="quarter" idx="12"/>
          </p:nvPr>
        </p:nvSpPr>
        <p:spPr/>
        <p:txBody>
          <a:bodyPr/>
          <a:lstStyle/>
          <a:p>
            <a:fld id="{321B71E7-4587-47F7-8470-EEABA8242E2B}" type="slidenum">
              <a:rPr lang="en-CA" smtClean="0"/>
              <a:pPr/>
              <a:t>41</a:t>
            </a:fld>
            <a:endParaRPr lang="en-CA" dirty="0"/>
          </a:p>
        </p:txBody>
      </p:sp>
      <p:cxnSp>
        <p:nvCxnSpPr>
          <p:cNvPr id="11" name="Straight Connector 10"/>
          <p:cNvCxnSpPr/>
          <p:nvPr/>
        </p:nvCxnSpPr>
        <p:spPr>
          <a:xfrm>
            <a:off x="457200" y="11430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164122" y="1229841"/>
            <a:ext cx="8862658" cy="5503331"/>
            <a:chOff x="164122" y="246188"/>
            <a:chExt cx="8862658" cy="5943598"/>
          </a:xfrm>
        </p:grpSpPr>
        <p:sp>
          <p:nvSpPr>
            <p:cNvPr id="7" name="U-Turn Arrow 6"/>
            <p:cNvSpPr/>
            <p:nvPr/>
          </p:nvSpPr>
          <p:spPr>
            <a:xfrm flipH="1">
              <a:off x="4067903" y="246188"/>
              <a:ext cx="3692773" cy="533400"/>
            </a:xfrm>
            <a:prstGeom prst="uturnArrow">
              <a:avLst>
                <a:gd name="adj1" fmla="val 25000"/>
                <a:gd name="adj2" fmla="val 25000"/>
                <a:gd name="adj3" fmla="val 25000"/>
                <a:gd name="adj4" fmla="val 43750"/>
                <a:gd name="adj5" fmla="val 100000"/>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grpSp>
          <p:nvGrpSpPr>
            <p:cNvPr id="4" name="Group 7"/>
            <p:cNvGrpSpPr/>
            <p:nvPr/>
          </p:nvGrpSpPr>
          <p:grpSpPr>
            <a:xfrm>
              <a:off x="5345721" y="1383328"/>
              <a:ext cx="2414956" cy="3130058"/>
              <a:chOff x="4970585" y="1946031"/>
              <a:chExt cx="2757852" cy="3387973"/>
            </a:xfrm>
          </p:grpSpPr>
          <p:sp>
            <p:nvSpPr>
              <p:cNvPr id="23" name="U-Turn Arrow 22"/>
              <p:cNvSpPr/>
              <p:nvPr/>
            </p:nvSpPr>
            <p:spPr>
              <a:xfrm rot="5400000">
                <a:off x="4848953" y="2454520"/>
                <a:ext cx="3329362" cy="2429606"/>
              </a:xfrm>
              <a:prstGeom prst="uturnArrow">
                <a:avLst>
                  <a:gd name="adj1" fmla="val 5979"/>
                  <a:gd name="adj2" fmla="val 5458"/>
                  <a:gd name="adj3" fmla="val 7866"/>
                  <a:gd name="adj4" fmla="val 13540"/>
                  <a:gd name="adj5" fmla="val 100000"/>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24" name="Rectangle 23"/>
              <p:cNvSpPr/>
              <p:nvPr/>
            </p:nvSpPr>
            <p:spPr>
              <a:xfrm>
                <a:off x="4970585" y="1946031"/>
                <a:ext cx="2426677"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9" name="Rounded Rectangle 8"/>
            <p:cNvSpPr/>
            <p:nvPr/>
          </p:nvSpPr>
          <p:spPr>
            <a:xfrm>
              <a:off x="211014" y="801629"/>
              <a:ext cx="1887415" cy="1014046"/>
            </a:xfrm>
            <a:prstGeom prst="roundRect">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600" b="1" dirty="0" smtClean="0">
                  <a:solidFill>
                    <a:srgbClr val="0070C0"/>
                  </a:solidFill>
                </a:rPr>
                <a:t>2. </a:t>
              </a:r>
              <a:r>
                <a:rPr lang="en-CA" sz="1600" b="1" dirty="0" smtClean="0">
                  <a:solidFill>
                    <a:schemeClr val="tx1"/>
                  </a:solidFill>
                </a:rPr>
                <a:t>Data Collection</a:t>
              </a:r>
            </a:p>
            <a:p>
              <a:pPr algn="ctr"/>
              <a:r>
                <a:rPr lang="en-CA" sz="1400" i="1" dirty="0" smtClean="0">
                  <a:solidFill>
                    <a:srgbClr val="0070C0"/>
                  </a:solidFill>
                </a:rPr>
                <a:t>(Hospitals)</a:t>
              </a:r>
              <a:endParaRPr lang="en-CA" sz="1400" i="1" dirty="0">
                <a:solidFill>
                  <a:srgbClr val="0070C0"/>
                </a:solidFill>
              </a:endParaRPr>
            </a:p>
          </p:txBody>
        </p:sp>
        <p:sp>
          <p:nvSpPr>
            <p:cNvPr id="10" name="Rounded Rectangle 9"/>
            <p:cNvSpPr/>
            <p:nvPr/>
          </p:nvSpPr>
          <p:spPr>
            <a:xfrm>
              <a:off x="164122" y="2385650"/>
              <a:ext cx="2004647" cy="2022227"/>
            </a:xfrm>
            <a:prstGeom prst="roundRect">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600" b="1" dirty="0" smtClean="0">
                  <a:solidFill>
                    <a:srgbClr val="0070C0"/>
                  </a:solidFill>
                </a:rPr>
                <a:t>1. </a:t>
              </a:r>
              <a:r>
                <a:rPr lang="en-CA" sz="1600" b="1" dirty="0" smtClean="0">
                  <a:solidFill>
                    <a:schemeClr val="tx1"/>
                  </a:solidFill>
                </a:rPr>
                <a:t>Gap Analyses, Hospital Impact Assessments, &amp; Standardization of Data Collection/ Flow to POGO  </a:t>
              </a:r>
              <a:br>
                <a:rPr lang="en-CA" sz="1600" b="1" dirty="0" smtClean="0">
                  <a:solidFill>
                    <a:schemeClr val="tx1"/>
                  </a:solidFill>
                </a:rPr>
              </a:br>
              <a:r>
                <a:rPr lang="en-CA" sz="1400" i="1" dirty="0" smtClean="0">
                  <a:solidFill>
                    <a:srgbClr val="0070C0"/>
                  </a:solidFill>
                </a:rPr>
                <a:t>(Technical Working Group)</a:t>
              </a:r>
              <a:endParaRPr lang="en-CA" sz="1400" i="1" dirty="0">
                <a:solidFill>
                  <a:srgbClr val="0070C0"/>
                </a:solidFill>
              </a:endParaRPr>
            </a:p>
          </p:txBody>
        </p:sp>
        <p:sp>
          <p:nvSpPr>
            <p:cNvPr id="11" name="Rounded Rectangle 10"/>
            <p:cNvSpPr/>
            <p:nvPr/>
          </p:nvSpPr>
          <p:spPr>
            <a:xfrm>
              <a:off x="2886805" y="4085499"/>
              <a:ext cx="2667000" cy="533400"/>
            </a:xfrm>
            <a:prstGeom prst="roundRect">
              <a:avLst/>
            </a:prstGeom>
            <a:solidFill>
              <a:schemeClr val="accent1">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600" b="1" dirty="0" smtClean="0">
                  <a:solidFill>
                    <a:schemeClr val="tx1"/>
                  </a:solidFill>
                </a:rPr>
                <a:t>POGO Board</a:t>
              </a:r>
              <a:endParaRPr lang="en-CA" sz="1600" b="1" dirty="0">
                <a:solidFill>
                  <a:schemeClr val="tx1"/>
                </a:solidFill>
              </a:endParaRPr>
            </a:p>
          </p:txBody>
        </p:sp>
        <p:sp>
          <p:nvSpPr>
            <p:cNvPr id="12" name="Rounded Rectangle 11"/>
            <p:cNvSpPr/>
            <p:nvPr/>
          </p:nvSpPr>
          <p:spPr>
            <a:xfrm>
              <a:off x="2646482" y="820617"/>
              <a:ext cx="3004040" cy="1043354"/>
            </a:xfrm>
            <a:prstGeom prst="roundRect">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600" b="1" dirty="0" smtClean="0">
                  <a:solidFill>
                    <a:srgbClr val="0070C0"/>
                  </a:solidFill>
                </a:rPr>
                <a:t>3. </a:t>
              </a:r>
              <a:r>
                <a:rPr lang="en-CA" sz="1600" b="1" dirty="0" smtClean="0">
                  <a:solidFill>
                    <a:schemeClr val="tx1"/>
                  </a:solidFill>
                </a:rPr>
                <a:t>QI Analyses, Interpretation &amp; Draft Recommendations </a:t>
              </a:r>
              <a:r>
                <a:rPr lang="en-CA" sz="1600" i="1" dirty="0" smtClean="0">
                  <a:solidFill>
                    <a:schemeClr val="tx1"/>
                  </a:solidFill>
                </a:rPr>
                <a:t>(where appropriate)</a:t>
              </a:r>
            </a:p>
            <a:p>
              <a:pPr algn="ctr"/>
              <a:r>
                <a:rPr lang="en-CA" sz="1400" i="1" dirty="0" smtClean="0">
                  <a:solidFill>
                    <a:srgbClr val="0070C0"/>
                  </a:solidFill>
                </a:rPr>
                <a:t>(Executive/Operational Committee)</a:t>
              </a:r>
              <a:endParaRPr lang="en-CA" sz="1400" i="1" dirty="0">
                <a:solidFill>
                  <a:srgbClr val="0070C0"/>
                </a:solidFill>
              </a:endParaRPr>
            </a:p>
          </p:txBody>
        </p:sp>
        <p:sp>
          <p:nvSpPr>
            <p:cNvPr id="13" name="Rounded Rectangle 12"/>
            <p:cNvSpPr/>
            <p:nvPr/>
          </p:nvSpPr>
          <p:spPr>
            <a:xfrm>
              <a:off x="6248382" y="762000"/>
              <a:ext cx="2778398" cy="1125415"/>
            </a:xfrm>
            <a:prstGeom prst="roundRect">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600" b="1" dirty="0" smtClean="0">
                  <a:solidFill>
                    <a:srgbClr val="0070C0"/>
                  </a:solidFill>
                </a:rPr>
                <a:t>4. </a:t>
              </a:r>
              <a:r>
                <a:rPr lang="en-CA" sz="1600" b="1" dirty="0" smtClean="0">
                  <a:solidFill>
                    <a:schemeClr val="tx1"/>
                  </a:solidFill>
                </a:rPr>
                <a:t>Review &amp; Feedback of </a:t>
              </a:r>
              <a:br>
                <a:rPr lang="en-CA" sz="1600" b="1" dirty="0" smtClean="0">
                  <a:solidFill>
                    <a:schemeClr val="tx1"/>
                  </a:solidFill>
                </a:rPr>
              </a:br>
              <a:r>
                <a:rPr lang="en-CA" sz="1600" dirty="0" smtClean="0">
                  <a:solidFill>
                    <a:schemeClr val="tx1"/>
                  </a:solidFill>
                </a:rPr>
                <a:t>QI Analyses, Interpretation &amp; Draft Recommendations</a:t>
              </a:r>
            </a:p>
            <a:p>
              <a:pPr algn="ctr"/>
              <a:r>
                <a:rPr lang="en-CA" sz="1400" i="1" dirty="0" smtClean="0">
                  <a:solidFill>
                    <a:srgbClr val="0070C0"/>
                  </a:solidFill>
                </a:rPr>
                <a:t>(External Advisory Committee)</a:t>
              </a:r>
              <a:endParaRPr lang="en-CA" sz="1400" i="1" dirty="0">
                <a:solidFill>
                  <a:srgbClr val="0070C0"/>
                </a:solidFill>
              </a:endParaRPr>
            </a:p>
          </p:txBody>
        </p:sp>
        <p:sp>
          <p:nvSpPr>
            <p:cNvPr id="14" name="Rounded Rectangle 13"/>
            <p:cNvSpPr/>
            <p:nvPr/>
          </p:nvSpPr>
          <p:spPr>
            <a:xfrm>
              <a:off x="2696305" y="2444255"/>
              <a:ext cx="2989386" cy="1072657"/>
            </a:xfrm>
            <a:prstGeom prst="roundRect">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600" b="1" dirty="0" smtClean="0">
                  <a:solidFill>
                    <a:srgbClr val="0070C0"/>
                  </a:solidFill>
                </a:rPr>
                <a:t>5. </a:t>
              </a:r>
              <a:r>
                <a:rPr lang="en-CA" sz="1600" b="1" dirty="0" smtClean="0">
                  <a:solidFill>
                    <a:schemeClr val="tx1"/>
                  </a:solidFill>
                </a:rPr>
                <a:t>Updated QI Analyses, Interpretation</a:t>
              </a:r>
            </a:p>
            <a:p>
              <a:pPr algn="ctr"/>
              <a:r>
                <a:rPr lang="en-CA" sz="1600" b="1" dirty="0" smtClean="0">
                  <a:solidFill>
                    <a:schemeClr val="tx1"/>
                  </a:solidFill>
                </a:rPr>
                <a:t>&amp; Recommendations</a:t>
              </a:r>
            </a:p>
            <a:p>
              <a:pPr algn="ctr"/>
              <a:r>
                <a:rPr lang="en-CA" sz="1400" i="1" dirty="0" smtClean="0">
                  <a:solidFill>
                    <a:srgbClr val="0070C0"/>
                  </a:solidFill>
                </a:rPr>
                <a:t>(Executive/Operational Committee)</a:t>
              </a:r>
              <a:endParaRPr lang="en-CA" sz="1400" i="1" dirty="0">
                <a:solidFill>
                  <a:srgbClr val="0070C0"/>
                </a:solidFill>
              </a:endParaRPr>
            </a:p>
          </p:txBody>
        </p:sp>
        <p:sp>
          <p:nvSpPr>
            <p:cNvPr id="15" name="Down Arrow 14"/>
            <p:cNvSpPr/>
            <p:nvPr/>
          </p:nvSpPr>
          <p:spPr>
            <a:xfrm>
              <a:off x="4106005" y="3563822"/>
              <a:ext cx="228600" cy="457200"/>
            </a:xfrm>
            <a:prstGeom prst="down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p>
          </p:txBody>
        </p:sp>
        <p:sp>
          <p:nvSpPr>
            <p:cNvPr id="16" name="Down Arrow 15"/>
            <p:cNvSpPr/>
            <p:nvPr/>
          </p:nvSpPr>
          <p:spPr>
            <a:xfrm>
              <a:off x="4094282" y="1910867"/>
              <a:ext cx="228600" cy="457200"/>
            </a:xfrm>
            <a:prstGeom prst="down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p>
          </p:txBody>
        </p:sp>
        <p:sp>
          <p:nvSpPr>
            <p:cNvPr id="17" name="Down Arrow 16"/>
            <p:cNvSpPr/>
            <p:nvPr/>
          </p:nvSpPr>
          <p:spPr>
            <a:xfrm rot="5400000" flipV="1">
              <a:off x="2265481" y="1078527"/>
              <a:ext cx="228600" cy="457200"/>
            </a:xfrm>
            <a:prstGeom prst="down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p>
          </p:txBody>
        </p:sp>
        <p:sp>
          <p:nvSpPr>
            <p:cNvPr id="18" name="Down Arrow 17"/>
            <p:cNvSpPr/>
            <p:nvPr/>
          </p:nvSpPr>
          <p:spPr>
            <a:xfrm flipV="1">
              <a:off x="1052144" y="1875697"/>
              <a:ext cx="228600" cy="457200"/>
            </a:xfrm>
            <a:prstGeom prst="down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p>
          </p:txBody>
        </p:sp>
        <p:sp>
          <p:nvSpPr>
            <p:cNvPr id="19" name="Rounded Rectangle 18"/>
            <p:cNvSpPr/>
            <p:nvPr/>
          </p:nvSpPr>
          <p:spPr>
            <a:xfrm>
              <a:off x="2640620" y="5246076"/>
              <a:ext cx="3138854" cy="943710"/>
            </a:xfrm>
            <a:prstGeom prst="roundRect">
              <a:avLst/>
            </a:prstGeom>
            <a:solidFill>
              <a:schemeClr val="accent6">
                <a:lumMod val="20000"/>
                <a:lumOff val="8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600" b="1" dirty="0" smtClean="0">
                  <a:solidFill>
                    <a:schemeClr val="tx1"/>
                  </a:solidFill>
                </a:rPr>
                <a:t>Final Approved </a:t>
              </a:r>
              <a:br>
                <a:rPr lang="en-CA" sz="1600" b="1" dirty="0" smtClean="0">
                  <a:solidFill>
                    <a:schemeClr val="tx1"/>
                  </a:solidFill>
                </a:rPr>
              </a:br>
              <a:r>
                <a:rPr lang="en-CA" sz="1600" dirty="0" smtClean="0">
                  <a:solidFill>
                    <a:schemeClr val="tx1"/>
                  </a:solidFill>
                </a:rPr>
                <a:t>QI Analyses, Interpretation &amp; Recommendations</a:t>
              </a:r>
              <a:endParaRPr lang="en-CA" sz="1600" dirty="0">
                <a:solidFill>
                  <a:schemeClr val="tx1"/>
                </a:solidFill>
              </a:endParaRPr>
            </a:p>
          </p:txBody>
        </p:sp>
        <p:sp>
          <p:nvSpPr>
            <p:cNvPr id="20" name="Down Arrow 19"/>
            <p:cNvSpPr/>
            <p:nvPr/>
          </p:nvSpPr>
          <p:spPr>
            <a:xfrm>
              <a:off x="4106006" y="4712677"/>
              <a:ext cx="228600" cy="457200"/>
            </a:xfrm>
            <a:prstGeom prst="down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p>
          </p:txBody>
        </p:sp>
        <p:sp>
          <p:nvSpPr>
            <p:cNvPr id="21" name="Down Arrow 20"/>
            <p:cNvSpPr/>
            <p:nvPr/>
          </p:nvSpPr>
          <p:spPr>
            <a:xfrm rot="5400000" flipV="1">
              <a:off x="5829300" y="1090251"/>
              <a:ext cx="228600" cy="457200"/>
            </a:xfrm>
            <a:prstGeom prst="down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p>
          </p:txBody>
        </p:sp>
        <p:sp>
          <p:nvSpPr>
            <p:cNvPr id="22" name="Right Arrow 21"/>
            <p:cNvSpPr/>
            <p:nvPr/>
          </p:nvSpPr>
          <p:spPr>
            <a:xfrm rot="18890544">
              <a:off x="1969253" y="2011052"/>
              <a:ext cx="825248" cy="219542"/>
            </a:xfrm>
            <a:prstGeom prst="right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p>
          </p:txBody>
        </p:sp>
      </p:grpSp>
      <p:sp>
        <p:nvSpPr>
          <p:cNvPr id="26" name="Title 1"/>
          <p:cNvSpPr>
            <a:spLocks noGrp="1"/>
          </p:cNvSpPr>
          <p:nvPr>
            <p:ph type="title"/>
          </p:nvPr>
        </p:nvSpPr>
        <p:spPr>
          <a:xfrm>
            <a:off x="0" y="0"/>
            <a:ext cx="9144000" cy="1143000"/>
          </a:xfrm>
        </p:spPr>
        <p:txBody>
          <a:bodyPr>
            <a:noAutofit/>
          </a:bodyPr>
          <a:lstStyle/>
          <a:p>
            <a:r>
              <a:rPr lang="en-CA" sz="3600" b="1" dirty="0" smtClean="0">
                <a:solidFill>
                  <a:schemeClr val="tx2"/>
                </a:solidFill>
                <a:latin typeface="Cambria" pitchFamily="18" charset="0"/>
              </a:rPr>
              <a:t>Accountabilities</a:t>
            </a:r>
            <a:r>
              <a:rPr lang="en-CA" sz="3200" b="1" dirty="0" smtClean="0">
                <a:solidFill>
                  <a:schemeClr val="tx2"/>
                </a:solidFill>
                <a:latin typeface="Cambria" pitchFamily="18" charset="0"/>
              </a:rPr>
              <a:t> </a:t>
            </a:r>
            <a:r>
              <a:rPr lang="en-CA" sz="3200" b="1" dirty="0" smtClean="0">
                <a:solidFill>
                  <a:srgbClr val="0070C0"/>
                </a:solidFill>
                <a:latin typeface="Cambria" pitchFamily="18" charset="0"/>
              </a:rPr>
              <a:t/>
            </a:r>
            <a:br>
              <a:rPr lang="en-CA" sz="3200" b="1" dirty="0" smtClean="0">
                <a:solidFill>
                  <a:srgbClr val="0070C0"/>
                </a:solidFill>
                <a:latin typeface="Cambria" pitchFamily="18" charset="0"/>
              </a:rPr>
            </a:br>
            <a:r>
              <a:rPr lang="en-CA" sz="2200" b="1" dirty="0" smtClean="0">
                <a:solidFill>
                  <a:srgbClr val="00B0F0"/>
                </a:solidFill>
                <a:latin typeface="Cambria" pitchFamily="18" charset="0"/>
              </a:rPr>
              <a:t>QI Data Collection, Analyses, Interpretation &amp; Potential Recommendations </a:t>
            </a:r>
            <a:r>
              <a:rPr lang="en-CA" sz="2200" b="1" dirty="0" smtClean="0">
                <a:solidFill>
                  <a:srgbClr val="92D050"/>
                </a:solidFill>
                <a:latin typeface="Cambria" pitchFamily="18" charset="0"/>
              </a:rPr>
              <a:t>in Relation to POGO POSQI Oversight Mechanism</a:t>
            </a:r>
            <a:endParaRPr lang="en-CA" sz="2200" b="1" dirty="0">
              <a:solidFill>
                <a:srgbClr val="92D050"/>
              </a:solidFill>
              <a:latin typeface="Cambria" pitchFamily="18" charset="0"/>
            </a:endParaRPr>
          </a:p>
        </p:txBody>
      </p:sp>
      <p:cxnSp>
        <p:nvCxnSpPr>
          <p:cNvPr id="8" name="Straight Connector 7"/>
          <p:cNvCxnSpPr/>
          <p:nvPr/>
        </p:nvCxnSpPr>
        <p:spPr>
          <a:xfrm>
            <a:off x="2362200" y="4419600"/>
            <a:ext cx="5105400"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10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fontScale="92500" lnSpcReduction="10000"/>
          </a:bodyPr>
          <a:lstStyle/>
          <a:p>
            <a:pPr>
              <a:buFont typeface="Wingdings" pitchFamily="2" charset="2"/>
              <a:buChar char="v"/>
            </a:pPr>
            <a:r>
              <a:rPr lang="en-CA" b="1" dirty="0" smtClean="0">
                <a:solidFill>
                  <a:srgbClr val="0070C0"/>
                </a:solidFill>
              </a:rPr>
              <a:t>Composition: </a:t>
            </a:r>
          </a:p>
          <a:p>
            <a:pPr marL="685800" lvl="1" indent="-338138"/>
            <a:r>
              <a:rPr lang="en-CA" dirty="0" smtClean="0"/>
              <a:t>4</a:t>
            </a:r>
            <a:r>
              <a:rPr lang="en-CA" dirty="0"/>
              <a:t>-5 representatives from diverse backgrounds, each with a high-level of knowledge of childhood cancer care delivery, health care system planning, and/or QI </a:t>
            </a:r>
            <a:r>
              <a:rPr lang="en-CA" dirty="0" smtClean="0"/>
              <a:t>development/reporting</a:t>
            </a:r>
          </a:p>
          <a:p>
            <a:pPr marL="685800" lvl="1" indent="-338138"/>
            <a:r>
              <a:rPr lang="en-CA" dirty="0" smtClean="0"/>
              <a:t>optimal </a:t>
            </a:r>
            <a:r>
              <a:rPr lang="en-CA" dirty="0"/>
              <a:t>recruits might be: </a:t>
            </a:r>
          </a:p>
          <a:p>
            <a:pPr marL="1033463" lvl="2" indent="-347663"/>
            <a:r>
              <a:rPr lang="en-CA" b="1" dirty="0"/>
              <a:t>childhood cancer experts from other jurisdictions in </a:t>
            </a:r>
            <a:r>
              <a:rPr lang="en-CA" b="1" dirty="0" smtClean="0"/>
              <a:t>Canada/Internationally </a:t>
            </a:r>
            <a:r>
              <a:rPr lang="en-CA" dirty="0"/>
              <a:t>(excluding USA, due to differences in health care systems</a:t>
            </a:r>
            <a:r>
              <a:rPr lang="en-CA" dirty="0" smtClean="0"/>
              <a:t>)</a:t>
            </a:r>
            <a:endParaRPr lang="en-CA" dirty="0"/>
          </a:p>
          <a:p>
            <a:pPr marL="1033463" lvl="2" indent="-347663"/>
            <a:r>
              <a:rPr lang="en-CA" b="1" dirty="0"/>
              <a:t>health system </a:t>
            </a:r>
            <a:r>
              <a:rPr lang="en-CA" b="1" dirty="0" smtClean="0"/>
              <a:t>planners/researchers/leaders</a:t>
            </a:r>
            <a:r>
              <a:rPr lang="en-CA" dirty="0"/>
              <a:t>, with experience in QI </a:t>
            </a:r>
            <a:r>
              <a:rPr lang="en-CA" dirty="0" smtClean="0"/>
              <a:t>development/reporting </a:t>
            </a:r>
            <a:r>
              <a:rPr lang="en-CA" dirty="0"/>
              <a:t>methodologies, pediatric oncology, and/or </a:t>
            </a:r>
            <a:r>
              <a:rPr lang="en-CA" dirty="0" smtClean="0"/>
              <a:t>pediatrics</a:t>
            </a:r>
            <a:endParaRPr lang="en-CA" dirty="0"/>
          </a:p>
          <a:p>
            <a:pPr marL="1033463" lvl="2" indent="-347663"/>
            <a:r>
              <a:rPr lang="en-CA" b="1" dirty="0"/>
              <a:t>other stakeholders </a:t>
            </a:r>
            <a:r>
              <a:rPr lang="en-CA" b="1" dirty="0" smtClean="0"/>
              <a:t>(parents/survivors </a:t>
            </a:r>
            <a:r>
              <a:rPr lang="en-CA" b="1" dirty="0"/>
              <a:t>of childhood cancer</a:t>
            </a:r>
            <a:r>
              <a:rPr lang="en-CA" b="1" dirty="0" smtClean="0"/>
              <a:t>)</a:t>
            </a:r>
            <a:endParaRPr lang="en-CA" b="1" dirty="0"/>
          </a:p>
          <a:p>
            <a:endParaRPr lang="en-CA" dirty="0"/>
          </a:p>
        </p:txBody>
      </p:sp>
      <p:sp>
        <p:nvSpPr>
          <p:cNvPr id="4" name="Title 1"/>
          <p:cNvSpPr txBox="1">
            <a:spLocks/>
          </p:cNvSpPr>
          <p:nvPr/>
        </p:nvSpPr>
        <p:spPr>
          <a:xfrm>
            <a:off x="0" y="0"/>
            <a:ext cx="9144000" cy="1371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1" i="0" u="none" strike="noStrike" kern="1200" cap="none" spc="0" normalizeH="0" baseline="0" noProof="0" dirty="0" smtClean="0">
                <a:ln>
                  <a:noFill/>
                </a:ln>
                <a:solidFill>
                  <a:schemeClr val="tx2"/>
                </a:solidFill>
                <a:effectLst/>
                <a:uLnTx/>
                <a:uFillTx/>
                <a:latin typeface="Cambria" pitchFamily="18" charset="0"/>
                <a:ea typeface="+mj-ea"/>
                <a:cs typeface="+mj-cs"/>
              </a:rPr>
              <a:t>Oversight Mechanism:</a:t>
            </a:r>
            <a:r>
              <a:rPr kumimoji="0" lang="en-CA" sz="3600" b="1" i="0" u="none" strike="noStrike" kern="1200" cap="none" spc="0" normalizeH="0" noProof="0" dirty="0" smtClean="0">
                <a:ln>
                  <a:noFill/>
                </a:ln>
                <a:solidFill>
                  <a:schemeClr val="tx2"/>
                </a:solidFill>
                <a:effectLst/>
                <a:uLnTx/>
                <a:uFillTx/>
                <a:latin typeface="Cambria" pitchFamily="18" charset="0"/>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CA" sz="3600" b="1" noProof="0" dirty="0" smtClean="0">
                <a:solidFill>
                  <a:srgbClr val="00B0F0"/>
                </a:solidFill>
                <a:latin typeface="Cambria" pitchFamily="18" charset="0"/>
                <a:ea typeface="+mj-ea"/>
                <a:cs typeface="+mj-cs"/>
              </a:rPr>
              <a:t>External Advisory Committee</a:t>
            </a:r>
            <a:endParaRPr kumimoji="0" lang="en-CA" sz="3600" b="1" i="0" u="none" strike="noStrike" kern="1200" cap="none" spc="0" normalizeH="0" baseline="0" noProof="0" dirty="0" smtClean="0">
              <a:ln>
                <a:noFill/>
              </a:ln>
              <a:solidFill>
                <a:srgbClr val="00B0F0"/>
              </a:solidFill>
              <a:effectLst/>
              <a:uLnTx/>
              <a:uFillTx/>
              <a:latin typeface="Cambria" pitchFamily="18" charset="0"/>
              <a:ea typeface="+mj-ea"/>
              <a:cs typeface="+mj-cs"/>
            </a:endParaRPr>
          </a:p>
        </p:txBody>
      </p:sp>
      <p:cxnSp>
        <p:nvCxnSpPr>
          <p:cNvPr id="6" name="Straight Connector 5"/>
          <p:cNvCxnSpPr/>
          <p:nvPr/>
        </p:nvCxnSpPr>
        <p:spPr>
          <a:xfrm>
            <a:off x="533400" y="1447800"/>
            <a:ext cx="800100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600" b="1" dirty="0" smtClean="0">
                <a:solidFill>
                  <a:schemeClr val="tx2"/>
                </a:solidFill>
                <a:latin typeface="Cambria" pitchFamily="18" charset="0"/>
              </a:rPr>
              <a:t>Next Steps</a:t>
            </a:r>
            <a:endParaRPr lang="en-US" sz="3200" dirty="0">
              <a:solidFill>
                <a:schemeClr val="tx2"/>
              </a:solidFill>
            </a:endParaRPr>
          </a:p>
        </p:txBody>
      </p:sp>
      <p:sp>
        <p:nvSpPr>
          <p:cNvPr id="3" name="Content Placeholder 2"/>
          <p:cNvSpPr>
            <a:spLocks noGrp="1"/>
          </p:cNvSpPr>
          <p:nvPr>
            <p:ph idx="1"/>
          </p:nvPr>
        </p:nvSpPr>
        <p:spPr>
          <a:xfrm>
            <a:off x="457200" y="990600"/>
            <a:ext cx="8458200" cy="5867400"/>
          </a:xfrm>
        </p:spPr>
        <p:txBody>
          <a:bodyPr>
            <a:normAutofit/>
          </a:bodyPr>
          <a:lstStyle/>
          <a:p>
            <a:pPr marL="347472" indent="-347472">
              <a:spcBef>
                <a:spcPts val="600"/>
              </a:spcBef>
              <a:spcAft>
                <a:spcPts val="600"/>
              </a:spcAft>
              <a:buFont typeface="Wingdings" pitchFamily="2" charset="2"/>
              <a:buChar char="v"/>
            </a:pPr>
            <a:r>
              <a:rPr lang="en-US" sz="2200" dirty="0" smtClean="0">
                <a:solidFill>
                  <a:schemeClr val="tx2"/>
                </a:solidFill>
              </a:rPr>
              <a:t>All quality indicators, endorsed  by the Delphi Panel, are undergoing </a:t>
            </a:r>
            <a:r>
              <a:rPr lang="en-US" sz="2200" b="1" dirty="0" smtClean="0">
                <a:solidFill>
                  <a:srgbClr val="0070C0"/>
                </a:solidFill>
              </a:rPr>
              <a:t>further rigorous review and specification by POGO</a:t>
            </a:r>
            <a:r>
              <a:rPr lang="en-US" sz="2200" b="1" dirty="0" smtClean="0"/>
              <a:t> </a:t>
            </a:r>
            <a:r>
              <a:rPr lang="en-US" sz="2200" dirty="0" smtClean="0">
                <a:solidFill>
                  <a:schemeClr val="tx2"/>
                </a:solidFill>
              </a:rPr>
              <a:t>prior to implementation</a:t>
            </a:r>
          </a:p>
          <a:p>
            <a:pPr marL="347472" indent="-347472">
              <a:spcBef>
                <a:spcPts val="600"/>
              </a:spcBef>
              <a:spcAft>
                <a:spcPts val="600"/>
              </a:spcAft>
              <a:buFont typeface="Wingdings" pitchFamily="2" charset="2"/>
              <a:buChar char="v"/>
            </a:pPr>
            <a:r>
              <a:rPr lang="en-US" sz="2200" b="1" dirty="0" smtClean="0">
                <a:solidFill>
                  <a:srgbClr val="0070C0"/>
                </a:solidFill>
              </a:rPr>
              <a:t>Benchmark strategies </a:t>
            </a:r>
            <a:r>
              <a:rPr lang="en-US" sz="2200" dirty="0" smtClean="0">
                <a:solidFill>
                  <a:schemeClr val="tx2"/>
                </a:solidFill>
              </a:rPr>
              <a:t>will be selected for each indicator</a:t>
            </a:r>
          </a:p>
          <a:p>
            <a:pPr marL="347472" indent="-347472">
              <a:spcBef>
                <a:spcPts val="600"/>
              </a:spcBef>
              <a:spcAft>
                <a:spcPts val="600"/>
              </a:spcAft>
              <a:buFont typeface="Wingdings" pitchFamily="2" charset="2"/>
              <a:buChar char="v"/>
            </a:pPr>
            <a:r>
              <a:rPr lang="en-US" sz="2200" b="1" dirty="0" smtClean="0">
                <a:solidFill>
                  <a:srgbClr val="0070C0"/>
                </a:solidFill>
              </a:rPr>
              <a:t>Senior Hospital Executives </a:t>
            </a:r>
            <a:r>
              <a:rPr lang="en-US" sz="2200" dirty="0" smtClean="0">
                <a:solidFill>
                  <a:schemeClr val="tx2"/>
                </a:solidFill>
              </a:rPr>
              <a:t>including CEOs are further approached to ensure buy in</a:t>
            </a:r>
          </a:p>
          <a:p>
            <a:pPr marL="347472" indent="-347472">
              <a:spcBef>
                <a:spcPts val="600"/>
              </a:spcBef>
              <a:spcAft>
                <a:spcPts val="600"/>
              </a:spcAft>
              <a:buFont typeface="Wingdings" pitchFamily="2" charset="2"/>
              <a:buChar char="v"/>
            </a:pPr>
            <a:r>
              <a:rPr lang="en-US" sz="2200" dirty="0" smtClean="0">
                <a:solidFill>
                  <a:schemeClr val="tx2"/>
                </a:solidFill>
              </a:rPr>
              <a:t>A </a:t>
            </a:r>
            <a:r>
              <a:rPr lang="en-US" sz="2200" b="1" dirty="0" smtClean="0">
                <a:solidFill>
                  <a:srgbClr val="0070C0"/>
                </a:solidFill>
              </a:rPr>
              <a:t>phased approach to indicator implementation in  Ontario </a:t>
            </a:r>
            <a:r>
              <a:rPr lang="en-US" sz="2200" dirty="0" smtClean="0">
                <a:solidFill>
                  <a:schemeClr val="tx2"/>
                </a:solidFill>
              </a:rPr>
              <a:t>is envisioned over a three- to five-year period</a:t>
            </a:r>
          </a:p>
          <a:p>
            <a:pPr marL="685800" lvl="1" indent="-338138">
              <a:spcBef>
                <a:spcPts val="300"/>
              </a:spcBef>
              <a:spcAft>
                <a:spcPts val="300"/>
              </a:spcAft>
              <a:buFont typeface="Calibri" pitchFamily="34" charset="0"/>
              <a:buChar char="–"/>
            </a:pPr>
            <a:r>
              <a:rPr lang="en-US" sz="2000" dirty="0" smtClean="0">
                <a:solidFill>
                  <a:schemeClr val="tx2"/>
                </a:solidFill>
              </a:rPr>
              <a:t>indicators with established data collection will be reported first </a:t>
            </a:r>
          </a:p>
          <a:p>
            <a:pPr marL="685800" lvl="1" indent="-338138">
              <a:spcBef>
                <a:spcPts val="300"/>
              </a:spcBef>
              <a:spcAft>
                <a:spcPts val="300"/>
              </a:spcAft>
              <a:buFont typeface="Calibri" pitchFamily="34" charset="0"/>
              <a:buChar char="–"/>
            </a:pPr>
            <a:r>
              <a:rPr lang="en-US" sz="2000" dirty="0" smtClean="0">
                <a:solidFill>
                  <a:schemeClr val="tx2"/>
                </a:solidFill>
              </a:rPr>
              <a:t>baseline data will be established over three year period </a:t>
            </a:r>
          </a:p>
          <a:p>
            <a:pPr marL="685800" lvl="1" indent="-338138">
              <a:spcBef>
                <a:spcPts val="300"/>
              </a:spcBef>
              <a:spcAft>
                <a:spcPts val="300"/>
              </a:spcAft>
              <a:buFont typeface="Calibri" pitchFamily="34" charset="0"/>
              <a:buChar char="–"/>
            </a:pPr>
            <a:r>
              <a:rPr lang="en-US" sz="2000" dirty="0" smtClean="0">
                <a:solidFill>
                  <a:schemeClr val="tx2"/>
                </a:solidFill>
              </a:rPr>
              <a:t>prior to public release, data will be reviewed internally at POGO, followed by consultation with hospitals and further analyses will be conducted (if required)</a:t>
            </a:r>
          </a:p>
          <a:p>
            <a:pPr marL="747522" lvl="1" indent="-347472">
              <a:spcBef>
                <a:spcPts val="300"/>
              </a:spcBef>
              <a:spcAft>
                <a:spcPts val="300"/>
              </a:spcAft>
              <a:buFont typeface="Calibri" pitchFamily="34" charset="0"/>
              <a:buChar char="–"/>
            </a:pPr>
            <a:endParaRPr lang="en-US" sz="2100" dirty="0" smtClean="0">
              <a:solidFill>
                <a:schemeClr val="tx2"/>
              </a:solidFill>
            </a:endParaRPr>
          </a:p>
          <a:p>
            <a:pPr marL="514350" indent="-514350"/>
            <a:endParaRPr lang="en-US" sz="2600" dirty="0" smtClean="0">
              <a:solidFill>
                <a:schemeClr val="accent2"/>
              </a:solidFill>
            </a:endParaRPr>
          </a:p>
          <a:p>
            <a:pPr marL="514350" indent="-514350"/>
            <a:endParaRPr lang="en-US" dirty="0" smtClean="0">
              <a:solidFill>
                <a:schemeClr val="tx2"/>
              </a:solidFill>
            </a:endParaRPr>
          </a:p>
          <a:p>
            <a:pPr marL="514350" indent="-514350"/>
            <a:endParaRPr lang="en-US" dirty="0" smtClean="0">
              <a:solidFill>
                <a:schemeClr val="tx2"/>
              </a:solidFill>
            </a:endParaRPr>
          </a:p>
          <a:p>
            <a:pPr marL="514350" indent="-514350"/>
            <a:endParaRPr lang="en-US" b="1" dirty="0" smtClean="0">
              <a:solidFill>
                <a:srgbClr val="92D050"/>
              </a:solidFill>
            </a:endParaRPr>
          </a:p>
          <a:p>
            <a:pPr marL="514350" indent="-514350">
              <a:buNone/>
            </a:pPr>
            <a:endParaRPr lang="en-US" b="1" dirty="0">
              <a:solidFill>
                <a:srgbClr val="92D050"/>
              </a:solidFill>
            </a:endParaRPr>
          </a:p>
        </p:txBody>
      </p:sp>
      <p:cxnSp>
        <p:nvCxnSpPr>
          <p:cNvPr id="4" name="Straight Connector 3"/>
          <p:cNvCxnSpPr/>
          <p:nvPr/>
        </p:nvCxnSpPr>
        <p:spPr>
          <a:xfrm>
            <a:off x="457200" y="9144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12B1F09B-3F8B-4535-A2CD-A1CFD9F77C4F}" type="slidenum">
              <a:rPr lang="en-US" smtClean="0"/>
              <a:pPr/>
              <a:t>44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600" b="1" dirty="0" smtClean="0">
                <a:solidFill>
                  <a:schemeClr val="tx2"/>
                </a:solidFill>
                <a:latin typeface="Cambria" pitchFamily="18" charset="0"/>
              </a:rPr>
              <a:t>Potential National Collaboration</a:t>
            </a:r>
            <a:endParaRPr lang="en-US" sz="3200" dirty="0">
              <a:solidFill>
                <a:schemeClr val="tx2"/>
              </a:solidFill>
            </a:endParaRPr>
          </a:p>
        </p:txBody>
      </p:sp>
      <p:sp>
        <p:nvSpPr>
          <p:cNvPr id="3" name="Content Placeholder 2"/>
          <p:cNvSpPr>
            <a:spLocks noGrp="1"/>
          </p:cNvSpPr>
          <p:nvPr>
            <p:ph idx="1"/>
          </p:nvPr>
        </p:nvSpPr>
        <p:spPr>
          <a:xfrm>
            <a:off x="457200" y="990600"/>
            <a:ext cx="8458200" cy="5867400"/>
          </a:xfrm>
        </p:spPr>
        <p:txBody>
          <a:bodyPr>
            <a:normAutofit/>
          </a:bodyPr>
          <a:lstStyle/>
          <a:p>
            <a:pPr marL="347472" indent="-347472">
              <a:spcBef>
                <a:spcPts val="600"/>
              </a:spcBef>
              <a:spcAft>
                <a:spcPts val="600"/>
              </a:spcAft>
              <a:buFont typeface="Wingdings" pitchFamily="2" charset="2"/>
              <a:buChar char="v"/>
            </a:pPr>
            <a:r>
              <a:rPr lang="en-US" sz="2200" dirty="0" smtClean="0">
                <a:solidFill>
                  <a:srgbClr val="0070C0"/>
                </a:solidFill>
              </a:rPr>
              <a:t>Indications of interest from multiple jurisdictions in Canada </a:t>
            </a:r>
            <a:r>
              <a:rPr lang="en-US" sz="2200" dirty="0" smtClean="0">
                <a:solidFill>
                  <a:schemeClr val="tx2"/>
                </a:solidFill>
              </a:rPr>
              <a:t/>
            </a:r>
            <a:br>
              <a:rPr lang="en-US" sz="2200" dirty="0" smtClean="0">
                <a:solidFill>
                  <a:schemeClr val="tx2"/>
                </a:solidFill>
              </a:rPr>
            </a:br>
            <a:r>
              <a:rPr lang="en-US" sz="2200" dirty="0" smtClean="0">
                <a:solidFill>
                  <a:srgbClr val="0070C0"/>
                </a:solidFill>
              </a:rPr>
              <a:t>and internationally</a:t>
            </a:r>
            <a:endParaRPr lang="en-US" sz="2200" i="1" dirty="0" smtClean="0">
              <a:solidFill>
                <a:schemeClr val="tx2"/>
              </a:solidFill>
            </a:endParaRPr>
          </a:p>
          <a:p>
            <a:pPr marL="347472" indent="-347472">
              <a:spcBef>
                <a:spcPts val="600"/>
              </a:spcBef>
              <a:spcAft>
                <a:spcPts val="600"/>
              </a:spcAft>
              <a:buFont typeface="Wingdings" pitchFamily="2" charset="2"/>
              <a:buChar char="v"/>
            </a:pPr>
            <a:r>
              <a:rPr lang="en-US" sz="2200" dirty="0" smtClean="0">
                <a:solidFill>
                  <a:schemeClr val="tx2"/>
                </a:solidFill>
              </a:rPr>
              <a:t>To our knowledge, no existing set of quality indicators for a childhood cancer system in any jurisdiction</a:t>
            </a:r>
          </a:p>
          <a:p>
            <a:pPr marL="347472" indent="-347472">
              <a:buFont typeface="Wingdings" pitchFamily="2" charset="2"/>
              <a:buChar char="v"/>
            </a:pPr>
            <a:r>
              <a:rPr lang="en-US" sz="2200" b="1" dirty="0" smtClean="0">
                <a:solidFill>
                  <a:srgbClr val="0070C0"/>
                </a:solidFill>
              </a:rPr>
              <a:t>Applicability of the indicator set to other jurisdictions:</a:t>
            </a:r>
          </a:p>
          <a:p>
            <a:pPr marL="685800" lvl="1" indent="-342900"/>
            <a:r>
              <a:rPr lang="en-US" sz="2000" dirty="0" smtClean="0">
                <a:solidFill>
                  <a:schemeClr val="tx2"/>
                </a:solidFill>
              </a:rPr>
              <a:t>the majority of indicators represent areas of childhood cancer system quality that could be applicable </a:t>
            </a:r>
            <a:r>
              <a:rPr lang="en-US" sz="2000" dirty="0" smtClean="0">
                <a:solidFill>
                  <a:srgbClr val="0070C0"/>
                </a:solidFill>
              </a:rPr>
              <a:t>inter-jurisdictionally</a:t>
            </a:r>
          </a:p>
          <a:p>
            <a:pPr marL="685800" lvl="1" indent="-342900"/>
            <a:r>
              <a:rPr lang="en-US" sz="2000" dirty="0" smtClean="0">
                <a:solidFill>
                  <a:srgbClr val="0070C0"/>
                </a:solidFill>
              </a:rPr>
              <a:t>local contexts should be assessed </a:t>
            </a:r>
            <a:r>
              <a:rPr lang="en-US" sz="2000" dirty="0" smtClean="0">
                <a:solidFill>
                  <a:schemeClr val="tx2"/>
                </a:solidFill>
              </a:rPr>
              <a:t>to determine which indicators apply to the local healthcare system</a:t>
            </a:r>
          </a:p>
          <a:p>
            <a:pPr marL="685800" lvl="1" indent="-342900"/>
            <a:r>
              <a:rPr lang="en-US" sz="2000" dirty="0" smtClean="0">
                <a:solidFill>
                  <a:schemeClr val="tx2"/>
                </a:solidFill>
              </a:rPr>
              <a:t>a </a:t>
            </a:r>
            <a:r>
              <a:rPr lang="en-US" sz="2000" dirty="0" smtClean="0">
                <a:solidFill>
                  <a:srgbClr val="0070C0"/>
                </a:solidFill>
              </a:rPr>
              <a:t>subset of indicators </a:t>
            </a:r>
            <a:r>
              <a:rPr lang="en-US" sz="2000" dirty="0" smtClean="0">
                <a:solidFill>
                  <a:schemeClr val="tx2"/>
                </a:solidFill>
              </a:rPr>
              <a:t>from the current set may be measured, while </a:t>
            </a:r>
            <a:r>
              <a:rPr lang="en-US" sz="2000" dirty="0" smtClean="0">
                <a:solidFill>
                  <a:srgbClr val="0070C0"/>
                </a:solidFill>
              </a:rPr>
              <a:t>additional indicators </a:t>
            </a:r>
            <a:r>
              <a:rPr lang="en-US" sz="2000" dirty="0" smtClean="0">
                <a:solidFill>
                  <a:schemeClr val="tx2"/>
                </a:solidFill>
              </a:rPr>
              <a:t>may be added that are specific to the local healthcare system</a:t>
            </a:r>
          </a:p>
          <a:p>
            <a:pPr marL="347472" indent="-347472">
              <a:spcBef>
                <a:spcPts val="600"/>
              </a:spcBef>
              <a:spcAft>
                <a:spcPts val="600"/>
              </a:spcAft>
              <a:buNone/>
            </a:pPr>
            <a:endParaRPr lang="en-US" sz="2600" dirty="0" smtClean="0">
              <a:solidFill>
                <a:schemeClr val="accent2"/>
              </a:solidFill>
            </a:endParaRPr>
          </a:p>
          <a:p>
            <a:pPr marL="514350" indent="-514350"/>
            <a:endParaRPr lang="en-US" dirty="0" smtClean="0">
              <a:solidFill>
                <a:schemeClr val="tx2"/>
              </a:solidFill>
            </a:endParaRPr>
          </a:p>
          <a:p>
            <a:pPr marL="514350" indent="-514350"/>
            <a:endParaRPr lang="en-US" dirty="0" smtClean="0">
              <a:solidFill>
                <a:schemeClr val="tx2"/>
              </a:solidFill>
            </a:endParaRPr>
          </a:p>
          <a:p>
            <a:pPr marL="514350" indent="-514350"/>
            <a:endParaRPr lang="en-US" b="1" dirty="0" smtClean="0">
              <a:solidFill>
                <a:srgbClr val="92D050"/>
              </a:solidFill>
            </a:endParaRPr>
          </a:p>
          <a:p>
            <a:pPr marL="514350" indent="-514350">
              <a:buNone/>
            </a:pPr>
            <a:endParaRPr lang="en-US" b="1" dirty="0">
              <a:solidFill>
                <a:srgbClr val="92D050"/>
              </a:solidFill>
            </a:endParaRPr>
          </a:p>
        </p:txBody>
      </p:sp>
      <p:cxnSp>
        <p:nvCxnSpPr>
          <p:cNvPr id="4" name="Straight Connector 3"/>
          <p:cNvCxnSpPr/>
          <p:nvPr/>
        </p:nvCxnSpPr>
        <p:spPr>
          <a:xfrm>
            <a:off x="457200" y="9906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12B1F09B-3F8B-4535-A2CD-A1CFD9F77C4F}"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600" b="1" dirty="0" smtClean="0">
                <a:solidFill>
                  <a:schemeClr val="tx2"/>
                </a:solidFill>
                <a:latin typeface="Cambria" pitchFamily="18" charset="0"/>
              </a:rPr>
              <a:t>Potential for a Common, National Quality Indicator (QI) Dataset</a:t>
            </a:r>
            <a:endParaRPr lang="en-US" sz="3600" i="1" dirty="0">
              <a:solidFill>
                <a:schemeClr val="tx2"/>
              </a:solidFill>
            </a:endParaRPr>
          </a:p>
        </p:txBody>
      </p:sp>
      <p:cxnSp>
        <p:nvCxnSpPr>
          <p:cNvPr id="4" name="Straight Connector 3"/>
          <p:cNvCxnSpPr/>
          <p:nvPr/>
        </p:nvCxnSpPr>
        <p:spPr>
          <a:xfrm>
            <a:off x="457200" y="9906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12B1F09B-3F8B-4535-A2CD-A1CFD9F77C4F}" type="slidenum">
              <a:rPr lang="en-US" smtClean="0"/>
              <a:pPr/>
              <a:t>46</a:t>
            </a:fld>
            <a:endParaRPr lang="en-US" dirty="0"/>
          </a:p>
        </p:txBody>
      </p:sp>
      <p:sp>
        <p:nvSpPr>
          <p:cNvPr id="17" name="Oval 16"/>
          <p:cNvSpPr/>
          <p:nvPr/>
        </p:nvSpPr>
        <p:spPr>
          <a:xfrm>
            <a:off x="1905000" y="1295400"/>
            <a:ext cx="4495800" cy="3962400"/>
          </a:xfrm>
          <a:prstGeom prst="ellipse">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2"/>
                </a:solidFill>
              </a:rPr>
              <a:t>POGO-Developed Childhood Cancer QI Set</a:t>
            </a:r>
          </a:p>
        </p:txBody>
      </p:sp>
      <p:sp>
        <p:nvSpPr>
          <p:cNvPr id="21" name="Rectangle 20"/>
          <p:cNvSpPr/>
          <p:nvPr/>
        </p:nvSpPr>
        <p:spPr>
          <a:xfrm>
            <a:off x="609600" y="5410200"/>
            <a:ext cx="8153400" cy="10668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70C0"/>
                </a:solidFill>
              </a:rPr>
              <a:t>A Common, National QI Dataset </a:t>
            </a:r>
            <a:endParaRPr lang="en-US" sz="2800" b="1" dirty="0">
              <a:solidFill>
                <a:srgbClr val="0070C0"/>
              </a:solidFill>
            </a:endParaRPr>
          </a:p>
        </p:txBody>
      </p:sp>
      <p:grpSp>
        <p:nvGrpSpPr>
          <p:cNvPr id="3" name="Group 18"/>
          <p:cNvGrpSpPr/>
          <p:nvPr/>
        </p:nvGrpSpPr>
        <p:grpSpPr>
          <a:xfrm>
            <a:off x="0" y="1389888"/>
            <a:ext cx="3550920" cy="3785616"/>
            <a:chOff x="0" y="1389888"/>
            <a:chExt cx="3550920" cy="3785616"/>
          </a:xfrm>
        </p:grpSpPr>
        <p:sp>
          <p:nvSpPr>
            <p:cNvPr id="15" name="TextBox 14"/>
            <p:cNvSpPr txBox="1"/>
            <p:nvPr/>
          </p:nvSpPr>
          <p:spPr>
            <a:xfrm>
              <a:off x="0" y="3581400"/>
              <a:ext cx="1600200" cy="1200328"/>
            </a:xfrm>
            <a:prstGeom prst="rect">
              <a:avLst/>
            </a:prstGeom>
            <a:noFill/>
          </p:spPr>
          <p:txBody>
            <a:bodyPr wrap="square" rtlCol="0">
              <a:spAutoFit/>
            </a:bodyPr>
            <a:lstStyle/>
            <a:p>
              <a:pPr algn="ctr"/>
              <a:r>
                <a:rPr lang="en-US" sz="2400" b="1" dirty="0" smtClean="0">
                  <a:solidFill>
                    <a:schemeClr val="tx2"/>
                  </a:solidFill>
                </a:rPr>
                <a:t>QI Subset Specific to Ontario</a:t>
              </a:r>
              <a:endParaRPr lang="en-US" sz="2400" b="1" dirty="0">
                <a:solidFill>
                  <a:schemeClr val="tx2"/>
                </a:solidFill>
              </a:endParaRPr>
            </a:p>
          </p:txBody>
        </p:sp>
        <p:cxnSp>
          <p:nvCxnSpPr>
            <p:cNvPr id="12" name="Straight Connector 11"/>
            <p:cNvCxnSpPr/>
            <p:nvPr/>
          </p:nvCxnSpPr>
          <p:spPr>
            <a:xfrm>
              <a:off x="1524000" y="4181564"/>
              <a:ext cx="685800" cy="9436"/>
            </a:xfrm>
            <a:prstGeom prst="line">
              <a:avLst/>
            </a:prstGeom>
            <a:ln w="28575">
              <a:solidFill>
                <a:srgbClr val="0070C0"/>
              </a:solidFill>
            </a:ln>
          </p:spPr>
          <p:style>
            <a:lnRef idx="2">
              <a:schemeClr val="accent1"/>
            </a:lnRef>
            <a:fillRef idx="0">
              <a:schemeClr val="accent1"/>
            </a:fillRef>
            <a:effectRef idx="1">
              <a:schemeClr val="accent1"/>
            </a:effectRef>
            <a:fontRef idx="minor">
              <a:schemeClr val="tx1"/>
            </a:fontRef>
          </p:style>
        </p:cxnSp>
        <p:sp>
          <p:nvSpPr>
            <p:cNvPr id="16" name="Moon 15"/>
            <p:cNvSpPr/>
            <p:nvPr/>
          </p:nvSpPr>
          <p:spPr>
            <a:xfrm>
              <a:off x="1905000" y="1389888"/>
              <a:ext cx="1645920" cy="3785616"/>
            </a:xfrm>
            <a:prstGeom prst="moon">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21"/>
          <p:cNvGrpSpPr/>
          <p:nvPr/>
        </p:nvGrpSpPr>
        <p:grpSpPr>
          <a:xfrm>
            <a:off x="5486400" y="1676400"/>
            <a:ext cx="3657600" cy="3276600"/>
            <a:chOff x="5486400" y="1676400"/>
            <a:chExt cx="3657600" cy="3276600"/>
          </a:xfrm>
        </p:grpSpPr>
        <p:sp>
          <p:nvSpPr>
            <p:cNvPr id="20" name="TextBox 19"/>
            <p:cNvSpPr txBox="1"/>
            <p:nvPr/>
          </p:nvSpPr>
          <p:spPr>
            <a:xfrm>
              <a:off x="7162800" y="3014008"/>
              <a:ext cx="1981200" cy="1938992"/>
            </a:xfrm>
            <a:prstGeom prst="rect">
              <a:avLst/>
            </a:prstGeom>
            <a:noFill/>
          </p:spPr>
          <p:txBody>
            <a:bodyPr wrap="square" rtlCol="0">
              <a:spAutoFit/>
            </a:bodyPr>
            <a:lstStyle/>
            <a:p>
              <a:pPr algn="ctr"/>
              <a:r>
                <a:rPr lang="en-US" sz="2400" b="1" dirty="0" smtClean="0">
                  <a:solidFill>
                    <a:schemeClr val="tx2"/>
                  </a:solidFill>
                </a:rPr>
                <a:t>Hypothetical QIs Specific</a:t>
              </a:r>
            </a:p>
            <a:p>
              <a:pPr algn="ctr"/>
              <a:r>
                <a:rPr lang="en-US" sz="2400" b="1" dirty="0" smtClean="0">
                  <a:solidFill>
                    <a:schemeClr val="tx2"/>
                  </a:solidFill>
                </a:rPr>
                <a:t> to Other Provinces/ Jurisdictions </a:t>
              </a:r>
              <a:endParaRPr lang="en-US" sz="2400" b="1" dirty="0">
                <a:solidFill>
                  <a:schemeClr val="tx2"/>
                </a:solidFill>
              </a:endParaRPr>
            </a:p>
          </p:txBody>
        </p:sp>
        <p:sp>
          <p:nvSpPr>
            <p:cNvPr id="18" name="Moon 17"/>
            <p:cNvSpPr/>
            <p:nvPr/>
          </p:nvSpPr>
          <p:spPr>
            <a:xfrm flipH="1">
              <a:off x="5486400" y="1676400"/>
              <a:ext cx="1676400" cy="3200400"/>
            </a:xfrm>
            <a:prstGeom prst="moon">
              <a:avLst/>
            </a:prstGeom>
            <a:solidFill>
              <a:srgbClr val="B9CDE5"/>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a:off x="6922008" y="4114800"/>
              <a:ext cx="685800" cy="9436"/>
            </a:xfrm>
            <a:prstGeom prst="line">
              <a:avLst/>
            </a:prstGeom>
            <a:ln w="28575">
              <a:solidFill>
                <a:srgbClr val="0070C0"/>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chemeClr val="tx2"/>
                </a:solidFill>
                <a:latin typeface="Cambria" pitchFamily="18" charset="0"/>
              </a:rPr>
              <a:t>Investigator Group</a:t>
            </a:r>
            <a:endParaRPr lang="en-US" sz="3600" dirty="0"/>
          </a:p>
        </p:txBody>
      </p:sp>
      <p:sp>
        <p:nvSpPr>
          <p:cNvPr id="4" name="Slide Number Placeholder 3"/>
          <p:cNvSpPr>
            <a:spLocks noGrp="1"/>
          </p:cNvSpPr>
          <p:nvPr>
            <p:ph type="sldNum" sz="quarter" idx="12"/>
          </p:nvPr>
        </p:nvSpPr>
        <p:spPr/>
        <p:txBody>
          <a:bodyPr/>
          <a:lstStyle/>
          <a:p>
            <a:fld id="{12B1F09B-3F8B-4535-A2CD-A1CFD9F77C4F}" type="slidenum">
              <a:rPr lang="en-US" smtClean="0"/>
              <a:pPr/>
              <a:t>47</a:t>
            </a:fld>
            <a:endParaRPr lang="en-US" dirty="0"/>
          </a:p>
        </p:txBody>
      </p:sp>
      <p:sp>
        <p:nvSpPr>
          <p:cNvPr id="5" name="Subtitle 2"/>
          <p:cNvSpPr txBox="1">
            <a:spLocks noGrp="1"/>
          </p:cNvSpPr>
          <p:nvPr>
            <p:ph idx="1"/>
          </p:nvPr>
        </p:nvSpPr>
        <p:spPr>
          <a:xfrm>
            <a:off x="228600" y="960437"/>
            <a:ext cx="8763000" cy="4525963"/>
          </a:xfrm>
          <a:prstGeom prst="rect">
            <a:avLst/>
          </a:prstGeom>
        </p:spPr>
        <p:txBody>
          <a:bodyPr vert="horz" lIns="91440" tIns="45720" rIns="9144" bIns="45720" rtlCol="0">
            <a:noAutofit/>
          </a:bodyPr>
          <a:lstStyle/>
          <a:p>
            <a:pPr marL="228600" indent="-228600">
              <a:spcAft>
                <a:spcPts val="400"/>
              </a:spcAft>
              <a:defRPr/>
            </a:pPr>
            <a:r>
              <a:rPr lang="en-US" sz="2000" b="1" dirty="0" smtClean="0">
                <a:solidFill>
                  <a:schemeClr val="tx2"/>
                </a:solidFill>
              </a:rPr>
              <a:t>Nicole Bradley</a:t>
            </a:r>
            <a:r>
              <a:rPr lang="en-US" sz="1800" dirty="0" smtClean="0">
                <a:solidFill>
                  <a:schemeClr val="tx2"/>
                </a:solidFill>
              </a:rPr>
              <a:t>, MHSc</a:t>
            </a:r>
            <a:r>
              <a:rPr lang="en-US" sz="2000" dirty="0" smtClean="0">
                <a:solidFill>
                  <a:schemeClr val="tx2"/>
                </a:solidFill>
              </a:rPr>
              <a:t>; </a:t>
            </a:r>
            <a:r>
              <a:rPr lang="en-US" sz="2000" dirty="0" smtClean="0">
                <a:solidFill>
                  <a:schemeClr val="accent3">
                    <a:lumMod val="75000"/>
                  </a:schemeClr>
                </a:solidFill>
              </a:rPr>
              <a:t>Healthcare Analyst, POGO</a:t>
            </a:r>
          </a:p>
          <a:p>
            <a:pPr marL="228600" indent="-228600">
              <a:spcAft>
                <a:spcPts val="400"/>
              </a:spcAft>
              <a:defRPr/>
            </a:pPr>
            <a:r>
              <a:rPr lang="en-US" sz="2000" b="1" dirty="0" smtClean="0">
                <a:solidFill>
                  <a:schemeClr val="tx2"/>
                </a:solidFill>
              </a:rPr>
              <a:t>Paula Robinson</a:t>
            </a:r>
            <a:r>
              <a:rPr lang="en-US" sz="1800" dirty="0" smtClean="0">
                <a:solidFill>
                  <a:schemeClr val="tx2"/>
                </a:solidFill>
              </a:rPr>
              <a:t>, MD, MSc;</a:t>
            </a:r>
            <a:r>
              <a:rPr lang="en-US" sz="1800" dirty="0" smtClean="0">
                <a:solidFill>
                  <a:schemeClr val="accent3">
                    <a:lumMod val="75000"/>
                  </a:schemeClr>
                </a:solidFill>
              </a:rPr>
              <a:t> </a:t>
            </a:r>
            <a:r>
              <a:rPr lang="en-US" sz="2000" dirty="0" smtClean="0">
                <a:solidFill>
                  <a:schemeClr val="accent3">
                    <a:lumMod val="75000"/>
                  </a:schemeClr>
                </a:solidFill>
              </a:rPr>
              <a:t>Guideline Methodologist, POGO &amp; C</a:t>
            </a:r>
            <a:r>
              <a:rPr lang="en-US" sz="2000" baseline="30000" dirty="0" smtClean="0">
                <a:solidFill>
                  <a:schemeClr val="accent3">
                    <a:lumMod val="75000"/>
                  </a:schemeClr>
                </a:solidFill>
              </a:rPr>
              <a:t>17</a:t>
            </a:r>
            <a:r>
              <a:rPr lang="en-US" sz="2000" dirty="0" smtClean="0">
                <a:solidFill>
                  <a:schemeClr val="accent3">
                    <a:lumMod val="75000"/>
                  </a:schemeClr>
                </a:solidFill>
              </a:rPr>
              <a:t> Council</a:t>
            </a:r>
          </a:p>
          <a:p>
            <a:pPr marL="228600" indent="-228600">
              <a:spcAft>
                <a:spcPts val="400"/>
              </a:spcAft>
              <a:defRPr/>
            </a:pPr>
            <a:r>
              <a:rPr lang="en-US" sz="2000" b="1" dirty="0" smtClean="0">
                <a:solidFill>
                  <a:schemeClr val="tx2"/>
                </a:solidFill>
              </a:rPr>
              <a:t>Mark Greenberg</a:t>
            </a:r>
            <a:r>
              <a:rPr lang="en-US" sz="1800" dirty="0" smtClean="0">
                <a:solidFill>
                  <a:schemeClr val="tx2"/>
                </a:solidFill>
              </a:rPr>
              <a:t>, OC, MB, ChB, FRCP(C); </a:t>
            </a:r>
            <a:r>
              <a:rPr lang="en-US" sz="2000" dirty="0" smtClean="0">
                <a:solidFill>
                  <a:schemeClr val="accent3">
                    <a:lumMod val="75000"/>
                  </a:schemeClr>
                </a:solidFill>
              </a:rPr>
              <a:t>Senior Adviser, Policy and Clinical Affairs, POGO; Professor of Pediatrics and Surgery, University of Toronto </a:t>
            </a:r>
          </a:p>
          <a:p>
            <a:pPr marL="228600" indent="-228600">
              <a:spcAft>
                <a:spcPts val="400"/>
              </a:spcAft>
              <a:defRPr/>
            </a:pPr>
            <a:r>
              <a:rPr lang="en-US" sz="2000" b="1" dirty="0" smtClean="0">
                <a:solidFill>
                  <a:schemeClr val="tx2"/>
                </a:solidFill>
              </a:rPr>
              <a:t>Ronald Barr</a:t>
            </a:r>
            <a:r>
              <a:rPr lang="en-US" sz="1800" dirty="0" smtClean="0">
                <a:solidFill>
                  <a:schemeClr val="tx2"/>
                </a:solidFill>
              </a:rPr>
              <a:t>, MB, ChB, MD, FRCP(Glasg) FRCP, FACP, FRCPath, FRCP(C), FRCPCH; </a:t>
            </a:r>
            <a:r>
              <a:rPr lang="en-US" sz="1800" dirty="0" smtClean="0">
                <a:solidFill>
                  <a:schemeClr val="accent3">
                    <a:lumMod val="75000"/>
                  </a:schemeClr>
                </a:solidFill>
              </a:rPr>
              <a:t>Past </a:t>
            </a:r>
            <a:r>
              <a:rPr lang="en-US" sz="2000" dirty="0" smtClean="0">
                <a:solidFill>
                  <a:schemeClr val="accent3">
                    <a:lumMod val="75000"/>
                  </a:schemeClr>
                </a:solidFill>
              </a:rPr>
              <a:t>President, POGO; Professor of Pediatrics, Pathology and Medicine, McMaster Children’s Hospital, Hamilton Health Sciences, McMaster University</a:t>
            </a:r>
          </a:p>
          <a:p>
            <a:pPr marL="228600" indent="-228600">
              <a:spcAft>
                <a:spcPts val="400"/>
              </a:spcAft>
              <a:defRPr/>
            </a:pPr>
            <a:r>
              <a:rPr lang="en-US" sz="2000" b="1" dirty="0" smtClean="0">
                <a:solidFill>
                  <a:schemeClr val="tx2"/>
                </a:solidFill>
              </a:rPr>
              <a:t>Anne Klassen</a:t>
            </a:r>
            <a:r>
              <a:rPr lang="en-US" sz="1800" dirty="0" smtClean="0">
                <a:solidFill>
                  <a:schemeClr val="tx2"/>
                </a:solidFill>
              </a:rPr>
              <a:t>, D. Phil; </a:t>
            </a:r>
            <a:r>
              <a:rPr lang="en-US" sz="2000" dirty="0" smtClean="0">
                <a:solidFill>
                  <a:schemeClr val="accent3">
                    <a:lumMod val="75000"/>
                  </a:schemeClr>
                </a:solidFill>
              </a:rPr>
              <a:t>Associate Professor, Department of Pediatrics, McMaster University</a:t>
            </a:r>
            <a:endParaRPr lang="en-US" sz="2000" dirty="0" smtClean="0">
              <a:solidFill>
                <a:schemeClr val="tx2"/>
              </a:solidFill>
            </a:endParaRPr>
          </a:p>
          <a:p>
            <a:pPr marL="228600" indent="-228600">
              <a:spcAft>
                <a:spcPts val="400"/>
              </a:spcAft>
              <a:defRPr/>
            </a:pPr>
            <a:r>
              <a:rPr lang="en-US" sz="2000" b="1" dirty="0" smtClean="0">
                <a:solidFill>
                  <a:schemeClr val="tx2"/>
                </a:solidFill>
              </a:rPr>
              <a:t>Y. Lilian Chan</a:t>
            </a:r>
            <a:r>
              <a:rPr lang="en-US" sz="1800" dirty="0" smtClean="0">
                <a:solidFill>
                  <a:schemeClr val="tx2"/>
                </a:solidFill>
              </a:rPr>
              <a:t>, PhD; </a:t>
            </a:r>
            <a:r>
              <a:rPr lang="en-US" sz="2000" dirty="0" smtClean="0">
                <a:solidFill>
                  <a:schemeClr val="accent3">
                    <a:lumMod val="75000"/>
                  </a:schemeClr>
                </a:solidFill>
              </a:rPr>
              <a:t>Associate Professor, DeGroote School of Business, McMaster University</a:t>
            </a:r>
          </a:p>
          <a:p>
            <a:pPr marL="228600" indent="-228600">
              <a:spcAft>
                <a:spcPts val="400"/>
              </a:spcAft>
              <a:defRPr/>
            </a:pPr>
            <a:r>
              <a:rPr lang="en-US" sz="2000" b="1" dirty="0" smtClean="0">
                <a:solidFill>
                  <a:schemeClr val="tx2"/>
                </a:solidFill>
              </a:rPr>
              <a:t>Corin Greenberg</a:t>
            </a:r>
            <a:r>
              <a:rPr lang="en-US" sz="1800" dirty="0" smtClean="0">
                <a:solidFill>
                  <a:schemeClr val="tx2"/>
                </a:solidFill>
              </a:rPr>
              <a:t>, PhD; </a:t>
            </a:r>
            <a:r>
              <a:rPr lang="en-US" sz="2000" dirty="0" smtClean="0">
                <a:solidFill>
                  <a:schemeClr val="accent3">
                    <a:lumMod val="75000"/>
                  </a:schemeClr>
                </a:solidFill>
              </a:rPr>
              <a:t>Executive Director, POGO</a:t>
            </a:r>
          </a:p>
        </p:txBody>
      </p:sp>
      <p:cxnSp>
        <p:nvCxnSpPr>
          <p:cNvPr id="6" name="Straight Connector 5"/>
          <p:cNvCxnSpPr/>
          <p:nvPr/>
        </p:nvCxnSpPr>
        <p:spPr>
          <a:xfrm>
            <a:off x="457200" y="9144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5791200"/>
            <a:ext cx="9144000" cy="984885"/>
          </a:xfrm>
          <a:prstGeom prst="rect">
            <a:avLst/>
          </a:prstGeom>
          <a:noFill/>
        </p:spPr>
        <p:txBody>
          <a:bodyPr wrap="square" rtlCol="0">
            <a:spAutoFit/>
          </a:bodyPr>
          <a:lstStyle/>
          <a:p>
            <a:pPr algn="ctr"/>
            <a:r>
              <a:rPr lang="en-US" sz="2000" b="1" dirty="0" smtClean="0">
                <a:solidFill>
                  <a:schemeClr val="tx2"/>
                </a:solidFill>
              </a:rPr>
              <a:t>Supported by CIHR’s </a:t>
            </a:r>
            <a:r>
              <a:rPr lang="en-US" sz="2000" b="1" i="1" dirty="0" smtClean="0">
                <a:solidFill>
                  <a:schemeClr val="tx2"/>
                </a:solidFill>
              </a:rPr>
              <a:t>Partnerships for Child &amp; Youth Health Indicators</a:t>
            </a:r>
          </a:p>
          <a:p>
            <a:pPr algn="ctr"/>
            <a:r>
              <a:rPr lang="en-US" sz="2000" b="1" i="1" dirty="0" smtClean="0">
                <a:solidFill>
                  <a:schemeClr val="tx2"/>
                </a:solidFill>
              </a:rPr>
              <a:t> </a:t>
            </a:r>
            <a:r>
              <a:rPr lang="en-US" sz="2000" b="1" u="sng" dirty="0" smtClean="0">
                <a:solidFill>
                  <a:schemeClr val="tx2"/>
                </a:solidFill>
              </a:rPr>
              <a:t>and</a:t>
            </a:r>
            <a:r>
              <a:rPr lang="en-US" sz="2000" b="1" dirty="0" smtClean="0">
                <a:solidFill>
                  <a:schemeClr val="tx2"/>
                </a:solidFill>
              </a:rPr>
              <a:t> Ontario’s Ministry of Health and Long-Term Care (MOHLTC)</a:t>
            </a:r>
          </a:p>
          <a:p>
            <a:endParaRPr lang="en-US" dirty="0"/>
          </a:p>
        </p:txBody>
      </p:sp>
      <p:cxnSp>
        <p:nvCxnSpPr>
          <p:cNvPr id="8" name="Straight Connector 7"/>
          <p:cNvCxnSpPr/>
          <p:nvPr/>
        </p:nvCxnSpPr>
        <p:spPr>
          <a:xfrm>
            <a:off x="457200" y="5715000"/>
            <a:ext cx="82296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200" y="990600"/>
            <a:ext cx="52578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nbradley\Desktop\OLYOC02130543.jpg"/>
          <p:cNvPicPr>
            <a:picLocks noChangeAspect="1" noChangeArrowheads="1"/>
          </p:cNvPicPr>
          <p:nvPr/>
        </p:nvPicPr>
        <p:blipFill>
          <a:blip r:embed="rId2" cstate="print"/>
          <a:srcRect/>
          <a:stretch>
            <a:fillRect/>
          </a:stretch>
        </p:blipFill>
        <p:spPr bwMode="auto">
          <a:xfrm>
            <a:off x="2133600" y="61036"/>
            <a:ext cx="5276850" cy="6720764"/>
          </a:xfrm>
          <a:prstGeom prst="rect">
            <a:avLst/>
          </a:prstGeom>
          <a:noFill/>
        </p:spPr>
      </p:pic>
      <p:sp>
        <p:nvSpPr>
          <p:cNvPr id="3" name="Content Placeholder 2"/>
          <p:cNvSpPr>
            <a:spLocks noGrp="1"/>
          </p:cNvSpPr>
          <p:nvPr>
            <p:ph idx="1"/>
          </p:nvPr>
        </p:nvSpPr>
        <p:spPr>
          <a:xfrm>
            <a:off x="457200" y="2590801"/>
            <a:ext cx="8229600" cy="1066799"/>
          </a:xfrm>
        </p:spPr>
        <p:txBody>
          <a:bodyPr>
            <a:normAutofit/>
          </a:bodyPr>
          <a:lstStyle/>
          <a:p>
            <a:pPr algn="ctr">
              <a:buNone/>
            </a:pPr>
            <a:r>
              <a:rPr lang="en-US" sz="3600" b="1" dirty="0" smtClean="0">
                <a:solidFill>
                  <a:schemeClr val="bg1"/>
                </a:solidFill>
                <a:latin typeface="Cambria" pitchFamily="18" charset="0"/>
              </a:rPr>
              <a:t>Thank you!</a:t>
            </a:r>
          </a:p>
          <a:p>
            <a:pPr algn="ctr">
              <a:buNone/>
            </a:pPr>
            <a:endParaRPr lang="en-US" sz="3600" b="1" dirty="0" smtClean="0">
              <a:solidFill>
                <a:schemeClr val="bg1"/>
              </a:solidFill>
              <a:latin typeface="Cambria" pitchFamily="18" charset="0"/>
            </a:endParaRPr>
          </a:p>
          <a:p>
            <a:pPr algn="ctr">
              <a:buNone/>
            </a:pPr>
            <a:endParaRPr lang="en-US" sz="3600" b="1" dirty="0" smtClean="0">
              <a:solidFill>
                <a:schemeClr val="bg1"/>
              </a:solidFill>
              <a:latin typeface="Cambria" pitchFamily="18" charset="0"/>
            </a:endParaRPr>
          </a:p>
          <a:p>
            <a:pPr algn="ctr">
              <a:buNone/>
            </a:pPr>
            <a:endParaRPr lang="en-US" sz="3600" b="1" dirty="0">
              <a:solidFill>
                <a:schemeClr val="bg1"/>
              </a:solidFill>
              <a:latin typeface="Cambria" pitchFamily="18" charset="0"/>
            </a:endParaRPr>
          </a:p>
        </p:txBody>
      </p:sp>
      <p:sp>
        <p:nvSpPr>
          <p:cNvPr id="4" name="Slide Number Placeholder 3"/>
          <p:cNvSpPr>
            <a:spLocks noGrp="1"/>
          </p:cNvSpPr>
          <p:nvPr>
            <p:ph type="sldNum" sz="quarter" idx="12"/>
          </p:nvPr>
        </p:nvSpPr>
        <p:spPr/>
        <p:txBody>
          <a:bodyPr/>
          <a:lstStyle/>
          <a:p>
            <a:fld id="{12B1F09B-3F8B-4535-A2CD-A1CFD9F77C4F}" type="slidenum">
              <a:rPr lang="en-US" smtClean="0"/>
              <a:pPr/>
              <a:t>48</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600" b="1" dirty="0" smtClean="0">
                <a:solidFill>
                  <a:schemeClr val="tx2"/>
                </a:solidFill>
                <a:latin typeface="Cambria" pitchFamily="18" charset="0"/>
              </a:rPr>
              <a:t>What Enabled the POGO Initiative? </a:t>
            </a:r>
            <a:endParaRPr lang="en-US" sz="3600" dirty="0">
              <a:solidFill>
                <a:srgbClr val="FF0000"/>
              </a:solidFill>
            </a:endParaRPr>
          </a:p>
        </p:txBody>
      </p:sp>
      <p:cxnSp>
        <p:nvCxnSpPr>
          <p:cNvPr id="18" name="Straight Connector 17"/>
          <p:cNvCxnSpPr/>
          <p:nvPr/>
        </p:nvCxnSpPr>
        <p:spPr>
          <a:xfrm>
            <a:off x="457200" y="7620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pic>
        <p:nvPicPr>
          <p:cNvPr id="20" name="Picture 4" descr="ppop3f"/>
          <p:cNvPicPr>
            <a:picLocks noChangeAspect="1" noChangeArrowheads="1"/>
          </p:cNvPicPr>
          <p:nvPr/>
        </p:nvPicPr>
        <p:blipFill>
          <a:blip r:embed="rId4" cstate="print"/>
          <a:srcRect/>
          <a:stretch>
            <a:fillRect/>
          </a:stretch>
        </p:blipFill>
        <p:spPr bwMode="auto">
          <a:xfrm>
            <a:off x="2590800" y="5286375"/>
            <a:ext cx="2819400" cy="1114425"/>
          </a:xfrm>
          <a:prstGeom prst="rect">
            <a:avLst/>
          </a:prstGeom>
          <a:noFill/>
          <a:ln w="9525">
            <a:solidFill>
              <a:srgbClr val="00B7D0"/>
            </a:solidFill>
            <a:miter lim="800000"/>
            <a:headEnd/>
            <a:tailEnd/>
          </a:ln>
        </p:spPr>
      </p:pic>
      <p:sp>
        <p:nvSpPr>
          <p:cNvPr id="24" name="Text Box 11"/>
          <p:cNvSpPr txBox="1">
            <a:spLocks noChangeArrowheads="1"/>
          </p:cNvSpPr>
          <p:nvPr/>
        </p:nvSpPr>
        <p:spPr bwMode="auto">
          <a:xfrm>
            <a:off x="0" y="1066800"/>
            <a:ext cx="2743200" cy="923330"/>
          </a:xfrm>
          <a:prstGeom prst="rect">
            <a:avLst/>
          </a:prstGeom>
          <a:noFill/>
          <a:ln w="9525">
            <a:noFill/>
            <a:miter lim="800000"/>
            <a:headEnd/>
            <a:tailEnd/>
          </a:ln>
          <a:effectLst/>
        </p:spPr>
        <p:txBody>
          <a:bodyPr wrap="square">
            <a:spAutoFit/>
          </a:bodyPr>
          <a:lstStyle/>
          <a:p>
            <a:pPr algn="ctr"/>
            <a:r>
              <a:rPr lang="en-US" b="1" dirty="0" smtClean="0">
                <a:solidFill>
                  <a:schemeClr val="accent3">
                    <a:lumMod val="75000"/>
                  </a:schemeClr>
                </a:solidFill>
              </a:rPr>
              <a:t>1. </a:t>
            </a:r>
            <a:r>
              <a:rPr lang="en-US" b="1" dirty="0">
                <a:solidFill>
                  <a:schemeClr val="tx2"/>
                </a:solidFill>
              </a:rPr>
              <a:t>Well integrated </a:t>
            </a:r>
            <a:r>
              <a:rPr lang="en-US" b="1" dirty="0" smtClean="0">
                <a:solidFill>
                  <a:schemeClr val="tx2"/>
                </a:solidFill>
              </a:rPr>
              <a:t>provincial cancer delivery </a:t>
            </a:r>
            <a:r>
              <a:rPr lang="en-US" b="1" dirty="0">
                <a:solidFill>
                  <a:schemeClr val="tx2"/>
                </a:solidFill>
              </a:rPr>
              <a:t>&amp; </a:t>
            </a:r>
            <a:r>
              <a:rPr lang="en-US" b="1" dirty="0" smtClean="0">
                <a:solidFill>
                  <a:schemeClr val="tx2"/>
                </a:solidFill>
              </a:rPr>
              <a:t>control </a:t>
            </a:r>
            <a:r>
              <a:rPr lang="en-US" b="1" dirty="0">
                <a:solidFill>
                  <a:srgbClr val="0070C0"/>
                </a:solidFill>
              </a:rPr>
              <a:t>system</a:t>
            </a:r>
          </a:p>
        </p:txBody>
      </p:sp>
      <p:sp>
        <p:nvSpPr>
          <p:cNvPr id="25" name="Text Box 12"/>
          <p:cNvSpPr txBox="1">
            <a:spLocks noChangeArrowheads="1"/>
          </p:cNvSpPr>
          <p:nvPr/>
        </p:nvSpPr>
        <p:spPr bwMode="auto">
          <a:xfrm>
            <a:off x="2209800" y="4343400"/>
            <a:ext cx="3352800" cy="646331"/>
          </a:xfrm>
          <a:prstGeom prst="rect">
            <a:avLst/>
          </a:prstGeom>
          <a:noFill/>
          <a:ln w="9525">
            <a:noFill/>
            <a:miter lim="800000"/>
            <a:headEnd/>
            <a:tailEnd/>
          </a:ln>
          <a:effectLst/>
        </p:spPr>
        <p:txBody>
          <a:bodyPr wrap="square">
            <a:spAutoFit/>
          </a:bodyPr>
          <a:lstStyle/>
          <a:p>
            <a:pPr algn="ctr"/>
            <a:r>
              <a:rPr lang="en-US" b="1" dirty="0" smtClean="0">
                <a:solidFill>
                  <a:schemeClr val="accent3">
                    <a:lumMod val="75000"/>
                  </a:schemeClr>
                </a:solidFill>
              </a:rPr>
              <a:t>4. </a:t>
            </a:r>
            <a:r>
              <a:rPr lang="en-US" b="1" dirty="0">
                <a:solidFill>
                  <a:schemeClr val="tx2"/>
                </a:solidFill>
              </a:rPr>
              <a:t>Evidence- &amp; </a:t>
            </a:r>
            <a:r>
              <a:rPr lang="en-US" b="1" dirty="0" smtClean="0">
                <a:solidFill>
                  <a:schemeClr val="tx2"/>
                </a:solidFill>
              </a:rPr>
              <a:t>consensus-based </a:t>
            </a:r>
            <a:r>
              <a:rPr lang="en-US" b="1" dirty="0">
                <a:solidFill>
                  <a:srgbClr val="0070C0"/>
                </a:solidFill>
              </a:rPr>
              <a:t>long range </a:t>
            </a:r>
            <a:r>
              <a:rPr lang="en-US" b="1" dirty="0" smtClean="0">
                <a:solidFill>
                  <a:srgbClr val="0070C0"/>
                </a:solidFill>
              </a:rPr>
              <a:t>childhood cancer plan</a:t>
            </a:r>
            <a:endParaRPr lang="en-US" b="1" dirty="0">
              <a:solidFill>
                <a:srgbClr val="0070C0"/>
              </a:solidFill>
            </a:endParaRPr>
          </a:p>
        </p:txBody>
      </p:sp>
      <p:sp>
        <p:nvSpPr>
          <p:cNvPr id="26" name="Text Box 13"/>
          <p:cNvSpPr txBox="1">
            <a:spLocks noChangeArrowheads="1"/>
          </p:cNvSpPr>
          <p:nvPr/>
        </p:nvSpPr>
        <p:spPr bwMode="auto">
          <a:xfrm>
            <a:off x="2733675" y="1066800"/>
            <a:ext cx="2905125" cy="923330"/>
          </a:xfrm>
          <a:prstGeom prst="rect">
            <a:avLst/>
          </a:prstGeom>
          <a:noFill/>
          <a:ln w="9525">
            <a:noFill/>
            <a:miter lim="800000"/>
            <a:headEnd/>
            <a:tailEnd/>
          </a:ln>
          <a:effectLst/>
        </p:spPr>
        <p:txBody>
          <a:bodyPr wrap="square">
            <a:spAutoFit/>
          </a:bodyPr>
          <a:lstStyle/>
          <a:p>
            <a:pPr algn="ctr"/>
            <a:r>
              <a:rPr lang="en-US" b="1" dirty="0" smtClean="0">
                <a:solidFill>
                  <a:schemeClr val="accent3">
                    <a:lumMod val="75000"/>
                  </a:schemeClr>
                </a:solidFill>
              </a:rPr>
              <a:t>2. </a:t>
            </a:r>
            <a:r>
              <a:rPr lang="en-US" b="1" dirty="0">
                <a:solidFill>
                  <a:schemeClr val="tx2"/>
                </a:solidFill>
              </a:rPr>
              <a:t>Enduring, evidence </a:t>
            </a:r>
            <a:r>
              <a:rPr lang="en-US" b="1" dirty="0" smtClean="0">
                <a:solidFill>
                  <a:schemeClr val="tx2"/>
                </a:solidFill>
              </a:rPr>
              <a:t/>
            </a:r>
            <a:br>
              <a:rPr lang="en-US" b="1" dirty="0" smtClean="0">
                <a:solidFill>
                  <a:schemeClr val="tx2"/>
                </a:solidFill>
              </a:rPr>
            </a:br>
            <a:r>
              <a:rPr lang="en-US" b="1" dirty="0" smtClean="0">
                <a:solidFill>
                  <a:schemeClr val="tx2"/>
                </a:solidFill>
              </a:rPr>
              <a:t>based, collegial </a:t>
            </a:r>
            <a:r>
              <a:rPr lang="en-US" b="1" dirty="0">
                <a:solidFill>
                  <a:srgbClr val="0070C0"/>
                </a:solidFill>
              </a:rPr>
              <a:t>partnership</a:t>
            </a:r>
            <a:r>
              <a:rPr lang="en-US" b="1" dirty="0">
                <a:solidFill>
                  <a:schemeClr val="tx2"/>
                </a:solidFill>
              </a:rPr>
              <a:t> </a:t>
            </a:r>
            <a:r>
              <a:rPr lang="en-US" b="1" dirty="0" smtClean="0">
                <a:solidFill>
                  <a:schemeClr val="tx2"/>
                </a:solidFill>
              </a:rPr>
              <a:t/>
            </a:r>
            <a:br>
              <a:rPr lang="en-US" b="1" dirty="0" smtClean="0">
                <a:solidFill>
                  <a:schemeClr val="tx2"/>
                </a:solidFill>
              </a:rPr>
            </a:br>
            <a:r>
              <a:rPr lang="en-US" b="1" dirty="0" smtClean="0">
                <a:solidFill>
                  <a:schemeClr val="tx2"/>
                </a:solidFill>
              </a:rPr>
              <a:t>of </a:t>
            </a:r>
            <a:r>
              <a:rPr lang="en-US" b="1" dirty="0">
                <a:solidFill>
                  <a:schemeClr val="tx2"/>
                </a:solidFill>
              </a:rPr>
              <a:t>treating hospitals</a:t>
            </a:r>
          </a:p>
        </p:txBody>
      </p:sp>
      <p:sp>
        <p:nvSpPr>
          <p:cNvPr id="28" name="Text Box 15"/>
          <p:cNvSpPr txBox="1">
            <a:spLocks noChangeArrowheads="1"/>
          </p:cNvSpPr>
          <p:nvPr/>
        </p:nvSpPr>
        <p:spPr bwMode="auto">
          <a:xfrm>
            <a:off x="5486400" y="1066800"/>
            <a:ext cx="3657600" cy="1200329"/>
          </a:xfrm>
          <a:prstGeom prst="rect">
            <a:avLst/>
          </a:prstGeom>
          <a:noFill/>
          <a:ln w="9525">
            <a:noFill/>
            <a:miter lim="800000"/>
            <a:headEnd/>
            <a:tailEnd/>
          </a:ln>
          <a:effectLst/>
        </p:spPr>
        <p:txBody>
          <a:bodyPr wrap="square" lIns="36000" rIns="36000">
            <a:spAutoFit/>
          </a:bodyPr>
          <a:lstStyle/>
          <a:p>
            <a:pPr algn="ctr"/>
            <a:r>
              <a:rPr lang="en-US" b="1" dirty="0" smtClean="0">
                <a:solidFill>
                  <a:schemeClr val="accent3">
                    <a:lumMod val="75000"/>
                  </a:schemeClr>
                </a:solidFill>
              </a:rPr>
              <a:t>3. </a:t>
            </a:r>
            <a:r>
              <a:rPr lang="en-US" b="1" dirty="0" smtClean="0">
                <a:solidFill>
                  <a:srgbClr val="0070C0"/>
                </a:solidFill>
              </a:rPr>
              <a:t>POGONIS</a:t>
            </a:r>
            <a:r>
              <a:rPr lang="en-US" b="1" dirty="0" smtClean="0">
                <a:solidFill>
                  <a:schemeClr val="tx2"/>
                </a:solidFill>
              </a:rPr>
              <a:t> </a:t>
            </a:r>
            <a:r>
              <a:rPr lang="en-US" b="1" dirty="0" smtClean="0">
                <a:solidFill>
                  <a:schemeClr val="accent3">
                    <a:lumMod val="75000"/>
                  </a:schemeClr>
                </a:solidFill>
              </a:rPr>
              <a:t>- </a:t>
            </a:r>
            <a:r>
              <a:rPr lang="en-US" b="1" dirty="0" smtClean="0">
                <a:solidFill>
                  <a:schemeClr val="tx2"/>
                </a:solidFill>
              </a:rPr>
              <a:t>Networked Information System and </a:t>
            </a:r>
            <a:r>
              <a:rPr lang="en-US" b="1" dirty="0" smtClean="0">
                <a:solidFill>
                  <a:srgbClr val="0070C0"/>
                </a:solidFill>
              </a:rPr>
              <a:t>ability to link to other</a:t>
            </a:r>
          </a:p>
          <a:p>
            <a:pPr algn="ctr"/>
            <a:r>
              <a:rPr lang="en-US" b="1" dirty="0" smtClean="0">
                <a:solidFill>
                  <a:srgbClr val="0070C0"/>
                </a:solidFill>
              </a:rPr>
              <a:t>Databases</a:t>
            </a:r>
            <a:br>
              <a:rPr lang="en-US" b="1" dirty="0" smtClean="0">
                <a:solidFill>
                  <a:srgbClr val="0070C0"/>
                </a:solidFill>
              </a:rPr>
            </a:br>
            <a:r>
              <a:rPr lang="en-US" dirty="0" smtClean="0">
                <a:solidFill>
                  <a:schemeClr val="tx2"/>
                </a:solidFill>
              </a:rPr>
              <a:t>)</a:t>
            </a:r>
            <a:endParaRPr lang="en-US" i="1" dirty="0" smtClean="0">
              <a:solidFill>
                <a:schemeClr val="tx2"/>
              </a:solidFill>
            </a:endParaRPr>
          </a:p>
        </p:txBody>
      </p:sp>
      <p:grpSp>
        <p:nvGrpSpPr>
          <p:cNvPr id="3" name="Group 15"/>
          <p:cNvGrpSpPr/>
          <p:nvPr/>
        </p:nvGrpSpPr>
        <p:grpSpPr>
          <a:xfrm>
            <a:off x="76200" y="1981200"/>
            <a:ext cx="2590800" cy="1676400"/>
            <a:chOff x="381000" y="1495019"/>
            <a:chExt cx="3311416" cy="1918740"/>
          </a:xfrm>
        </p:grpSpPr>
        <p:grpSp>
          <p:nvGrpSpPr>
            <p:cNvPr id="4" name="Group 37"/>
            <p:cNvGrpSpPr/>
            <p:nvPr/>
          </p:nvGrpSpPr>
          <p:grpSpPr>
            <a:xfrm>
              <a:off x="381000" y="1495019"/>
              <a:ext cx="3291839" cy="1918740"/>
              <a:chOff x="152400" y="677864"/>
              <a:chExt cx="8839200" cy="5570536"/>
            </a:xfrm>
          </p:grpSpPr>
          <p:grpSp>
            <p:nvGrpSpPr>
              <p:cNvPr id="5" name="Group 36"/>
              <p:cNvGrpSpPr/>
              <p:nvPr/>
            </p:nvGrpSpPr>
            <p:grpSpPr>
              <a:xfrm>
                <a:off x="762000" y="1166813"/>
                <a:ext cx="7921625" cy="5081587"/>
                <a:chOff x="762000" y="1166813"/>
                <a:chExt cx="7921625" cy="5081587"/>
              </a:xfrm>
            </p:grpSpPr>
            <p:sp>
              <p:nvSpPr>
                <p:cNvPr id="41" name="Oval 11"/>
                <p:cNvSpPr>
                  <a:spLocks noChangeArrowheads="1"/>
                </p:cNvSpPr>
                <p:nvPr/>
              </p:nvSpPr>
              <p:spPr bwMode="auto">
                <a:xfrm>
                  <a:off x="1219200" y="1301750"/>
                  <a:ext cx="7464425" cy="4718050"/>
                </a:xfrm>
                <a:prstGeom prst="ellipse">
                  <a:avLst/>
                </a:prstGeom>
                <a:noFill/>
                <a:ln w="15875">
                  <a:solidFill>
                    <a:srgbClr val="B6DCFF"/>
                  </a:solidFill>
                  <a:round/>
                  <a:headEnd/>
                  <a:tailEnd/>
                </a:ln>
              </p:spPr>
              <p:txBody>
                <a:bodyPr/>
                <a:lstStyle/>
                <a:p>
                  <a:endParaRPr lang="en-CA" dirty="0"/>
                </a:p>
              </p:txBody>
            </p:sp>
            <p:sp>
              <p:nvSpPr>
                <p:cNvPr id="42" name="Oval 12"/>
                <p:cNvSpPr>
                  <a:spLocks noChangeArrowheads="1"/>
                </p:cNvSpPr>
                <p:nvPr/>
              </p:nvSpPr>
              <p:spPr bwMode="auto">
                <a:xfrm>
                  <a:off x="2319338" y="1743075"/>
                  <a:ext cx="5302250" cy="3262313"/>
                </a:xfrm>
                <a:prstGeom prst="ellipse">
                  <a:avLst/>
                </a:prstGeom>
                <a:noFill/>
                <a:ln w="15875">
                  <a:solidFill>
                    <a:srgbClr val="B6DCFF"/>
                  </a:solidFill>
                  <a:round/>
                  <a:headEnd/>
                  <a:tailEnd/>
                </a:ln>
              </p:spPr>
              <p:txBody>
                <a:bodyPr/>
                <a:lstStyle/>
                <a:p>
                  <a:endParaRPr lang="en-CA" dirty="0"/>
                </a:p>
              </p:txBody>
            </p:sp>
            <p:grpSp>
              <p:nvGrpSpPr>
                <p:cNvPr id="6" name="Group 13"/>
                <p:cNvGrpSpPr>
                  <a:grpSpLocks/>
                </p:cNvGrpSpPr>
                <p:nvPr/>
              </p:nvGrpSpPr>
              <p:grpSpPr bwMode="auto">
                <a:xfrm>
                  <a:off x="4149725" y="2932113"/>
                  <a:ext cx="1828800" cy="841375"/>
                  <a:chOff x="2304" y="2208"/>
                  <a:chExt cx="1152" cy="530"/>
                </a:xfrm>
              </p:grpSpPr>
              <p:sp>
                <p:nvSpPr>
                  <p:cNvPr id="62" name="Oval 14"/>
                  <p:cNvSpPr>
                    <a:spLocks noChangeArrowheads="1"/>
                  </p:cNvSpPr>
                  <p:nvPr/>
                </p:nvSpPr>
                <p:spPr bwMode="auto">
                  <a:xfrm>
                    <a:off x="2304" y="2208"/>
                    <a:ext cx="1152" cy="530"/>
                  </a:xfrm>
                  <a:prstGeom prst="ellipse">
                    <a:avLst/>
                  </a:prstGeom>
                  <a:noFill/>
                  <a:ln w="9525">
                    <a:solidFill>
                      <a:schemeClr val="bg2"/>
                    </a:solidFill>
                    <a:round/>
                    <a:headEnd/>
                    <a:tailEnd/>
                  </a:ln>
                </p:spPr>
                <p:txBody>
                  <a:bodyPr wrap="none" anchor="ctr"/>
                  <a:lstStyle/>
                  <a:p>
                    <a:endParaRPr lang="en-CA" dirty="0"/>
                  </a:p>
                </p:txBody>
              </p:sp>
              <p:pic>
                <p:nvPicPr>
                  <p:cNvPr id="63" name="Picture 15" descr="POGO_colour-[Converted]"/>
                  <p:cNvPicPr>
                    <a:picLocks noChangeAspect="1" noChangeArrowheads="1"/>
                  </p:cNvPicPr>
                  <p:nvPr/>
                </p:nvPicPr>
                <p:blipFill>
                  <a:blip r:embed="rId5" cstate="print"/>
                  <a:srcRect b="38921"/>
                  <a:stretch>
                    <a:fillRect/>
                  </a:stretch>
                </p:blipFill>
                <p:spPr bwMode="auto">
                  <a:xfrm>
                    <a:off x="2400" y="2352"/>
                    <a:ext cx="984" cy="240"/>
                  </a:xfrm>
                  <a:prstGeom prst="rect">
                    <a:avLst/>
                  </a:prstGeom>
                  <a:noFill/>
                  <a:ln w="9525">
                    <a:noFill/>
                    <a:miter lim="800000"/>
                    <a:headEnd/>
                    <a:tailEnd/>
                  </a:ln>
                </p:spPr>
              </p:pic>
            </p:grpSp>
            <p:sp>
              <p:nvSpPr>
                <p:cNvPr id="44" name="Oval 16"/>
                <p:cNvSpPr>
                  <a:spLocks noChangeArrowheads="1"/>
                </p:cNvSpPr>
                <p:nvPr/>
              </p:nvSpPr>
              <p:spPr bwMode="auto">
                <a:xfrm>
                  <a:off x="3235324" y="2403476"/>
                  <a:ext cx="3602038" cy="1819274"/>
                </a:xfrm>
                <a:prstGeom prst="ellipse">
                  <a:avLst/>
                </a:prstGeom>
                <a:noFill/>
                <a:ln w="15875">
                  <a:solidFill>
                    <a:srgbClr val="B6DCFF"/>
                  </a:solidFill>
                  <a:round/>
                  <a:headEnd/>
                  <a:tailEnd/>
                </a:ln>
              </p:spPr>
              <p:txBody>
                <a:bodyPr/>
                <a:lstStyle/>
                <a:p>
                  <a:endParaRPr lang="en-CA" dirty="0"/>
                </a:p>
              </p:txBody>
            </p:sp>
            <p:sp>
              <p:nvSpPr>
                <p:cNvPr id="45" name="Oval 17"/>
                <p:cNvSpPr>
                  <a:spLocks noChangeArrowheads="1"/>
                </p:cNvSpPr>
                <p:nvPr/>
              </p:nvSpPr>
              <p:spPr bwMode="auto">
                <a:xfrm>
                  <a:off x="2636838" y="2860675"/>
                  <a:ext cx="1506537" cy="563563"/>
                </a:xfrm>
                <a:prstGeom prst="ellipse">
                  <a:avLst/>
                </a:prstGeom>
                <a:gradFill rotWithShape="0">
                  <a:gsLst>
                    <a:gs pos="0">
                      <a:srgbClr val="FFFCD5"/>
                    </a:gs>
                    <a:gs pos="100000">
                      <a:srgbClr val="E0F4FF"/>
                    </a:gs>
                  </a:gsLst>
                  <a:lin ang="5400000" scaled="1"/>
                </a:gradFill>
                <a:ln w="12700">
                  <a:solidFill>
                    <a:schemeClr val="hlink"/>
                  </a:solidFill>
                  <a:round/>
                  <a:headEnd/>
                  <a:tailEnd/>
                </a:ln>
              </p:spPr>
              <p:txBody>
                <a:bodyPr lIns="3600" rIns="3600"/>
                <a:lstStyle/>
                <a:p>
                  <a:pPr algn="ctr" eaLnBrk="0" hangingPunct="0"/>
                  <a:r>
                    <a:rPr lang="en-US" sz="600" b="1" i="1" dirty="0" smtClean="0">
                      <a:solidFill>
                        <a:srgbClr val="746458"/>
                      </a:solidFill>
                    </a:rPr>
                    <a:t>CH, LHSC</a:t>
                  </a:r>
                  <a:endParaRPr lang="en-US" sz="600" b="1" i="1" dirty="0">
                    <a:solidFill>
                      <a:srgbClr val="746458"/>
                    </a:solidFill>
                  </a:endParaRPr>
                </a:p>
              </p:txBody>
            </p:sp>
            <p:sp>
              <p:nvSpPr>
                <p:cNvPr id="46" name="Oval 18"/>
                <p:cNvSpPr>
                  <a:spLocks noChangeArrowheads="1"/>
                </p:cNvSpPr>
                <p:nvPr/>
              </p:nvSpPr>
              <p:spPr bwMode="auto">
                <a:xfrm>
                  <a:off x="5715000" y="4519613"/>
                  <a:ext cx="1676400" cy="609600"/>
                </a:xfrm>
                <a:prstGeom prst="ellipse">
                  <a:avLst/>
                </a:prstGeom>
                <a:solidFill>
                  <a:srgbClr val="DCFAC9"/>
                </a:solidFill>
                <a:ln w="12700">
                  <a:solidFill>
                    <a:srgbClr val="009A01"/>
                  </a:solidFill>
                  <a:round/>
                  <a:headEnd/>
                  <a:tailEnd/>
                </a:ln>
              </p:spPr>
              <p:txBody>
                <a:bodyPr lIns="3600" rIns="3600"/>
                <a:lstStyle/>
                <a:p>
                  <a:pPr algn="ctr" eaLnBrk="0" hangingPunct="0"/>
                  <a:r>
                    <a:rPr lang="en-US" sz="600" b="1" i="1" dirty="0" smtClean="0">
                      <a:solidFill>
                        <a:srgbClr val="746458"/>
                      </a:solidFill>
                    </a:rPr>
                    <a:t>RVC</a:t>
                  </a:r>
                  <a:endParaRPr lang="en-US" sz="600" b="1" i="1" dirty="0">
                    <a:solidFill>
                      <a:srgbClr val="746458"/>
                    </a:solidFill>
                  </a:endParaRPr>
                </a:p>
              </p:txBody>
            </p:sp>
            <p:sp>
              <p:nvSpPr>
                <p:cNvPr id="47" name="Oval 19"/>
                <p:cNvSpPr>
                  <a:spLocks noChangeArrowheads="1"/>
                </p:cNvSpPr>
                <p:nvPr/>
              </p:nvSpPr>
              <p:spPr bwMode="auto">
                <a:xfrm>
                  <a:off x="2362200" y="2081213"/>
                  <a:ext cx="1295400" cy="533400"/>
                </a:xfrm>
                <a:prstGeom prst="ellipse">
                  <a:avLst/>
                </a:prstGeom>
                <a:solidFill>
                  <a:srgbClr val="DCFAC9"/>
                </a:solidFill>
                <a:ln w="12700">
                  <a:solidFill>
                    <a:srgbClr val="009A01"/>
                  </a:solidFill>
                  <a:round/>
                  <a:headEnd/>
                  <a:tailEnd/>
                </a:ln>
              </p:spPr>
              <p:txBody>
                <a:bodyPr lIns="36000" rIns="36000"/>
                <a:lstStyle/>
                <a:p>
                  <a:pPr algn="ctr" eaLnBrk="0" hangingPunct="0"/>
                  <a:r>
                    <a:rPr lang="en-US" sz="600" b="1" i="1" dirty="0" smtClean="0">
                      <a:solidFill>
                        <a:srgbClr val="746458"/>
                      </a:solidFill>
                    </a:rPr>
                    <a:t>WRH</a:t>
                  </a:r>
                  <a:endParaRPr lang="en-US" sz="600" b="1" i="1" dirty="0">
                    <a:solidFill>
                      <a:srgbClr val="746458"/>
                    </a:solidFill>
                  </a:endParaRPr>
                </a:p>
              </p:txBody>
            </p:sp>
            <p:sp>
              <p:nvSpPr>
                <p:cNvPr id="48" name="Oval 20"/>
                <p:cNvSpPr>
                  <a:spLocks noChangeArrowheads="1"/>
                </p:cNvSpPr>
                <p:nvPr/>
              </p:nvSpPr>
              <p:spPr bwMode="auto">
                <a:xfrm>
                  <a:off x="6172200" y="1928813"/>
                  <a:ext cx="1243013" cy="501650"/>
                </a:xfrm>
                <a:prstGeom prst="ellipse">
                  <a:avLst/>
                </a:prstGeom>
                <a:solidFill>
                  <a:srgbClr val="DCFAC9"/>
                </a:solidFill>
                <a:ln w="12700">
                  <a:solidFill>
                    <a:srgbClr val="009A01"/>
                  </a:solidFill>
                  <a:round/>
                  <a:headEnd/>
                  <a:tailEnd/>
                </a:ln>
              </p:spPr>
              <p:txBody>
                <a:bodyPr lIns="36000" rIns="36000"/>
                <a:lstStyle/>
                <a:p>
                  <a:pPr algn="ctr" eaLnBrk="0" hangingPunct="0"/>
                  <a:r>
                    <a:rPr lang="en-US" sz="600" b="1" i="1" dirty="0" smtClean="0">
                      <a:solidFill>
                        <a:srgbClr val="746458"/>
                      </a:solidFill>
                    </a:rPr>
                    <a:t>OSMH</a:t>
                  </a:r>
                  <a:endParaRPr lang="en-US" sz="600" b="1" i="1" dirty="0">
                    <a:solidFill>
                      <a:srgbClr val="746458"/>
                    </a:solidFill>
                  </a:endParaRPr>
                </a:p>
              </p:txBody>
            </p:sp>
            <p:sp>
              <p:nvSpPr>
                <p:cNvPr id="49" name="Oval 21"/>
                <p:cNvSpPr>
                  <a:spLocks noChangeArrowheads="1"/>
                </p:cNvSpPr>
                <p:nvPr/>
              </p:nvSpPr>
              <p:spPr bwMode="auto">
                <a:xfrm>
                  <a:off x="4267200" y="1395413"/>
                  <a:ext cx="1295400" cy="533400"/>
                </a:xfrm>
                <a:prstGeom prst="ellipse">
                  <a:avLst/>
                </a:prstGeom>
                <a:solidFill>
                  <a:srgbClr val="DCFAC9"/>
                </a:solidFill>
                <a:ln w="12700">
                  <a:solidFill>
                    <a:srgbClr val="009A01"/>
                  </a:solidFill>
                  <a:round/>
                  <a:headEnd/>
                  <a:tailEnd/>
                </a:ln>
              </p:spPr>
              <p:txBody>
                <a:bodyPr lIns="3600" rIns="3600"/>
                <a:lstStyle/>
                <a:p>
                  <a:pPr algn="ctr" eaLnBrk="0" hangingPunct="0"/>
                  <a:r>
                    <a:rPr lang="en-US" sz="600" b="1" i="1" dirty="0" smtClean="0">
                      <a:solidFill>
                        <a:srgbClr val="746458"/>
                      </a:solidFill>
                    </a:rPr>
                    <a:t>SRH</a:t>
                  </a:r>
                  <a:endParaRPr lang="en-US" sz="600" b="1" i="1" dirty="0">
                    <a:solidFill>
                      <a:srgbClr val="746458"/>
                    </a:solidFill>
                  </a:endParaRPr>
                </a:p>
              </p:txBody>
            </p:sp>
            <p:sp>
              <p:nvSpPr>
                <p:cNvPr id="50" name="Oval 22"/>
                <p:cNvSpPr>
                  <a:spLocks noChangeArrowheads="1"/>
                </p:cNvSpPr>
                <p:nvPr/>
              </p:nvSpPr>
              <p:spPr bwMode="auto">
                <a:xfrm>
                  <a:off x="1828800" y="3757613"/>
                  <a:ext cx="1397000" cy="533400"/>
                </a:xfrm>
                <a:prstGeom prst="ellipse">
                  <a:avLst/>
                </a:prstGeom>
                <a:solidFill>
                  <a:srgbClr val="DCFAC9"/>
                </a:solidFill>
                <a:ln w="12700">
                  <a:solidFill>
                    <a:srgbClr val="009A01"/>
                  </a:solidFill>
                  <a:round/>
                  <a:headEnd/>
                  <a:tailEnd/>
                </a:ln>
              </p:spPr>
              <p:txBody>
                <a:bodyPr lIns="3600" rIns="3600"/>
                <a:lstStyle/>
                <a:p>
                  <a:pPr algn="ctr" eaLnBrk="0" hangingPunct="0"/>
                  <a:r>
                    <a:rPr lang="en-US" sz="600" b="1" dirty="0" smtClean="0">
                      <a:solidFill>
                        <a:srgbClr val="746458"/>
                      </a:solidFill>
                    </a:rPr>
                    <a:t>GRH</a:t>
                  </a:r>
                  <a:endParaRPr lang="en-US" sz="600" b="1" dirty="0">
                    <a:solidFill>
                      <a:srgbClr val="746458"/>
                    </a:solidFill>
                  </a:endParaRPr>
                </a:p>
              </p:txBody>
            </p:sp>
            <p:sp>
              <p:nvSpPr>
                <p:cNvPr id="51" name="Oval 23"/>
                <p:cNvSpPr>
                  <a:spLocks noChangeArrowheads="1"/>
                </p:cNvSpPr>
                <p:nvPr/>
              </p:nvSpPr>
              <p:spPr bwMode="auto">
                <a:xfrm>
                  <a:off x="5940425" y="2733675"/>
                  <a:ext cx="1527175" cy="566738"/>
                </a:xfrm>
                <a:prstGeom prst="ellipse">
                  <a:avLst/>
                </a:prstGeom>
                <a:gradFill rotWithShape="0">
                  <a:gsLst>
                    <a:gs pos="0">
                      <a:srgbClr val="FFFCD5"/>
                    </a:gs>
                    <a:gs pos="100000">
                      <a:srgbClr val="E0F4FF"/>
                    </a:gs>
                  </a:gsLst>
                  <a:lin ang="5400000" scaled="1"/>
                </a:gradFill>
                <a:ln w="12700">
                  <a:solidFill>
                    <a:schemeClr val="hlink"/>
                  </a:solidFill>
                  <a:round/>
                  <a:headEnd/>
                  <a:tailEnd/>
                </a:ln>
              </p:spPr>
              <p:txBody>
                <a:bodyPr lIns="3600" rIns="3600"/>
                <a:lstStyle/>
                <a:p>
                  <a:pPr algn="ctr" eaLnBrk="0" hangingPunct="0"/>
                  <a:r>
                    <a:rPr lang="en-US" sz="600" b="1" dirty="0" smtClean="0">
                      <a:solidFill>
                        <a:srgbClr val="746458"/>
                      </a:solidFill>
                    </a:rPr>
                    <a:t>CHEO</a:t>
                  </a:r>
                  <a:endParaRPr lang="en-US" sz="600" b="1" i="1" dirty="0">
                    <a:solidFill>
                      <a:srgbClr val="746458"/>
                    </a:solidFill>
                  </a:endParaRPr>
                </a:p>
              </p:txBody>
            </p:sp>
            <p:sp>
              <p:nvSpPr>
                <p:cNvPr id="52" name="Oval 24"/>
                <p:cNvSpPr>
                  <a:spLocks noChangeArrowheads="1"/>
                </p:cNvSpPr>
                <p:nvPr/>
              </p:nvSpPr>
              <p:spPr bwMode="auto">
                <a:xfrm>
                  <a:off x="4283075" y="2244725"/>
                  <a:ext cx="1504950" cy="565150"/>
                </a:xfrm>
                <a:prstGeom prst="ellipse">
                  <a:avLst/>
                </a:prstGeom>
                <a:gradFill rotWithShape="0">
                  <a:gsLst>
                    <a:gs pos="0">
                      <a:srgbClr val="FFFCD5"/>
                    </a:gs>
                    <a:gs pos="100000">
                      <a:srgbClr val="E0F4FF"/>
                    </a:gs>
                  </a:gsLst>
                  <a:lin ang="5400000" scaled="1"/>
                </a:gradFill>
                <a:ln w="12700">
                  <a:solidFill>
                    <a:schemeClr val="hlink"/>
                  </a:solidFill>
                  <a:round/>
                  <a:headEnd/>
                  <a:tailEnd/>
                </a:ln>
              </p:spPr>
              <p:txBody>
                <a:bodyPr lIns="3600" rIns="3600"/>
                <a:lstStyle/>
                <a:p>
                  <a:pPr algn="ctr" eaLnBrk="0" hangingPunct="0"/>
                  <a:r>
                    <a:rPr lang="en-US" sz="600" b="1" i="1" dirty="0" smtClean="0">
                      <a:solidFill>
                        <a:srgbClr val="746458"/>
                      </a:solidFill>
                    </a:rPr>
                    <a:t>SickKids</a:t>
                  </a:r>
                  <a:endParaRPr lang="en-US" sz="600" b="1" i="1" dirty="0">
                    <a:solidFill>
                      <a:srgbClr val="746458"/>
                    </a:solidFill>
                  </a:endParaRPr>
                </a:p>
              </p:txBody>
            </p:sp>
            <p:sp>
              <p:nvSpPr>
                <p:cNvPr id="53" name="Oval 25"/>
                <p:cNvSpPr>
                  <a:spLocks noChangeArrowheads="1"/>
                </p:cNvSpPr>
                <p:nvPr/>
              </p:nvSpPr>
              <p:spPr bwMode="auto">
                <a:xfrm>
                  <a:off x="3497263" y="3813175"/>
                  <a:ext cx="1608137" cy="630238"/>
                </a:xfrm>
                <a:prstGeom prst="ellipse">
                  <a:avLst/>
                </a:prstGeom>
                <a:gradFill rotWithShape="0">
                  <a:gsLst>
                    <a:gs pos="0">
                      <a:srgbClr val="FFFCD5"/>
                    </a:gs>
                    <a:gs pos="100000">
                      <a:srgbClr val="E0F4FF"/>
                    </a:gs>
                  </a:gsLst>
                  <a:lin ang="5400000" scaled="1"/>
                </a:gradFill>
                <a:ln w="12700">
                  <a:solidFill>
                    <a:schemeClr val="hlink"/>
                  </a:solidFill>
                  <a:round/>
                  <a:headEnd/>
                  <a:tailEnd/>
                </a:ln>
              </p:spPr>
              <p:txBody>
                <a:bodyPr lIns="3600" rIns="3600"/>
                <a:lstStyle/>
                <a:p>
                  <a:pPr algn="ctr" eaLnBrk="0" hangingPunct="0"/>
                  <a:r>
                    <a:rPr lang="en-US" sz="600" b="1" i="1" dirty="0" smtClean="0">
                      <a:solidFill>
                        <a:srgbClr val="746458"/>
                      </a:solidFill>
                    </a:rPr>
                    <a:t>MCH, HHS</a:t>
                  </a:r>
                  <a:endParaRPr lang="en-US" sz="600" b="1" i="1" dirty="0">
                    <a:solidFill>
                      <a:srgbClr val="746458"/>
                    </a:solidFill>
                  </a:endParaRPr>
                </a:p>
              </p:txBody>
            </p:sp>
            <p:sp>
              <p:nvSpPr>
                <p:cNvPr id="54" name="Oval 26"/>
                <p:cNvSpPr>
                  <a:spLocks noChangeArrowheads="1"/>
                </p:cNvSpPr>
                <p:nvPr/>
              </p:nvSpPr>
              <p:spPr bwMode="auto">
                <a:xfrm>
                  <a:off x="5265738" y="3749675"/>
                  <a:ext cx="1592262" cy="617538"/>
                </a:xfrm>
                <a:prstGeom prst="ellipse">
                  <a:avLst/>
                </a:prstGeom>
                <a:gradFill rotWithShape="0">
                  <a:gsLst>
                    <a:gs pos="0">
                      <a:srgbClr val="FFFCD5"/>
                    </a:gs>
                    <a:gs pos="100000">
                      <a:srgbClr val="E0F4FF"/>
                    </a:gs>
                  </a:gsLst>
                  <a:lin ang="5400000" scaled="1"/>
                </a:gradFill>
                <a:ln w="12700">
                  <a:solidFill>
                    <a:schemeClr val="hlink"/>
                  </a:solidFill>
                  <a:round/>
                  <a:headEnd/>
                  <a:tailEnd/>
                </a:ln>
              </p:spPr>
              <p:txBody>
                <a:bodyPr lIns="3600" rIns="3600"/>
                <a:lstStyle/>
                <a:p>
                  <a:pPr algn="ctr" eaLnBrk="0" hangingPunct="0"/>
                  <a:r>
                    <a:rPr lang="en-US" sz="600" b="1" i="1" dirty="0" smtClean="0">
                      <a:solidFill>
                        <a:srgbClr val="746458"/>
                      </a:solidFill>
                    </a:rPr>
                    <a:t>KGH</a:t>
                  </a:r>
                  <a:endParaRPr lang="en-US" sz="600" b="1" i="1" dirty="0">
                    <a:solidFill>
                      <a:srgbClr val="746458"/>
                    </a:solidFill>
                  </a:endParaRPr>
                </a:p>
              </p:txBody>
            </p:sp>
            <p:sp>
              <p:nvSpPr>
                <p:cNvPr id="55" name="Oval 29"/>
                <p:cNvSpPr>
                  <a:spLocks noChangeArrowheads="1"/>
                </p:cNvSpPr>
                <p:nvPr/>
              </p:nvSpPr>
              <p:spPr bwMode="auto">
                <a:xfrm>
                  <a:off x="2371725" y="1250950"/>
                  <a:ext cx="1362075" cy="501650"/>
                </a:xfrm>
                <a:prstGeom prst="ellipse">
                  <a:avLst/>
                </a:prstGeom>
                <a:solidFill>
                  <a:srgbClr val="99CCFF"/>
                </a:solidFill>
                <a:ln w="12700">
                  <a:solidFill>
                    <a:srgbClr val="99CCFF"/>
                  </a:solidFill>
                  <a:round/>
                  <a:headEnd/>
                  <a:tailEnd/>
                </a:ln>
              </p:spPr>
              <p:txBody>
                <a:bodyPr lIns="3600" rIns="3600"/>
                <a:lstStyle/>
                <a:p>
                  <a:pPr algn="ctr" eaLnBrk="0" hangingPunct="0"/>
                  <a:r>
                    <a:rPr lang="en-US" sz="600" b="1" dirty="0" smtClean="0"/>
                    <a:t>CH, LHSC</a:t>
                  </a:r>
                  <a:endParaRPr lang="en-US" sz="600" b="1" i="1" dirty="0"/>
                </a:p>
              </p:txBody>
            </p:sp>
            <p:sp>
              <p:nvSpPr>
                <p:cNvPr id="56" name="Oval 30"/>
                <p:cNvSpPr>
                  <a:spLocks noChangeArrowheads="1"/>
                </p:cNvSpPr>
                <p:nvPr/>
              </p:nvSpPr>
              <p:spPr bwMode="auto">
                <a:xfrm>
                  <a:off x="762000" y="2538413"/>
                  <a:ext cx="1362075" cy="501650"/>
                </a:xfrm>
                <a:prstGeom prst="ellipse">
                  <a:avLst/>
                </a:prstGeom>
                <a:solidFill>
                  <a:srgbClr val="99CCFF"/>
                </a:solidFill>
                <a:ln w="12700">
                  <a:solidFill>
                    <a:srgbClr val="99CCFF"/>
                  </a:solidFill>
                  <a:round/>
                  <a:headEnd/>
                  <a:tailEnd/>
                </a:ln>
              </p:spPr>
              <p:txBody>
                <a:bodyPr lIns="3600" rIns="3600"/>
                <a:lstStyle/>
                <a:p>
                  <a:pPr algn="ctr" eaLnBrk="0" hangingPunct="0"/>
                  <a:r>
                    <a:rPr lang="en-US" sz="500" b="1" dirty="0" smtClean="0"/>
                    <a:t>MCH, HHS</a:t>
                  </a:r>
                  <a:endParaRPr lang="en-US" sz="500" b="1" dirty="0"/>
                </a:p>
              </p:txBody>
            </p:sp>
            <p:sp>
              <p:nvSpPr>
                <p:cNvPr id="57" name="Oval 31"/>
                <p:cNvSpPr>
                  <a:spLocks noChangeArrowheads="1"/>
                </p:cNvSpPr>
                <p:nvPr/>
              </p:nvSpPr>
              <p:spPr bwMode="auto">
                <a:xfrm>
                  <a:off x="6096000" y="1166813"/>
                  <a:ext cx="1447800" cy="533400"/>
                </a:xfrm>
                <a:prstGeom prst="ellipse">
                  <a:avLst/>
                </a:prstGeom>
                <a:solidFill>
                  <a:srgbClr val="99CCFF"/>
                </a:solidFill>
                <a:ln w="12700">
                  <a:solidFill>
                    <a:srgbClr val="99CCFF"/>
                  </a:solidFill>
                  <a:round/>
                  <a:headEnd/>
                  <a:tailEnd/>
                </a:ln>
              </p:spPr>
              <p:txBody>
                <a:bodyPr/>
                <a:lstStyle/>
                <a:p>
                  <a:pPr algn="ctr" eaLnBrk="0" hangingPunct="0"/>
                  <a:r>
                    <a:rPr lang="en-US" sz="500" b="1" i="1" dirty="0" smtClean="0"/>
                    <a:t>CHEO.5</a:t>
                  </a:r>
                </a:p>
                <a:p>
                  <a:pPr algn="ctr" eaLnBrk="0" hangingPunct="0"/>
                  <a:endParaRPr lang="en-US" sz="500" b="1" i="1" dirty="0"/>
                </a:p>
              </p:txBody>
            </p:sp>
            <p:sp>
              <p:nvSpPr>
                <p:cNvPr id="58" name="Oval 33"/>
                <p:cNvSpPr>
                  <a:spLocks noChangeArrowheads="1"/>
                </p:cNvSpPr>
                <p:nvPr/>
              </p:nvSpPr>
              <p:spPr bwMode="auto">
                <a:xfrm>
                  <a:off x="4343400" y="5746750"/>
                  <a:ext cx="1362075" cy="501650"/>
                </a:xfrm>
                <a:prstGeom prst="ellipse">
                  <a:avLst/>
                </a:prstGeom>
                <a:solidFill>
                  <a:srgbClr val="99CCFF"/>
                </a:solidFill>
                <a:ln w="12700">
                  <a:solidFill>
                    <a:srgbClr val="99CCFF"/>
                  </a:solidFill>
                  <a:round/>
                  <a:headEnd/>
                  <a:tailEnd/>
                </a:ln>
              </p:spPr>
              <p:txBody>
                <a:bodyPr lIns="3600" rIns="3600"/>
                <a:lstStyle/>
                <a:p>
                  <a:pPr algn="ctr" eaLnBrk="0" hangingPunct="0"/>
                  <a:r>
                    <a:rPr lang="en-US" sz="600" b="1" dirty="0" smtClean="0"/>
                    <a:t>PMH</a:t>
                  </a:r>
                  <a:endParaRPr lang="en-US" sz="600" b="1" dirty="0"/>
                </a:p>
              </p:txBody>
            </p:sp>
            <p:sp>
              <p:nvSpPr>
                <p:cNvPr id="59" name="Oval 34"/>
                <p:cNvSpPr>
                  <a:spLocks noChangeArrowheads="1"/>
                </p:cNvSpPr>
                <p:nvPr/>
              </p:nvSpPr>
              <p:spPr bwMode="auto">
                <a:xfrm>
                  <a:off x="1219200" y="4672013"/>
                  <a:ext cx="1362075" cy="501650"/>
                </a:xfrm>
                <a:prstGeom prst="ellipse">
                  <a:avLst/>
                </a:prstGeom>
                <a:solidFill>
                  <a:srgbClr val="99CCFF"/>
                </a:solidFill>
                <a:ln w="12700">
                  <a:solidFill>
                    <a:srgbClr val="99CCFF"/>
                  </a:solidFill>
                  <a:round/>
                  <a:headEnd/>
                  <a:tailEnd/>
                </a:ln>
              </p:spPr>
              <p:txBody>
                <a:bodyPr lIns="3600" rIns="3600"/>
                <a:lstStyle/>
                <a:p>
                  <a:pPr algn="ctr" eaLnBrk="0" hangingPunct="0"/>
                  <a:r>
                    <a:rPr lang="en-US" sz="600" b="1" dirty="0" smtClean="0"/>
                    <a:t>SickKids</a:t>
                  </a:r>
                  <a:endParaRPr lang="en-US" sz="600" b="1" dirty="0"/>
                </a:p>
              </p:txBody>
            </p:sp>
            <p:sp>
              <p:nvSpPr>
                <p:cNvPr id="60" name="Oval 35"/>
                <p:cNvSpPr>
                  <a:spLocks noChangeArrowheads="1"/>
                </p:cNvSpPr>
                <p:nvPr/>
              </p:nvSpPr>
              <p:spPr bwMode="auto">
                <a:xfrm>
                  <a:off x="7086600" y="3352800"/>
                  <a:ext cx="1447800" cy="609600"/>
                </a:xfrm>
                <a:prstGeom prst="ellipse">
                  <a:avLst/>
                </a:prstGeom>
                <a:solidFill>
                  <a:srgbClr val="DCFAC9"/>
                </a:solidFill>
                <a:ln w="12700">
                  <a:solidFill>
                    <a:srgbClr val="009A01"/>
                  </a:solidFill>
                  <a:round/>
                  <a:headEnd/>
                  <a:tailEnd/>
                </a:ln>
              </p:spPr>
              <p:txBody>
                <a:bodyPr lIns="3600" rIns="3600"/>
                <a:lstStyle/>
                <a:p>
                  <a:pPr algn="ctr" eaLnBrk="0" hangingPunct="0"/>
                  <a:r>
                    <a:rPr lang="en-US" sz="600" b="1" dirty="0" smtClean="0">
                      <a:solidFill>
                        <a:srgbClr val="746458"/>
                      </a:solidFill>
                    </a:rPr>
                    <a:t>SRHC</a:t>
                  </a:r>
                  <a:endParaRPr lang="en-US" sz="600" b="1" i="1" dirty="0">
                    <a:solidFill>
                      <a:srgbClr val="746458"/>
                    </a:solidFill>
                  </a:endParaRPr>
                </a:p>
              </p:txBody>
            </p:sp>
            <p:sp>
              <p:nvSpPr>
                <p:cNvPr id="61" name="Oval 36"/>
                <p:cNvSpPr>
                  <a:spLocks noChangeArrowheads="1"/>
                </p:cNvSpPr>
                <p:nvPr/>
              </p:nvSpPr>
              <p:spPr bwMode="auto">
                <a:xfrm>
                  <a:off x="3657600" y="4748213"/>
                  <a:ext cx="1600200" cy="609600"/>
                </a:xfrm>
                <a:prstGeom prst="ellipse">
                  <a:avLst/>
                </a:prstGeom>
                <a:solidFill>
                  <a:srgbClr val="DCFAC9"/>
                </a:solidFill>
                <a:ln w="12700">
                  <a:solidFill>
                    <a:srgbClr val="009A01"/>
                  </a:solidFill>
                  <a:round/>
                  <a:headEnd/>
                  <a:tailEnd/>
                </a:ln>
              </p:spPr>
              <p:txBody>
                <a:bodyPr lIns="3600" rIns="3600"/>
                <a:lstStyle/>
                <a:p>
                  <a:pPr algn="ctr" eaLnBrk="0" hangingPunct="0"/>
                  <a:r>
                    <a:rPr lang="en-US" sz="600" b="1" i="1" dirty="0" smtClean="0">
                      <a:solidFill>
                        <a:srgbClr val="746458"/>
                      </a:solidFill>
                    </a:rPr>
                    <a:t>CVH</a:t>
                  </a:r>
                  <a:endParaRPr lang="en-US" sz="600" b="1" i="1" dirty="0">
                    <a:solidFill>
                      <a:srgbClr val="746458"/>
                    </a:solidFill>
                  </a:endParaRPr>
                </a:p>
              </p:txBody>
            </p:sp>
          </p:grpSp>
          <p:grpSp>
            <p:nvGrpSpPr>
              <p:cNvPr id="7" name="Group 2"/>
              <p:cNvGrpSpPr>
                <a:grpSpLocks/>
              </p:cNvGrpSpPr>
              <p:nvPr/>
            </p:nvGrpSpPr>
            <p:grpSpPr bwMode="auto">
              <a:xfrm>
                <a:off x="152400" y="677864"/>
                <a:ext cx="3273778" cy="312738"/>
                <a:chOff x="156" y="571"/>
                <a:chExt cx="2320" cy="197"/>
              </a:xfrm>
            </p:grpSpPr>
            <p:sp>
              <p:nvSpPr>
                <p:cNvPr id="39" name="Oval 3"/>
                <p:cNvSpPr>
                  <a:spLocks noChangeArrowheads="1"/>
                </p:cNvSpPr>
                <p:nvPr/>
              </p:nvSpPr>
              <p:spPr bwMode="auto">
                <a:xfrm>
                  <a:off x="156" y="624"/>
                  <a:ext cx="324" cy="144"/>
                </a:xfrm>
                <a:prstGeom prst="ellipse">
                  <a:avLst/>
                </a:prstGeom>
                <a:gradFill rotWithShape="0">
                  <a:gsLst>
                    <a:gs pos="0">
                      <a:srgbClr val="FFFCD5"/>
                    </a:gs>
                    <a:gs pos="100000">
                      <a:srgbClr val="E0F4FF"/>
                    </a:gs>
                  </a:gsLst>
                  <a:lin ang="5400000" scaled="1"/>
                </a:gradFill>
                <a:ln w="12700">
                  <a:solidFill>
                    <a:schemeClr val="hlink"/>
                  </a:solidFill>
                  <a:round/>
                  <a:headEnd/>
                  <a:tailEnd/>
                </a:ln>
              </p:spPr>
              <p:txBody>
                <a:bodyPr/>
                <a:lstStyle/>
                <a:p>
                  <a:endParaRPr lang="en-CA" dirty="0"/>
                </a:p>
              </p:txBody>
            </p:sp>
            <p:sp>
              <p:nvSpPr>
                <p:cNvPr id="40" name="Text Box 4"/>
                <p:cNvSpPr txBox="1">
                  <a:spLocks noChangeArrowheads="1"/>
                </p:cNvSpPr>
                <p:nvPr/>
              </p:nvSpPr>
              <p:spPr bwMode="auto">
                <a:xfrm>
                  <a:off x="424" y="571"/>
                  <a:ext cx="2052" cy="192"/>
                </a:xfrm>
                <a:prstGeom prst="rect">
                  <a:avLst/>
                </a:prstGeom>
                <a:noFill/>
                <a:ln w="9525">
                  <a:noFill/>
                  <a:miter lim="800000"/>
                  <a:headEnd/>
                  <a:tailEnd/>
                </a:ln>
              </p:spPr>
              <p:txBody>
                <a:bodyPr/>
                <a:lstStyle/>
                <a:p>
                  <a:pPr eaLnBrk="0" hangingPunct="0">
                    <a:spcAft>
                      <a:spcPts val="200"/>
                    </a:spcAft>
                    <a:defRPr/>
                  </a:pPr>
                  <a:r>
                    <a:rPr lang="en-US" sz="500" b="1" dirty="0"/>
                    <a:t>Tertiary </a:t>
                  </a:r>
                  <a:r>
                    <a:rPr lang="en-US" sz="500" b="1" dirty="0" smtClean="0"/>
                    <a:t>Centres</a:t>
                  </a:r>
                </a:p>
                <a:p>
                  <a:pPr eaLnBrk="0" hangingPunct="0">
                    <a:spcAft>
                      <a:spcPts val="200"/>
                    </a:spcAft>
                    <a:defRPr/>
                  </a:pPr>
                  <a:r>
                    <a:rPr lang="en-US" sz="500" b="1" dirty="0" smtClean="0"/>
                    <a:t>Satellite Centres</a:t>
                  </a:r>
                </a:p>
                <a:p>
                  <a:pPr eaLnBrk="0" hangingPunct="0">
                    <a:spcAft>
                      <a:spcPts val="200"/>
                    </a:spcAft>
                    <a:defRPr/>
                  </a:pPr>
                  <a:r>
                    <a:rPr lang="en-US" sz="500" b="1" dirty="0" smtClean="0"/>
                    <a:t>AfterCare Programs</a:t>
                  </a:r>
                  <a:r>
                    <a:rPr lang="en-US" sz="600" b="1" dirty="0" smtClean="0">
                      <a:effectLst>
                        <a:outerShdw blurRad="38100" dist="38100" dir="2700000" algn="tl">
                          <a:srgbClr val="C0C0C0"/>
                        </a:outerShdw>
                      </a:effectLst>
                    </a:rPr>
                    <a:t> </a:t>
                  </a:r>
                  <a:endParaRPr lang="en-US" sz="600" b="1" dirty="0">
                    <a:effectLst>
                      <a:outerShdw blurRad="38100" dist="38100" dir="2700000" algn="tl">
                        <a:srgbClr val="C0C0C0"/>
                      </a:outerShdw>
                    </a:effectLst>
                  </a:endParaRPr>
                </a:p>
              </p:txBody>
            </p:sp>
          </p:grpSp>
          <p:sp>
            <p:nvSpPr>
              <p:cNvPr id="34" name="Oval 6"/>
              <p:cNvSpPr>
                <a:spLocks noChangeArrowheads="1"/>
              </p:cNvSpPr>
              <p:nvPr/>
            </p:nvSpPr>
            <p:spPr bwMode="auto">
              <a:xfrm>
                <a:off x="152400" y="1035055"/>
                <a:ext cx="457201" cy="228600"/>
              </a:xfrm>
              <a:prstGeom prst="ellipse">
                <a:avLst/>
              </a:prstGeom>
              <a:solidFill>
                <a:srgbClr val="DCFAC9"/>
              </a:solidFill>
              <a:ln w="12700">
                <a:solidFill>
                  <a:srgbClr val="009A01"/>
                </a:solidFill>
                <a:round/>
                <a:headEnd/>
                <a:tailEnd/>
              </a:ln>
            </p:spPr>
            <p:txBody>
              <a:bodyPr/>
              <a:lstStyle/>
              <a:p>
                <a:endParaRPr lang="en-CA" dirty="0"/>
              </a:p>
            </p:txBody>
          </p:sp>
          <p:grpSp>
            <p:nvGrpSpPr>
              <p:cNvPr id="8" name="Group 8"/>
              <p:cNvGrpSpPr>
                <a:grpSpLocks/>
              </p:cNvGrpSpPr>
              <p:nvPr/>
            </p:nvGrpSpPr>
            <p:grpSpPr bwMode="auto">
              <a:xfrm>
                <a:off x="152400" y="1325567"/>
                <a:ext cx="953160" cy="804863"/>
                <a:chOff x="156" y="1056"/>
                <a:chExt cx="676" cy="507"/>
              </a:xfrm>
            </p:grpSpPr>
            <p:sp>
              <p:nvSpPr>
                <p:cNvPr id="37" name="Oval 9"/>
                <p:cNvSpPr>
                  <a:spLocks noChangeArrowheads="1"/>
                </p:cNvSpPr>
                <p:nvPr/>
              </p:nvSpPr>
              <p:spPr bwMode="auto">
                <a:xfrm>
                  <a:off x="156" y="1056"/>
                  <a:ext cx="324" cy="144"/>
                </a:xfrm>
                <a:prstGeom prst="ellipse">
                  <a:avLst/>
                </a:prstGeom>
                <a:solidFill>
                  <a:srgbClr val="99CCFF"/>
                </a:solidFill>
                <a:ln w="12700">
                  <a:solidFill>
                    <a:srgbClr val="99CCFF"/>
                  </a:solidFill>
                  <a:round/>
                  <a:headEnd/>
                  <a:tailEnd/>
                </a:ln>
              </p:spPr>
              <p:txBody>
                <a:bodyPr/>
                <a:lstStyle/>
                <a:p>
                  <a:endParaRPr lang="en-CA" dirty="0"/>
                </a:p>
              </p:txBody>
            </p:sp>
            <p:sp>
              <p:nvSpPr>
                <p:cNvPr id="38" name="Rectangle 10"/>
                <p:cNvSpPr>
                  <a:spLocks noChangeArrowheads="1"/>
                </p:cNvSpPr>
                <p:nvPr/>
              </p:nvSpPr>
              <p:spPr bwMode="auto">
                <a:xfrm>
                  <a:off x="480" y="1056"/>
                  <a:ext cx="352" cy="507"/>
                </a:xfrm>
                <a:prstGeom prst="rect">
                  <a:avLst/>
                </a:prstGeom>
                <a:noFill/>
                <a:ln w="9525">
                  <a:noFill/>
                  <a:miter lim="800000"/>
                  <a:headEnd/>
                  <a:tailEnd/>
                </a:ln>
                <a:effectLst/>
              </p:spPr>
              <p:txBody>
                <a:bodyPr wrap="none">
                  <a:spAutoFit/>
                </a:bodyPr>
                <a:lstStyle/>
                <a:p>
                  <a:pPr eaLnBrk="0" hangingPunct="0">
                    <a:defRPr/>
                  </a:pPr>
                  <a:endParaRPr lang="en-US" sz="1200" b="1" dirty="0">
                    <a:effectLst>
                      <a:outerShdw blurRad="38100" dist="38100" dir="2700000" algn="tl">
                        <a:srgbClr val="C0C0C0"/>
                      </a:outerShdw>
                    </a:effectLst>
                  </a:endParaRPr>
                </a:p>
              </p:txBody>
            </p:sp>
          </p:grpSp>
          <p:sp>
            <p:nvSpPr>
              <p:cNvPr id="36" name="Oval 27"/>
              <p:cNvSpPr>
                <a:spLocks noChangeArrowheads="1"/>
              </p:cNvSpPr>
              <p:nvPr/>
            </p:nvSpPr>
            <p:spPr bwMode="auto">
              <a:xfrm>
                <a:off x="7467600" y="4267200"/>
                <a:ext cx="1524000" cy="609600"/>
              </a:xfrm>
              <a:prstGeom prst="ellipse">
                <a:avLst/>
              </a:prstGeom>
              <a:solidFill>
                <a:srgbClr val="99CCFF"/>
              </a:solidFill>
              <a:ln w="12700">
                <a:solidFill>
                  <a:srgbClr val="99CCFF"/>
                </a:solidFill>
                <a:round/>
                <a:headEnd/>
                <a:tailEnd/>
              </a:ln>
            </p:spPr>
            <p:txBody>
              <a:bodyPr lIns="3600" rIns="3600"/>
              <a:lstStyle/>
              <a:p>
                <a:pPr algn="ctr" eaLnBrk="0" hangingPunct="0"/>
                <a:r>
                  <a:rPr lang="en-US" sz="600" b="1" dirty="0" smtClean="0"/>
                  <a:t>KGH</a:t>
                </a:r>
                <a:endParaRPr lang="en-US" sz="600" b="1" dirty="0"/>
              </a:p>
            </p:txBody>
          </p:sp>
        </p:grpSp>
        <p:sp>
          <p:nvSpPr>
            <p:cNvPr id="19" name="Oval 32"/>
            <p:cNvSpPr>
              <a:spLocks noChangeArrowheads="1"/>
            </p:cNvSpPr>
            <p:nvPr/>
          </p:nvSpPr>
          <p:spPr bwMode="auto">
            <a:xfrm>
              <a:off x="3185160" y="2052250"/>
              <a:ext cx="507256" cy="172790"/>
            </a:xfrm>
            <a:prstGeom prst="ellipse">
              <a:avLst/>
            </a:prstGeom>
            <a:solidFill>
              <a:srgbClr val="99CCFF"/>
            </a:solidFill>
            <a:ln w="12700">
              <a:solidFill>
                <a:srgbClr val="99CCFF"/>
              </a:solidFill>
              <a:round/>
              <a:headEnd/>
              <a:tailEnd/>
            </a:ln>
          </p:spPr>
          <p:txBody>
            <a:bodyPr lIns="3600" rIns="3600"/>
            <a:lstStyle/>
            <a:p>
              <a:pPr algn="ctr" eaLnBrk="0" hangingPunct="0"/>
              <a:r>
                <a:rPr lang="en-US" sz="600" b="1" i="1" dirty="0" smtClean="0"/>
                <a:t>TORCC</a:t>
              </a:r>
              <a:endParaRPr lang="en-US" sz="600" b="1" i="1" dirty="0"/>
            </a:p>
          </p:txBody>
        </p:sp>
      </p:grpSp>
      <p:grpSp>
        <p:nvGrpSpPr>
          <p:cNvPr id="9" name="Group 63"/>
          <p:cNvGrpSpPr/>
          <p:nvPr/>
        </p:nvGrpSpPr>
        <p:grpSpPr>
          <a:xfrm>
            <a:off x="6019800" y="2362200"/>
            <a:ext cx="2771696" cy="1524001"/>
            <a:chOff x="152400" y="1905000"/>
            <a:chExt cx="8789988" cy="4800603"/>
          </a:xfrm>
        </p:grpSpPr>
        <p:sp>
          <p:nvSpPr>
            <p:cNvPr id="65" name="Rectangle 2"/>
            <p:cNvSpPr>
              <a:spLocks noChangeArrowheads="1"/>
            </p:cNvSpPr>
            <p:nvPr/>
          </p:nvSpPr>
          <p:spPr bwMode="gray">
            <a:xfrm>
              <a:off x="152400" y="3102655"/>
              <a:ext cx="2667000" cy="859747"/>
            </a:xfrm>
            <a:prstGeom prst="rect">
              <a:avLst/>
            </a:prstGeom>
            <a:gradFill rotWithShape="0">
              <a:gsLst>
                <a:gs pos="0">
                  <a:srgbClr val="3399FF"/>
                </a:gs>
                <a:gs pos="100000">
                  <a:srgbClr val="3399FF">
                    <a:gamma/>
                    <a:tint val="60392"/>
                    <a:invGamma/>
                  </a:srgbClr>
                </a:gs>
              </a:gsLst>
              <a:path path="rect">
                <a:fillToRect r="100000" b="100000"/>
              </a:path>
            </a:gradFill>
            <a:ln w="9525">
              <a:solidFill>
                <a:schemeClr val="tx1"/>
              </a:solidFill>
              <a:miter lim="800000"/>
              <a:headEnd/>
              <a:tailEnd/>
            </a:ln>
            <a:effectLst>
              <a:outerShdw dist="71842" dir="2700000" algn="ctr" rotWithShape="0">
                <a:schemeClr val="tx1"/>
              </a:outerShdw>
            </a:effectLst>
          </p:spPr>
          <p:txBody>
            <a:bodyPr lIns="36000" rIns="36000" anchor="ctr"/>
            <a:lstStyle/>
            <a:p>
              <a:pPr algn="ctr"/>
              <a:r>
                <a:rPr lang="en-US" sz="600" b="1" dirty="0"/>
                <a:t>Disease Characteristics </a:t>
              </a:r>
            </a:p>
            <a:p>
              <a:pPr>
                <a:buFontTx/>
                <a:buChar char="•"/>
              </a:pPr>
              <a:r>
                <a:rPr lang="en-US" sz="600" b="1" dirty="0"/>
                <a:t> Diagnosis </a:t>
              </a:r>
              <a:r>
                <a:rPr lang="en-US" sz="600" b="1" dirty="0" smtClean="0"/>
                <a:t>&amp; Stage</a:t>
              </a:r>
              <a:endParaRPr lang="en-US" sz="600" b="1" dirty="0"/>
            </a:p>
            <a:p>
              <a:pPr>
                <a:buFontTx/>
                <a:buChar char="•"/>
              </a:pPr>
              <a:r>
                <a:rPr lang="en-US" sz="600" b="1" dirty="0"/>
                <a:t> Status</a:t>
              </a:r>
            </a:p>
          </p:txBody>
        </p:sp>
        <p:sp>
          <p:nvSpPr>
            <p:cNvPr id="66" name="Rectangle 3"/>
            <p:cNvSpPr>
              <a:spLocks noChangeArrowheads="1"/>
            </p:cNvSpPr>
            <p:nvPr/>
          </p:nvSpPr>
          <p:spPr bwMode="gray">
            <a:xfrm>
              <a:off x="6783388" y="4102100"/>
              <a:ext cx="2159000" cy="698500"/>
            </a:xfrm>
            <a:prstGeom prst="rect">
              <a:avLst/>
            </a:prstGeom>
            <a:solidFill>
              <a:srgbClr val="3399FF"/>
            </a:solidFill>
            <a:ln w="9525">
              <a:solidFill>
                <a:schemeClr val="tx1"/>
              </a:solidFill>
              <a:miter lim="800000"/>
              <a:headEnd/>
              <a:tailEnd/>
            </a:ln>
            <a:effectLst>
              <a:outerShdw dist="71842" dir="2700000" algn="ctr" rotWithShape="0">
                <a:schemeClr val="tx1"/>
              </a:outerShdw>
            </a:effectLst>
          </p:spPr>
          <p:txBody>
            <a:bodyPr anchor="ctr"/>
            <a:lstStyle/>
            <a:p>
              <a:pPr algn="ctr"/>
              <a:r>
                <a:rPr lang="en-US" sz="600" b="1" dirty="0"/>
                <a:t>Late Effects</a:t>
              </a:r>
            </a:p>
          </p:txBody>
        </p:sp>
        <p:sp>
          <p:nvSpPr>
            <p:cNvPr id="67" name="Rectangle 4"/>
            <p:cNvSpPr>
              <a:spLocks noChangeArrowheads="1"/>
            </p:cNvSpPr>
            <p:nvPr/>
          </p:nvSpPr>
          <p:spPr bwMode="gray">
            <a:xfrm>
              <a:off x="6683828" y="2971801"/>
              <a:ext cx="2159000" cy="695326"/>
            </a:xfrm>
            <a:prstGeom prst="rect">
              <a:avLst/>
            </a:prstGeom>
            <a:solidFill>
              <a:srgbClr val="3399FF"/>
            </a:solidFill>
            <a:ln w="9525">
              <a:solidFill>
                <a:schemeClr val="tx1"/>
              </a:solidFill>
              <a:miter lim="800000"/>
              <a:headEnd/>
              <a:tailEnd/>
            </a:ln>
            <a:effectLst>
              <a:outerShdw dist="71842" dir="2700000" algn="ctr" rotWithShape="0">
                <a:schemeClr val="tx1"/>
              </a:outerShdw>
            </a:effectLst>
          </p:spPr>
          <p:txBody>
            <a:bodyPr anchor="ctr"/>
            <a:lstStyle/>
            <a:p>
              <a:pPr algn="ctr"/>
              <a:r>
                <a:rPr lang="en-US" sz="600" b="1" dirty="0"/>
                <a:t>Death Record</a:t>
              </a:r>
            </a:p>
          </p:txBody>
        </p:sp>
        <p:sp>
          <p:nvSpPr>
            <p:cNvPr id="68" name="Rectangle 5"/>
            <p:cNvSpPr>
              <a:spLocks noChangeArrowheads="1"/>
            </p:cNvSpPr>
            <p:nvPr/>
          </p:nvSpPr>
          <p:spPr bwMode="gray">
            <a:xfrm>
              <a:off x="2659331" y="1905000"/>
              <a:ext cx="3871885" cy="909638"/>
            </a:xfrm>
            <a:prstGeom prst="rect">
              <a:avLst/>
            </a:prstGeom>
            <a:gradFill rotWithShape="0">
              <a:gsLst>
                <a:gs pos="0">
                  <a:srgbClr val="3399FF"/>
                </a:gs>
                <a:gs pos="100000">
                  <a:srgbClr val="3399FF">
                    <a:gamma/>
                    <a:tint val="60392"/>
                    <a:invGamma/>
                  </a:srgbClr>
                </a:gs>
              </a:gsLst>
              <a:path path="rect">
                <a:fillToRect r="100000" b="100000"/>
              </a:path>
            </a:gradFill>
            <a:ln w="9525">
              <a:solidFill>
                <a:schemeClr val="tx1"/>
              </a:solidFill>
              <a:miter lim="800000"/>
              <a:headEnd/>
              <a:tailEnd/>
            </a:ln>
            <a:effectLst>
              <a:outerShdw dist="71842" dir="2700000" algn="ctr" rotWithShape="0">
                <a:schemeClr val="tx1"/>
              </a:outerShdw>
            </a:effectLst>
          </p:spPr>
          <p:txBody>
            <a:bodyPr lIns="36000" rIns="36000" anchor="ctr"/>
            <a:lstStyle/>
            <a:p>
              <a:pPr algn="ctr">
                <a:lnSpc>
                  <a:spcPct val="90000"/>
                </a:lnSpc>
              </a:pPr>
              <a:r>
                <a:rPr lang="en-US" sz="600" b="1" dirty="0"/>
                <a:t>General Profiles</a:t>
              </a:r>
            </a:p>
            <a:p>
              <a:pPr marL="72000" lvl="1" indent="-72000">
                <a:lnSpc>
                  <a:spcPct val="90000"/>
                </a:lnSpc>
                <a:buFontTx/>
                <a:buChar char="•"/>
              </a:pPr>
              <a:r>
                <a:rPr lang="en-US" sz="600" b="1" dirty="0"/>
                <a:t>Demographics </a:t>
              </a:r>
              <a:r>
                <a:rPr lang="en-US" sz="600" b="1" dirty="0" smtClean="0"/>
                <a:t>– Patient/ Family</a:t>
              </a:r>
              <a:endParaRPr lang="en-US" sz="600" b="1" dirty="0"/>
            </a:p>
            <a:p>
              <a:pPr marL="72000" lvl="1" indent="-72000">
                <a:lnSpc>
                  <a:spcPct val="90000"/>
                </a:lnSpc>
                <a:buFontTx/>
                <a:buChar char="•"/>
              </a:pPr>
              <a:r>
                <a:rPr lang="en-US" sz="600" b="1" dirty="0"/>
                <a:t>Sociographics – </a:t>
              </a:r>
              <a:r>
                <a:rPr lang="en-US" sz="600" b="1" dirty="0" smtClean="0"/>
                <a:t>Patient/ Family</a:t>
              </a:r>
              <a:endParaRPr lang="en-US" sz="600" b="1" dirty="0"/>
            </a:p>
          </p:txBody>
        </p:sp>
        <p:sp>
          <p:nvSpPr>
            <p:cNvPr id="69" name="Rectangle 6"/>
            <p:cNvSpPr>
              <a:spLocks noChangeArrowheads="1"/>
            </p:cNvSpPr>
            <p:nvPr/>
          </p:nvSpPr>
          <p:spPr bwMode="gray">
            <a:xfrm>
              <a:off x="4994275" y="3603625"/>
              <a:ext cx="33338" cy="168275"/>
            </a:xfrm>
            <a:prstGeom prst="rect">
              <a:avLst/>
            </a:prstGeom>
            <a:noFill/>
            <a:ln w="9525">
              <a:noFill/>
              <a:miter lim="800000"/>
              <a:headEnd/>
              <a:tailEnd/>
            </a:ln>
          </p:spPr>
          <p:txBody>
            <a:bodyPr wrap="none" lIns="0" tIns="0" rIns="0" bIns="0">
              <a:spAutoFit/>
            </a:bodyPr>
            <a:lstStyle/>
            <a:p>
              <a:pPr eaLnBrk="0" hangingPunct="0"/>
              <a:r>
                <a:rPr lang="en-US" sz="1100" dirty="0"/>
                <a:t> </a:t>
              </a:r>
              <a:endParaRPr lang="en-US" sz="2400" dirty="0"/>
            </a:p>
          </p:txBody>
        </p:sp>
        <p:sp>
          <p:nvSpPr>
            <p:cNvPr id="70" name="Rectangle 7"/>
            <p:cNvSpPr>
              <a:spLocks noChangeArrowheads="1"/>
            </p:cNvSpPr>
            <p:nvPr/>
          </p:nvSpPr>
          <p:spPr bwMode="gray">
            <a:xfrm>
              <a:off x="4994275" y="3925888"/>
              <a:ext cx="33338" cy="168275"/>
            </a:xfrm>
            <a:prstGeom prst="rect">
              <a:avLst/>
            </a:prstGeom>
            <a:noFill/>
            <a:ln w="9525">
              <a:noFill/>
              <a:miter lim="800000"/>
              <a:headEnd/>
              <a:tailEnd/>
            </a:ln>
          </p:spPr>
          <p:txBody>
            <a:bodyPr wrap="none" lIns="0" tIns="0" rIns="0" bIns="0">
              <a:spAutoFit/>
            </a:bodyPr>
            <a:lstStyle/>
            <a:p>
              <a:pPr eaLnBrk="0" hangingPunct="0"/>
              <a:r>
                <a:rPr lang="en-US" sz="1100" dirty="0"/>
                <a:t> </a:t>
              </a:r>
              <a:endParaRPr lang="en-US" sz="2400" dirty="0"/>
            </a:p>
          </p:txBody>
        </p:sp>
        <p:sp>
          <p:nvSpPr>
            <p:cNvPr id="71" name="Rectangle 8"/>
            <p:cNvSpPr>
              <a:spLocks noChangeArrowheads="1"/>
            </p:cNvSpPr>
            <p:nvPr/>
          </p:nvSpPr>
          <p:spPr bwMode="gray">
            <a:xfrm>
              <a:off x="228600" y="4499919"/>
              <a:ext cx="2743200" cy="2195698"/>
            </a:xfrm>
            <a:prstGeom prst="rect">
              <a:avLst/>
            </a:prstGeom>
            <a:gradFill rotWithShape="0">
              <a:gsLst>
                <a:gs pos="0">
                  <a:srgbClr val="3399FF"/>
                </a:gs>
                <a:gs pos="100000">
                  <a:srgbClr val="3399FF">
                    <a:gamma/>
                    <a:tint val="60392"/>
                    <a:invGamma/>
                  </a:srgbClr>
                </a:gs>
              </a:gsLst>
              <a:path path="rect">
                <a:fillToRect r="100000" b="100000"/>
              </a:path>
            </a:gradFill>
            <a:ln w="9525">
              <a:solidFill>
                <a:schemeClr val="tx1"/>
              </a:solidFill>
              <a:miter lim="800000"/>
              <a:headEnd/>
              <a:tailEnd/>
            </a:ln>
            <a:effectLst>
              <a:outerShdw dist="71842" dir="2700000" algn="ctr" rotWithShape="0">
                <a:schemeClr val="tx1"/>
              </a:outerShdw>
            </a:effectLst>
          </p:spPr>
          <p:txBody>
            <a:bodyPr lIns="36000" rIns="36000" anchor="ctr"/>
            <a:lstStyle/>
            <a:p>
              <a:pPr algn="ctr">
                <a:lnSpc>
                  <a:spcPct val="90000"/>
                </a:lnSpc>
                <a:spcBef>
                  <a:spcPct val="20000"/>
                </a:spcBef>
              </a:pPr>
              <a:endParaRPr lang="en-US" sz="600" b="1" dirty="0"/>
            </a:p>
            <a:p>
              <a:pPr algn="ctr">
                <a:lnSpc>
                  <a:spcPct val="90000"/>
                </a:lnSpc>
              </a:pPr>
              <a:r>
                <a:rPr lang="en-US" sz="600" b="1" dirty="0"/>
                <a:t>Medical </a:t>
              </a:r>
              <a:r>
                <a:rPr lang="en-US" sz="600" b="1" dirty="0" smtClean="0"/>
                <a:t>Treatments</a:t>
              </a:r>
              <a:endParaRPr lang="en-US" sz="600" b="1" dirty="0"/>
            </a:p>
            <a:p>
              <a:pPr marL="90000" lvl="1" indent="-90000">
                <a:lnSpc>
                  <a:spcPct val="90000"/>
                </a:lnSpc>
                <a:buFontTx/>
                <a:buChar char="•"/>
              </a:pPr>
              <a:r>
                <a:rPr lang="en-US" sz="600" b="1" dirty="0"/>
                <a:t>Type, Date and </a:t>
              </a:r>
              <a:r>
                <a:rPr lang="en-US" sz="600" b="1" dirty="0" smtClean="0"/>
                <a:t>Details</a:t>
              </a:r>
              <a:endParaRPr lang="en-US" sz="600" b="1" dirty="0"/>
            </a:p>
            <a:p>
              <a:pPr marL="90000" lvl="1" indent="-90000">
                <a:lnSpc>
                  <a:spcPct val="90000"/>
                </a:lnSpc>
                <a:buFontTx/>
                <a:buChar char="•"/>
              </a:pPr>
              <a:r>
                <a:rPr lang="en-US" sz="600" b="1" dirty="0"/>
                <a:t>Locus of Treatment</a:t>
              </a:r>
            </a:p>
            <a:p>
              <a:pPr marL="270000" lvl="2" indent="-128016">
                <a:lnSpc>
                  <a:spcPct val="90000"/>
                </a:lnSpc>
                <a:buFont typeface="Calibri" pitchFamily="34" charset="0"/>
                <a:buChar char="–"/>
              </a:pPr>
              <a:r>
                <a:rPr lang="en-US" sz="600" b="1" dirty="0"/>
                <a:t>POGO Centres</a:t>
              </a:r>
            </a:p>
            <a:p>
              <a:pPr marL="270000" lvl="2" indent="-128016">
                <a:lnSpc>
                  <a:spcPct val="90000"/>
                </a:lnSpc>
                <a:buFont typeface="Calibri" pitchFamily="34" charset="0"/>
                <a:buChar char="–"/>
              </a:pPr>
              <a:r>
                <a:rPr lang="en-US" sz="600" b="1" dirty="0"/>
                <a:t>Satellite </a:t>
              </a:r>
              <a:r>
                <a:rPr lang="en-US" sz="600" b="1" dirty="0" smtClean="0"/>
                <a:t>Programs</a:t>
              </a:r>
              <a:endParaRPr lang="en-US" sz="600" b="1" dirty="0"/>
            </a:p>
          </p:txBody>
        </p:sp>
        <p:sp>
          <p:nvSpPr>
            <p:cNvPr id="72" name="Rectangle 9"/>
            <p:cNvSpPr>
              <a:spLocks noChangeArrowheads="1"/>
            </p:cNvSpPr>
            <p:nvPr/>
          </p:nvSpPr>
          <p:spPr bwMode="gray">
            <a:xfrm>
              <a:off x="1146175" y="6091238"/>
              <a:ext cx="33338" cy="168275"/>
            </a:xfrm>
            <a:prstGeom prst="rect">
              <a:avLst/>
            </a:prstGeom>
            <a:noFill/>
            <a:ln w="9525">
              <a:noFill/>
              <a:miter lim="800000"/>
              <a:headEnd/>
              <a:tailEnd/>
            </a:ln>
          </p:spPr>
          <p:txBody>
            <a:bodyPr wrap="none" lIns="0" tIns="0" rIns="0" bIns="0">
              <a:spAutoFit/>
            </a:bodyPr>
            <a:lstStyle/>
            <a:p>
              <a:pPr eaLnBrk="0" hangingPunct="0"/>
              <a:r>
                <a:rPr lang="en-US" sz="1100" dirty="0"/>
                <a:t> </a:t>
              </a:r>
              <a:endParaRPr lang="en-US" sz="2400" dirty="0"/>
            </a:p>
          </p:txBody>
        </p:sp>
        <p:sp>
          <p:nvSpPr>
            <p:cNvPr id="73" name="Rectangle 10"/>
            <p:cNvSpPr>
              <a:spLocks noChangeArrowheads="1"/>
            </p:cNvSpPr>
            <p:nvPr/>
          </p:nvSpPr>
          <p:spPr bwMode="gray">
            <a:xfrm>
              <a:off x="1146175" y="6251575"/>
              <a:ext cx="33338" cy="168275"/>
            </a:xfrm>
            <a:prstGeom prst="rect">
              <a:avLst/>
            </a:prstGeom>
            <a:noFill/>
            <a:ln w="9525">
              <a:noFill/>
              <a:miter lim="800000"/>
              <a:headEnd/>
              <a:tailEnd/>
            </a:ln>
          </p:spPr>
          <p:txBody>
            <a:bodyPr wrap="none" lIns="0" tIns="0" rIns="0" bIns="0">
              <a:spAutoFit/>
            </a:bodyPr>
            <a:lstStyle/>
            <a:p>
              <a:pPr eaLnBrk="0" hangingPunct="0"/>
              <a:r>
                <a:rPr lang="en-US" sz="1100" dirty="0"/>
                <a:t> </a:t>
              </a:r>
              <a:endParaRPr lang="en-US" sz="2400" dirty="0"/>
            </a:p>
          </p:txBody>
        </p:sp>
        <p:sp>
          <p:nvSpPr>
            <p:cNvPr id="74" name="Rectangle 11"/>
            <p:cNvSpPr>
              <a:spLocks noChangeArrowheads="1"/>
            </p:cNvSpPr>
            <p:nvPr/>
          </p:nvSpPr>
          <p:spPr bwMode="gray">
            <a:xfrm>
              <a:off x="1146175" y="6413500"/>
              <a:ext cx="33338" cy="168275"/>
            </a:xfrm>
            <a:prstGeom prst="rect">
              <a:avLst/>
            </a:prstGeom>
            <a:noFill/>
            <a:ln w="9525">
              <a:noFill/>
              <a:miter lim="800000"/>
              <a:headEnd/>
              <a:tailEnd/>
            </a:ln>
          </p:spPr>
          <p:txBody>
            <a:bodyPr wrap="none" lIns="0" tIns="0" rIns="0" bIns="0">
              <a:spAutoFit/>
            </a:bodyPr>
            <a:lstStyle/>
            <a:p>
              <a:pPr eaLnBrk="0" hangingPunct="0"/>
              <a:r>
                <a:rPr lang="en-US" sz="1100" dirty="0"/>
                <a:t> </a:t>
              </a:r>
              <a:endParaRPr lang="en-US" sz="2400" dirty="0"/>
            </a:p>
          </p:txBody>
        </p:sp>
        <p:sp>
          <p:nvSpPr>
            <p:cNvPr id="75" name="Rectangle 12"/>
            <p:cNvSpPr>
              <a:spLocks noChangeArrowheads="1"/>
            </p:cNvSpPr>
            <p:nvPr/>
          </p:nvSpPr>
          <p:spPr bwMode="gray">
            <a:xfrm>
              <a:off x="3200399" y="5745483"/>
              <a:ext cx="2971798" cy="960120"/>
            </a:xfrm>
            <a:prstGeom prst="rect">
              <a:avLst/>
            </a:prstGeom>
            <a:gradFill rotWithShape="0">
              <a:gsLst>
                <a:gs pos="0">
                  <a:srgbClr val="CCCCFF"/>
                </a:gs>
                <a:gs pos="100000">
                  <a:srgbClr val="CCCCFF">
                    <a:gamma/>
                    <a:tint val="38039"/>
                    <a:invGamma/>
                  </a:srgbClr>
                </a:gs>
              </a:gsLst>
              <a:path path="rect">
                <a:fillToRect l="100000" b="100000"/>
              </a:path>
            </a:gradFill>
            <a:ln w="9525">
              <a:solidFill>
                <a:schemeClr val="tx1"/>
              </a:solidFill>
              <a:miter lim="800000"/>
              <a:headEnd/>
              <a:tailEnd/>
            </a:ln>
            <a:effectLst>
              <a:outerShdw dist="71842" dir="2700000" algn="ctr" rotWithShape="0">
                <a:schemeClr val="tx1"/>
              </a:outerShdw>
            </a:effectLst>
          </p:spPr>
          <p:txBody>
            <a:bodyPr lIns="36000" rIns="36000"/>
            <a:lstStyle/>
            <a:p>
              <a:pPr algn="ctr">
                <a:lnSpc>
                  <a:spcPct val="90000"/>
                </a:lnSpc>
              </a:pPr>
              <a:r>
                <a:rPr lang="en-US" sz="600" b="1" dirty="0"/>
                <a:t>Allied </a:t>
              </a:r>
              <a:r>
                <a:rPr lang="en-US" sz="600" b="1" dirty="0" smtClean="0"/>
                <a:t>Health Treatments</a:t>
              </a:r>
              <a:endParaRPr lang="en-US" sz="600" b="1" dirty="0"/>
            </a:p>
            <a:p>
              <a:pPr marL="90000" lvl="1" indent="-90000">
                <a:lnSpc>
                  <a:spcPct val="90000"/>
                </a:lnSpc>
                <a:buFontTx/>
                <a:buChar char="•"/>
              </a:pPr>
              <a:r>
                <a:rPr lang="en-US" sz="600" b="1" dirty="0"/>
                <a:t>POGO Centres</a:t>
              </a:r>
            </a:p>
            <a:p>
              <a:pPr marL="90000" lvl="1" indent="-90000">
                <a:lnSpc>
                  <a:spcPct val="90000"/>
                </a:lnSpc>
                <a:buFontTx/>
                <a:buChar char="•"/>
              </a:pPr>
              <a:r>
                <a:rPr lang="en-US" sz="600" b="1" dirty="0"/>
                <a:t>Satellite Programs</a:t>
              </a:r>
            </a:p>
          </p:txBody>
        </p:sp>
        <p:sp>
          <p:nvSpPr>
            <p:cNvPr id="76" name="Rectangle 13"/>
            <p:cNvSpPr>
              <a:spLocks noChangeArrowheads="1"/>
            </p:cNvSpPr>
            <p:nvPr/>
          </p:nvSpPr>
          <p:spPr bwMode="gray">
            <a:xfrm>
              <a:off x="4538663" y="5676900"/>
              <a:ext cx="42862" cy="212725"/>
            </a:xfrm>
            <a:prstGeom prst="rect">
              <a:avLst/>
            </a:prstGeom>
            <a:noFill/>
            <a:ln w="9525">
              <a:noFill/>
              <a:miter lim="800000"/>
              <a:headEnd/>
              <a:tailEnd/>
            </a:ln>
          </p:spPr>
          <p:txBody>
            <a:bodyPr wrap="none" lIns="0" tIns="0" rIns="0" bIns="0">
              <a:spAutoFit/>
            </a:bodyPr>
            <a:lstStyle/>
            <a:p>
              <a:pPr eaLnBrk="0" hangingPunct="0"/>
              <a:r>
                <a:rPr lang="en-US" sz="1400" b="1" dirty="0"/>
                <a:t> </a:t>
              </a:r>
              <a:endParaRPr lang="en-US" sz="2400" dirty="0"/>
            </a:p>
          </p:txBody>
        </p:sp>
        <p:sp>
          <p:nvSpPr>
            <p:cNvPr id="77" name="Rectangle 14"/>
            <p:cNvSpPr>
              <a:spLocks noChangeArrowheads="1"/>
            </p:cNvSpPr>
            <p:nvPr/>
          </p:nvSpPr>
          <p:spPr bwMode="gray">
            <a:xfrm>
              <a:off x="3205163" y="6202363"/>
              <a:ext cx="33337" cy="168275"/>
            </a:xfrm>
            <a:prstGeom prst="rect">
              <a:avLst/>
            </a:prstGeom>
            <a:noFill/>
            <a:ln w="9525">
              <a:noFill/>
              <a:miter lim="800000"/>
              <a:headEnd/>
              <a:tailEnd/>
            </a:ln>
          </p:spPr>
          <p:txBody>
            <a:bodyPr wrap="none" lIns="0" tIns="0" rIns="0" bIns="0">
              <a:spAutoFit/>
            </a:bodyPr>
            <a:lstStyle/>
            <a:p>
              <a:pPr eaLnBrk="0" hangingPunct="0"/>
              <a:r>
                <a:rPr lang="en-US" sz="1100" dirty="0"/>
                <a:t> </a:t>
              </a:r>
              <a:endParaRPr lang="en-US" sz="2400" dirty="0"/>
            </a:p>
          </p:txBody>
        </p:sp>
        <p:sp>
          <p:nvSpPr>
            <p:cNvPr id="78" name="Rectangle 15"/>
            <p:cNvSpPr>
              <a:spLocks noChangeArrowheads="1"/>
            </p:cNvSpPr>
            <p:nvPr/>
          </p:nvSpPr>
          <p:spPr bwMode="gray">
            <a:xfrm>
              <a:off x="3205163" y="6362700"/>
              <a:ext cx="33337" cy="168275"/>
            </a:xfrm>
            <a:prstGeom prst="rect">
              <a:avLst/>
            </a:prstGeom>
            <a:noFill/>
            <a:ln w="9525">
              <a:noFill/>
              <a:miter lim="800000"/>
              <a:headEnd/>
              <a:tailEnd/>
            </a:ln>
          </p:spPr>
          <p:txBody>
            <a:bodyPr wrap="none" lIns="0" tIns="0" rIns="0" bIns="0">
              <a:spAutoFit/>
            </a:bodyPr>
            <a:lstStyle/>
            <a:p>
              <a:pPr eaLnBrk="0" hangingPunct="0"/>
              <a:r>
                <a:rPr lang="en-US" sz="1100" dirty="0"/>
                <a:t> </a:t>
              </a:r>
              <a:endParaRPr lang="en-US" sz="2400" dirty="0"/>
            </a:p>
          </p:txBody>
        </p:sp>
        <p:sp>
          <p:nvSpPr>
            <p:cNvPr id="79" name="Rectangle 16"/>
            <p:cNvSpPr>
              <a:spLocks noChangeArrowheads="1"/>
            </p:cNvSpPr>
            <p:nvPr/>
          </p:nvSpPr>
          <p:spPr bwMode="gray">
            <a:xfrm>
              <a:off x="3205163" y="6524625"/>
              <a:ext cx="33337" cy="168275"/>
            </a:xfrm>
            <a:prstGeom prst="rect">
              <a:avLst/>
            </a:prstGeom>
            <a:noFill/>
            <a:ln w="9525">
              <a:noFill/>
              <a:miter lim="800000"/>
              <a:headEnd/>
              <a:tailEnd/>
            </a:ln>
          </p:spPr>
          <p:txBody>
            <a:bodyPr wrap="none" lIns="0" tIns="0" rIns="0" bIns="0">
              <a:spAutoFit/>
            </a:bodyPr>
            <a:lstStyle/>
            <a:p>
              <a:pPr eaLnBrk="0" hangingPunct="0"/>
              <a:r>
                <a:rPr lang="en-US" sz="1100" dirty="0"/>
                <a:t> </a:t>
              </a:r>
              <a:endParaRPr lang="en-US" sz="2400" dirty="0"/>
            </a:p>
          </p:txBody>
        </p:sp>
        <p:sp>
          <p:nvSpPr>
            <p:cNvPr id="80" name="Rectangle 18"/>
            <p:cNvSpPr>
              <a:spLocks noChangeArrowheads="1"/>
            </p:cNvSpPr>
            <p:nvPr/>
          </p:nvSpPr>
          <p:spPr bwMode="gray">
            <a:xfrm>
              <a:off x="6476998" y="5505450"/>
              <a:ext cx="2133601" cy="960120"/>
            </a:xfrm>
            <a:prstGeom prst="rect">
              <a:avLst/>
            </a:prstGeom>
            <a:solidFill>
              <a:srgbClr val="66CC33"/>
            </a:solidFill>
            <a:ln w="9525">
              <a:solidFill>
                <a:schemeClr val="tx1"/>
              </a:solidFill>
              <a:miter lim="800000"/>
              <a:headEnd/>
              <a:tailEnd/>
            </a:ln>
            <a:effectLst>
              <a:outerShdw dist="71842" dir="2700000" algn="ctr" rotWithShape="0">
                <a:schemeClr val="tx1"/>
              </a:outerShdw>
            </a:effectLst>
          </p:spPr>
          <p:txBody>
            <a:bodyPr anchor="ctr"/>
            <a:lstStyle/>
            <a:p>
              <a:pPr algn="ctr"/>
              <a:r>
                <a:rPr lang="en-US" sz="600" b="1" dirty="0"/>
                <a:t>Health Service Utilization Data</a:t>
              </a:r>
            </a:p>
          </p:txBody>
        </p:sp>
        <p:cxnSp>
          <p:nvCxnSpPr>
            <p:cNvPr id="81" name="AutoShape 19"/>
            <p:cNvCxnSpPr>
              <a:cxnSpLocks noChangeShapeType="1"/>
            </p:cNvCxnSpPr>
            <p:nvPr/>
          </p:nvCxnSpPr>
          <p:spPr bwMode="gray">
            <a:xfrm flipV="1">
              <a:off x="3048000" y="5006976"/>
              <a:ext cx="574674" cy="508000"/>
            </a:xfrm>
            <a:prstGeom prst="straightConnector1">
              <a:avLst/>
            </a:prstGeom>
            <a:noFill/>
            <a:ln w="38100">
              <a:solidFill>
                <a:schemeClr val="tx2"/>
              </a:solidFill>
              <a:round/>
              <a:headEnd type="triangle" w="med" len="med"/>
              <a:tailEnd type="triangle" w="med" len="med"/>
            </a:ln>
            <a:effectLst/>
          </p:spPr>
        </p:cxnSp>
        <p:cxnSp>
          <p:nvCxnSpPr>
            <p:cNvPr id="82" name="AutoShape 20"/>
            <p:cNvCxnSpPr>
              <a:cxnSpLocks noChangeShapeType="1"/>
            </p:cNvCxnSpPr>
            <p:nvPr/>
          </p:nvCxnSpPr>
          <p:spPr bwMode="gray">
            <a:xfrm>
              <a:off x="2895600" y="3505200"/>
              <a:ext cx="998538" cy="431800"/>
            </a:xfrm>
            <a:prstGeom prst="straightConnector1">
              <a:avLst/>
            </a:prstGeom>
            <a:noFill/>
            <a:ln w="38100">
              <a:solidFill>
                <a:schemeClr val="tx2"/>
              </a:solidFill>
              <a:round/>
              <a:headEnd type="triangle" w="med" len="med"/>
              <a:tailEnd type="triangle" w="med" len="med"/>
            </a:ln>
            <a:effectLst/>
          </p:spPr>
        </p:cxnSp>
        <p:cxnSp>
          <p:nvCxnSpPr>
            <p:cNvPr id="83" name="AutoShape 21"/>
            <p:cNvCxnSpPr>
              <a:cxnSpLocks noChangeShapeType="1"/>
            </p:cNvCxnSpPr>
            <p:nvPr/>
          </p:nvCxnSpPr>
          <p:spPr bwMode="gray">
            <a:xfrm flipV="1">
              <a:off x="4643437" y="5257800"/>
              <a:ext cx="4763" cy="519113"/>
            </a:xfrm>
            <a:prstGeom prst="straightConnector1">
              <a:avLst/>
            </a:prstGeom>
            <a:noFill/>
            <a:ln w="38100">
              <a:solidFill>
                <a:schemeClr val="tx2"/>
              </a:solidFill>
              <a:round/>
              <a:headEnd type="triangle" w="med" len="med"/>
              <a:tailEnd type="triangle" w="med" len="med"/>
            </a:ln>
            <a:effectLst/>
          </p:spPr>
        </p:cxnSp>
        <p:cxnSp>
          <p:nvCxnSpPr>
            <p:cNvPr id="84" name="AutoShape 22"/>
            <p:cNvCxnSpPr>
              <a:cxnSpLocks noChangeShapeType="1"/>
            </p:cNvCxnSpPr>
            <p:nvPr/>
          </p:nvCxnSpPr>
          <p:spPr bwMode="gray">
            <a:xfrm flipV="1">
              <a:off x="5638800" y="3429000"/>
              <a:ext cx="914400" cy="603250"/>
            </a:xfrm>
            <a:prstGeom prst="straightConnector1">
              <a:avLst/>
            </a:prstGeom>
            <a:noFill/>
            <a:ln w="38100">
              <a:solidFill>
                <a:schemeClr val="tx2"/>
              </a:solidFill>
              <a:round/>
              <a:headEnd type="triangle" w="med" len="med"/>
              <a:tailEnd type="triangle" w="med" len="med"/>
            </a:ln>
            <a:effectLst/>
          </p:spPr>
        </p:cxnSp>
        <p:cxnSp>
          <p:nvCxnSpPr>
            <p:cNvPr id="85" name="AutoShape 23"/>
            <p:cNvCxnSpPr>
              <a:cxnSpLocks noChangeShapeType="1"/>
            </p:cNvCxnSpPr>
            <p:nvPr/>
          </p:nvCxnSpPr>
          <p:spPr bwMode="gray">
            <a:xfrm flipH="1">
              <a:off x="5791200" y="4495800"/>
              <a:ext cx="914400" cy="52388"/>
            </a:xfrm>
            <a:prstGeom prst="straightConnector1">
              <a:avLst/>
            </a:prstGeom>
            <a:noFill/>
            <a:ln w="38100" cap="rnd">
              <a:solidFill>
                <a:schemeClr val="tx2"/>
              </a:solidFill>
              <a:prstDash val="sysDot"/>
              <a:round/>
              <a:headEnd/>
              <a:tailEnd type="triangle" w="med" len="med"/>
            </a:ln>
            <a:effectLst/>
          </p:spPr>
        </p:cxnSp>
        <p:cxnSp>
          <p:nvCxnSpPr>
            <p:cNvPr id="86" name="AutoShape 24"/>
            <p:cNvCxnSpPr>
              <a:cxnSpLocks noChangeShapeType="1"/>
            </p:cNvCxnSpPr>
            <p:nvPr/>
          </p:nvCxnSpPr>
          <p:spPr bwMode="gray">
            <a:xfrm flipH="1" flipV="1">
              <a:off x="5715000" y="4876800"/>
              <a:ext cx="1219200" cy="609600"/>
            </a:xfrm>
            <a:prstGeom prst="straightConnector1">
              <a:avLst/>
            </a:prstGeom>
            <a:noFill/>
            <a:ln w="38100" cap="rnd">
              <a:solidFill>
                <a:schemeClr val="tx2"/>
              </a:solidFill>
              <a:prstDash val="sysDot"/>
              <a:round/>
              <a:headEnd/>
              <a:tailEnd type="triangle" w="med" len="med"/>
            </a:ln>
            <a:effectLst/>
          </p:spPr>
        </p:cxnSp>
        <p:sp>
          <p:nvSpPr>
            <p:cNvPr id="87" name="Oval 25"/>
            <p:cNvSpPr>
              <a:spLocks noChangeArrowheads="1"/>
            </p:cNvSpPr>
            <p:nvPr/>
          </p:nvSpPr>
          <p:spPr bwMode="gray">
            <a:xfrm>
              <a:off x="3352800" y="3900488"/>
              <a:ext cx="2362200" cy="1295400"/>
            </a:xfrm>
            <a:prstGeom prst="ellipse">
              <a:avLst/>
            </a:prstGeom>
            <a:gradFill rotWithShape="0">
              <a:gsLst>
                <a:gs pos="0">
                  <a:srgbClr val="66FFFF"/>
                </a:gs>
                <a:gs pos="100000">
                  <a:srgbClr val="66FFFF">
                    <a:gamma/>
                    <a:tint val="44314"/>
                    <a:invGamma/>
                  </a:srgbClr>
                </a:gs>
              </a:gsLst>
              <a:path path="rect">
                <a:fillToRect t="100000" r="100000"/>
              </a:path>
            </a:gradFill>
            <a:ln w="9525">
              <a:noFill/>
              <a:round/>
              <a:headEnd/>
              <a:tailEnd/>
            </a:ln>
            <a:effectLst>
              <a:outerShdw dist="35921" dir="2700000" algn="ctr" rotWithShape="0">
                <a:schemeClr val="bg2"/>
              </a:outerShdw>
            </a:effectLst>
          </p:spPr>
          <p:txBody>
            <a:bodyPr wrap="none" anchor="ctr"/>
            <a:lstStyle/>
            <a:p>
              <a:pPr algn="ctr"/>
              <a:r>
                <a:rPr lang="en-US" sz="600" b="1" dirty="0"/>
                <a:t>Status Markers</a:t>
              </a:r>
            </a:p>
          </p:txBody>
        </p:sp>
        <p:cxnSp>
          <p:nvCxnSpPr>
            <p:cNvPr id="88" name="AutoShape 26"/>
            <p:cNvCxnSpPr>
              <a:cxnSpLocks noChangeShapeType="1"/>
            </p:cNvCxnSpPr>
            <p:nvPr/>
          </p:nvCxnSpPr>
          <p:spPr bwMode="auto">
            <a:xfrm>
              <a:off x="4572000" y="2895600"/>
              <a:ext cx="0" cy="914400"/>
            </a:xfrm>
            <a:prstGeom prst="straightConnector1">
              <a:avLst/>
            </a:prstGeom>
            <a:noFill/>
            <a:ln w="38100">
              <a:solidFill>
                <a:schemeClr val="tx2"/>
              </a:solidFill>
              <a:round/>
              <a:headEnd type="triangle" w="med" len="med"/>
              <a:tailEnd type="triangle" w="med" len="med"/>
            </a:ln>
            <a:effectLst/>
          </p:spPr>
        </p:cxnSp>
      </p:grpSp>
      <p:sp>
        <p:nvSpPr>
          <p:cNvPr id="89" name="Slide Number Placeholder 88"/>
          <p:cNvSpPr>
            <a:spLocks noGrp="1"/>
          </p:cNvSpPr>
          <p:nvPr>
            <p:ph type="sldNum" sz="quarter" idx="12"/>
          </p:nvPr>
        </p:nvSpPr>
        <p:spPr/>
        <p:txBody>
          <a:bodyPr/>
          <a:lstStyle/>
          <a:p>
            <a:fld id="{12B1F09B-3F8B-4535-A2CD-A1CFD9F77C4F}" type="slidenum">
              <a:rPr lang="en-US" smtClean="0"/>
              <a:pPr/>
              <a:t>5</a:t>
            </a:fld>
            <a:endParaRPr lang="en-US" dirty="0"/>
          </a:p>
        </p:txBody>
      </p:sp>
      <p:pic>
        <p:nvPicPr>
          <p:cNvPr id="91" name="Picture 2"/>
          <p:cNvPicPr>
            <a:picLocks noChangeAspect="1" noChangeArrowheads="1"/>
          </p:cNvPicPr>
          <p:nvPr/>
        </p:nvPicPr>
        <p:blipFill>
          <a:blip r:embed="rId6" cstate="print"/>
          <a:srcRect/>
          <a:stretch>
            <a:fillRect/>
          </a:stretch>
        </p:blipFill>
        <p:spPr bwMode="auto">
          <a:xfrm>
            <a:off x="3202247" y="2362200"/>
            <a:ext cx="2131753" cy="716373"/>
          </a:xfrm>
          <a:prstGeom prst="rect">
            <a:avLst/>
          </a:prstGeom>
          <a:noFill/>
          <a:ln w="9525">
            <a:noFill/>
            <a:miter lim="800000"/>
            <a:headEnd/>
            <a:tailEnd/>
          </a:ln>
          <a:effectLst/>
        </p:spPr>
      </p:pic>
      <p:sp>
        <p:nvSpPr>
          <p:cNvPr id="10" name="TextBox 9"/>
          <p:cNvSpPr txBox="1"/>
          <p:nvPr/>
        </p:nvSpPr>
        <p:spPr>
          <a:xfrm>
            <a:off x="6172200" y="4343400"/>
            <a:ext cx="2819400" cy="1477328"/>
          </a:xfrm>
          <a:prstGeom prst="rect">
            <a:avLst/>
          </a:prstGeom>
          <a:noFill/>
        </p:spPr>
        <p:txBody>
          <a:bodyPr wrap="square" rtlCol="0">
            <a:spAutoFit/>
          </a:bodyPr>
          <a:lstStyle/>
          <a:p>
            <a:r>
              <a:rPr lang="en-US" dirty="0" smtClean="0">
                <a:solidFill>
                  <a:srgbClr val="008000"/>
                </a:solidFill>
              </a:rPr>
              <a:t>5</a:t>
            </a:r>
            <a:r>
              <a:rPr lang="en-US" b="1" dirty="0" smtClean="0"/>
              <a:t>. </a:t>
            </a:r>
            <a:r>
              <a:rPr lang="en-US" b="1" dirty="0" smtClean="0">
                <a:solidFill>
                  <a:srgbClr val="0070C0"/>
                </a:solidFill>
              </a:rPr>
              <a:t>Government </a:t>
            </a:r>
            <a:r>
              <a:rPr lang="en-US" b="1" dirty="0" err="1" smtClean="0">
                <a:solidFill>
                  <a:srgbClr val="0070C0"/>
                </a:solidFill>
              </a:rPr>
              <a:t>Accountabilty</a:t>
            </a:r>
            <a:endParaRPr lang="en-US" b="1" dirty="0" smtClean="0">
              <a:solidFill>
                <a:srgbClr val="0070C0"/>
              </a:solidFill>
            </a:endParaRPr>
          </a:p>
          <a:p>
            <a:endParaRPr lang="en-US" b="1" dirty="0" smtClean="0"/>
          </a:p>
          <a:p>
            <a:r>
              <a:rPr lang="en-US" b="1" dirty="0" smtClean="0">
                <a:solidFill>
                  <a:srgbClr val="3366FF"/>
                </a:solidFill>
              </a:rPr>
              <a:t>in a single payer Health Care System</a:t>
            </a:r>
            <a:endParaRPr lang="en-US" b="1" dirty="0">
              <a:solidFill>
                <a:srgbClr val="3366FF"/>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400" fill="hold"/>
                                        <p:tgtEl>
                                          <p:spTgt spid="10"/>
                                        </p:tgtEl>
                                        <p:attrNameLst>
                                          <p:attrName>ppt_x</p:attrName>
                                        </p:attrNameLst>
                                      </p:cBhvr>
                                      <p:tavLst>
                                        <p:tav tm="0">
                                          <p:val>
                                            <p:strVal val="#ppt_x"/>
                                          </p:val>
                                        </p:tav>
                                        <p:tav tm="100000">
                                          <p:val>
                                            <p:strVal val="#ppt_x"/>
                                          </p:val>
                                        </p:tav>
                                      </p:tavLst>
                                    </p:anim>
                                    <p:anim calcmode="lin" valueType="num">
                                      <p:cBhvr additive="base">
                                        <p:cTn id="44" dur="4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600" b="1" dirty="0" smtClean="0">
                <a:solidFill>
                  <a:schemeClr val="tx2"/>
                </a:solidFill>
                <a:latin typeface="Cambria" pitchFamily="18" charset="0"/>
              </a:rPr>
              <a:t>Objectives</a:t>
            </a:r>
            <a:endParaRPr lang="en-US" sz="3600" dirty="0">
              <a:solidFill>
                <a:schemeClr val="tx2"/>
              </a:solidFill>
            </a:endParaRPr>
          </a:p>
        </p:txBody>
      </p:sp>
      <p:sp>
        <p:nvSpPr>
          <p:cNvPr id="3" name="Content Placeholder 2"/>
          <p:cNvSpPr>
            <a:spLocks noGrp="1"/>
          </p:cNvSpPr>
          <p:nvPr>
            <p:ph idx="1"/>
          </p:nvPr>
        </p:nvSpPr>
        <p:spPr>
          <a:xfrm>
            <a:off x="381000" y="1371600"/>
            <a:ext cx="8686800" cy="5334000"/>
          </a:xfrm>
        </p:spPr>
        <p:txBody>
          <a:bodyPr>
            <a:normAutofit/>
          </a:bodyPr>
          <a:lstStyle/>
          <a:p>
            <a:pPr marL="457200" indent="-457200">
              <a:spcBef>
                <a:spcPts val="600"/>
              </a:spcBef>
              <a:spcAft>
                <a:spcPts val="600"/>
              </a:spcAft>
              <a:buFont typeface="+mj-lt"/>
              <a:buAutoNum type="arabicPeriod"/>
            </a:pPr>
            <a:r>
              <a:rPr lang="en-US" sz="2600" dirty="0" smtClean="0">
                <a:solidFill>
                  <a:schemeClr val="tx2"/>
                </a:solidFill>
              </a:rPr>
              <a:t>To develop a set of quality indicators for a childhood cancer </a:t>
            </a:r>
            <a:r>
              <a:rPr lang="en-US" sz="2600" dirty="0" smtClean="0">
                <a:solidFill>
                  <a:srgbClr val="0070C0"/>
                </a:solidFill>
                <a:latin typeface="Calibri"/>
                <a:cs typeface="Calibri"/>
              </a:rPr>
              <a:t>system </a:t>
            </a:r>
            <a:r>
              <a:rPr lang="en-US" sz="2600" dirty="0" smtClean="0">
                <a:solidFill>
                  <a:srgbClr val="1F497D"/>
                </a:solidFill>
              </a:rPr>
              <a:t>– ours and others </a:t>
            </a:r>
            <a:r>
              <a:rPr lang="en-US" sz="2600" i="1" dirty="0" smtClean="0">
                <a:solidFill>
                  <a:schemeClr val="tx2"/>
                </a:solidFill>
              </a:rPr>
              <a:t>(none existed)</a:t>
            </a:r>
          </a:p>
          <a:p>
            <a:pPr marL="457200" indent="-457200">
              <a:spcBef>
                <a:spcPts val="600"/>
              </a:spcBef>
              <a:spcAft>
                <a:spcPts val="600"/>
              </a:spcAft>
              <a:buFont typeface="+mj-lt"/>
              <a:buAutoNum type="arabicPeriod"/>
            </a:pPr>
            <a:r>
              <a:rPr lang="en-US" sz="2600" dirty="0" smtClean="0">
                <a:solidFill>
                  <a:schemeClr val="tx2"/>
                </a:solidFill>
              </a:rPr>
              <a:t>To select quality indicators that would: </a:t>
            </a:r>
          </a:p>
          <a:p>
            <a:pPr marL="804863" lvl="1" indent="-341313">
              <a:spcBef>
                <a:spcPts val="600"/>
              </a:spcBef>
              <a:spcAft>
                <a:spcPts val="600"/>
              </a:spcAft>
              <a:buFont typeface="Wingdings" pitchFamily="2" charset="2"/>
              <a:buChar char="v"/>
            </a:pPr>
            <a:r>
              <a:rPr lang="en-US" sz="2400" dirty="0" smtClean="0">
                <a:solidFill>
                  <a:srgbClr val="0070C0"/>
                </a:solidFill>
                <a:cs typeface="Calibri"/>
              </a:rPr>
              <a:t>take the pulse </a:t>
            </a:r>
            <a:r>
              <a:rPr lang="en-US" sz="2400" dirty="0" smtClean="0">
                <a:solidFill>
                  <a:schemeClr val="tx2"/>
                </a:solidFill>
              </a:rPr>
              <a:t>of the system (regular and irregular?)</a:t>
            </a:r>
          </a:p>
          <a:p>
            <a:pPr marL="804863" lvl="1" indent="-341313">
              <a:spcBef>
                <a:spcPts val="600"/>
              </a:spcBef>
              <a:spcAft>
                <a:spcPts val="600"/>
              </a:spcAft>
              <a:buFont typeface="Wingdings" pitchFamily="2" charset="2"/>
              <a:buChar char="v"/>
            </a:pPr>
            <a:r>
              <a:rPr lang="en-US" sz="2400" dirty="0" smtClean="0">
                <a:solidFill>
                  <a:schemeClr val="tx2"/>
                </a:solidFill>
              </a:rPr>
              <a:t>identify </a:t>
            </a:r>
            <a:r>
              <a:rPr lang="en-US" sz="2400" dirty="0" smtClean="0">
                <a:solidFill>
                  <a:srgbClr val="0070C0"/>
                </a:solidFill>
                <a:cs typeface="Calibri"/>
              </a:rPr>
              <a:t>actionable issues</a:t>
            </a:r>
            <a:endParaRPr lang="en-US" sz="2400" b="1" dirty="0" smtClean="0">
              <a:solidFill>
                <a:srgbClr val="66CCFF"/>
              </a:solidFill>
            </a:endParaRPr>
          </a:p>
          <a:p>
            <a:pPr marL="804863" lvl="1" indent="-341313">
              <a:spcBef>
                <a:spcPts val="600"/>
              </a:spcBef>
              <a:spcAft>
                <a:spcPts val="600"/>
              </a:spcAft>
              <a:buFont typeface="Wingdings" pitchFamily="2" charset="2"/>
              <a:buChar char="v"/>
            </a:pPr>
            <a:r>
              <a:rPr lang="en-US" sz="2400" dirty="0" smtClean="0">
                <a:solidFill>
                  <a:schemeClr val="tx2"/>
                </a:solidFill>
              </a:rPr>
              <a:t>achieve buy-in from the childhood cancer stakeholder community </a:t>
            </a:r>
          </a:p>
          <a:p>
            <a:pPr marL="457200" indent="-457200">
              <a:spcBef>
                <a:spcPts val="600"/>
              </a:spcBef>
              <a:spcAft>
                <a:spcPts val="600"/>
              </a:spcAft>
              <a:buFont typeface="+mj-lt"/>
              <a:buAutoNum type="arabicPeriod"/>
            </a:pPr>
            <a:r>
              <a:rPr lang="en-US" sz="2600" dirty="0" smtClean="0">
                <a:solidFill>
                  <a:schemeClr val="tx2"/>
                </a:solidFill>
              </a:rPr>
              <a:t>To set the indicators within a balanced </a:t>
            </a:r>
            <a:r>
              <a:rPr lang="en-US" sz="2600" dirty="0" smtClean="0">
                <a:solidFill>
                  <a:srgbClr val="0070C0"/>
                </a:solidFill>
                <a:cs typeface="Calibri"/>
              </a:rPr>
              <a:t>framework</a:t>
            </a:r>
            <a:endParaRPr lang="en-US" sz="2600" dirty="0" smtClean="0">
              <a:solidFill>
                <a:schemeClr val="tx2"/>
              </a:solidFill>
            </a:endParaRPr>
          </a:p>
          <a:p>
            <a:pPr marL="457200" indent="-457200">
              <a:spcBef>
                <a:spcPts val="600"/>
              </a:spcBef>
              <a:spcAft>
                <a:spcPts val="600"/>
              </a:spcAft>
              <a:buFont typeface="+mj-lt"/>
              <a:buAutoNum type="arabicPeriod"/>
            </a:pPr>
            <a:r>
              <a:rPr lang="en-US" sz="2600" dirty="0" smtClean="0">
                <a:solidFill>
                  <a:schemeClr val="tx2"/>
                </a:solidFill>
              </a:rPr>
              <a:t>To deliver on POGO commitments to system </a:t>
            </a:r>
            <a:r>
              <a:rPr lang="en-US" sz="2600" dirty="0" smtClean="0">
                <a:solidFill>
                  <a:srgbClr val="0070C0"/>
                </a:solidFill>
                <a:cs typeface="Calibri"/>
              </a:rPr>
              <a:t>accountability and quality </a:t>
            </a:r>
            <a:r>
              <a:rPr lang="en-US" sz="2600" dirty="0" smtClean="0">
                <a:solidFill>
                  <a:schemeClr val="tx2"/>
                </a:solidFill>
              </a:rPr>
              <a:t>through accurate measurement</a:t>
            </a:r>
          </a:p>
          <a:p>
            <a:pPr marL="347472" indent="-347472">
              <a:spcBef>
                <a:spcPts val="600"/>
              </a:spcBef>
              <a:spcAft>
                <a:spcPts val="600"/>
              </a:spcAft>
              <a:buFont typeface="Wingdings" pitchFamily="2" charset="2"/>
              <a:buChar char="v"/>
            </a:pPr>
            <a:endParaRPr lang="en-US" sz="2600" dirty="0" smtClean="0">
              <a:solidFill>
                <a:schemeClr val="tx2"/>
              </a:solidFill>
            </a:endParaRPr>
          </a:p>
          <a:p>
            <a:pPr marL="347472" indent="-347472">
              <a:spcBef>
                <a:spcPts val="600"/>
              </a:spcBef>
              <a:spcAft>
                <a:spcPts val="600"/>
              </a:spcAft>
              <a:buFont typeface="Wingdings" pitchFamily="2" charset="2"/>
              <a:buChar char="v"/>
            </a:pPr>
            <a:endParaRPr lang="en-US" sz="2600" dirty="0" smtClean="0">
              <a:solidFill>
                <a:schemeClr val="tx2"/>
              </a:solidFill>
            </a:endParaRPr>
          </a:p>
          <a:p>
            <a:pPr marL="571500" indent="-514350">
              <a:spcBef>
                <a:spcPts val="600"/>
              </a:spcBef>
              <a:spcAft>
                <a:spcPts val="600"/>
              </a:spcAft>
              <a:buFont typeface="+mj-lt"/>
              <a:buAutoNum type="arabicPeriod"/>
            </a:pPr>
            <a:endParaRPr lang="en-US" sz="2800" dirty="0" smtClean="0">
              <a:solidFill>
                <a:schemeClr val="tx2"/>
              </a:solidFill>
            </a:endParaRPr>
          </a:p>
          <a:p>
            <a:pPr marL="342900" lvl="1" indent="-342900">
              <a:buNone/>
            </a:pPr>
            <a:endParaRPr lang="en-US" sz="1200" dirty="0" smtClean="0">
              <a:solidFill>
                <a:schemeClr val="tx1">
                  <a:lumMod val="65000"/>
                  <a:lumOff val="35000"/>
                </a:schemeClr>
              </a:solidFill>
            </a:endParaRPr>
          </a:p>
          <a:p>
            <a:pPr marL="342900" lvl="1" indent="-342900">
              <a:buNone/>
            </a:pPr>
            <a:endParaRPr lang="en-US" sz="1200" dirty="0" smtClean="0">
              <a:solidFill>
                <a:schemeClr val="tx1">
                  <a:lumMod val="65000"/>
                  <a:lumOff val="35000"/>
                </a:schemeClr>
              </a:solidFill>
            </a:endParaRPr>
          </a:p>
          <a:p>
            <a:pPr marL="342900" lvl="1" indent="-342900">
              <a:buNone/>
            </a:pPr>
            <a:endParaRPr lang="en-US" sz="1200" dirty="0" smtClean="0">
              <a:solidFill>
                <a:schemeClr val="tx1">
                  <a:lumMod val="65000"/>
                  <a:lumOff val="35000"/>
                </a:schemeClr>
              </a:solidFill>
            </a:endParaRPr>
          </a:p>
          <a:p>
            <a:pPr marL="342900" lvl="1" indent="-342900">
              <a:buNone/>
            </a:pPr>
            <a:endParaRPr lang="en-US" sz="1200" dirty="0" smtClean="0">
              <a:solidFill>
                <a:schemeClr val="tx1">
                  <a:lumMod val="65000"/>
                  <a:lumOff val="35000"/>
                </a:schemeClr>
              </a:solidFill>
            </a:endParaRPr>
          </a:p>
          <a:p>
            <a:pPr marL="342900" lvl="1" indent="-342900">
              <a:buNone/>
            </a:pPr>
            <a:endParaRPr lang="en-US" sz="1200" dirty="0" smtClean="0">
              <a:solidFill>
                <a:schemeClr val="tx1">
                  <a:lumMod val="65000"/>
                  <a:lumOff val="35000"/>
                </a:schemeClr>
              </a:solidFill>
            </a:endParaRPr>
          </a:p>
          <a:p>
            <a:pPr marL="342900" lvl="1" indent="-342900">
              <a:buNone/>
            </a:pPr>
            <a:endParaRPr lang="en-US" sz="1200" dirty="0" smtClean="0">
              <a:solidFill>
                <a:schemeClr val="tx1">
                  <a:lumMod val="65000"/>
                  <a:lumOff val="35000"/>
                </a:schemeClr>
              </a:solidFill>
            </a:endParaRPr>
          </a:p>
          <a:p>
            <a:pPr marL="342900" lvl="1" indent="-342900">
              <a:buNone/>
            </a:pPr>
            <a:endParaRPr lang="en-US" sz="1200" dirty="0" smtClean="0">
              <a:solidFill>
                <a:schemeClr val="tx1">
                  <a:lumMod val="65000"/>
                  <a:lumOff val="35000"/>
                </a:schemeClr>
              </a:solidFill>
            </a:endParaRPr>
          </a:p>
          <a:p>
            <a:pPr marL="342900" lvl="1" indent="-342900">
              <a:buNone/>
            </a:pPr>
            <a:endParaRPr lang="en-US" sz="1200" dirty="0" smtClean="0">
              <a:solidFill>
                <a:schemeClr val="tx1">
                  <a:lumMod val="65000"/>
                  <a:lumOff val="35000"/>
                </a:schemeClr>
              </a:solidFill>
            </a:endParaRPr>
          </a:p>
          <a:p>
            <a:pPr marL="342900" lvl="1" indent="-342900">
              <a:buNone/>
            </a:pPr>
            <a:endParaRPr lang="en-US" sz="1200" dirty="0" smtClean="0">
              <a:solidFill>
                <a:schemeClr val="tx1">
                  <a:lumMod val="65000"/>
                  <a:lumOff val="35000"/>
                </a:schemeClr>
              </a:solidFill>
            </a:endParaRPr>
          </a:p>
          <a:p>
            <a:pPr marL="342900" lvl="1" indent="-342900">
              <a:buNone/>
            </a:pPr>
            <a:endParaRPr lang="en-US" sz="1200" dirty="0" smtClean="0">
              <a:solidFill>
                <a:schemeClr val="tx1">
                  <a:lumMod val="65000"/>
                  <a:lumOff val="35000"/>
                </a:schemeClr>
              </a:solidFill>
            </a:endParaRPr>
          </a:p>
        </p:txBody>
      </p:sp>
      <p:cxnSp>
        <p:nvCxnSpPr>
          <p:cNvPr id="5" name="Straight Connector 4"/>
          <p:cNvCxnSpPr/>
          <p:nvPr/>
        </p:nvCxnSpPr>
        <p:spPr>
          <a:xfrm>
            <a:off x="457200" y="12192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12B1F09B-3F8B-4535-A2CD-A1CFD9F77C4F}" type="slidenum">
              <a:rPr lang="en-US" smtClean="0"/>
              <a:pPr/>
              <a:t>6</a:t>
            </a:fld>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915400" cy="5791200"/>
          </a:xfrm>
        </p:spPr>
        <p:txBody>
          <a:bodyPr>
            <a:normAutofit fontScale="77500" lnSpcReduction="20000"/>
          </a:bodyPr>
          <a:lstStyle/>
          <a:p>
            <a:pPr>
              <a:spcBef>
                <a:spcPts val="600"/>
              </a:spcBef>
              <a:spcAft>
                <a:spcPts val="600"/>
              </a:spcAft>
              <a:buFont typeface="Wingdings" pitchFamily="2" charset="2"/>
              <a:buChar char="v"/>
            </a:pPr>
            <a:r>
              <a:rPr lang="en-US" sz="2800" b="1" dirty="0" smtClean="0">
                <a:solidFill>
                  <a:schemeClr val="tx2"/>
                </a:solidFill>
                <a:latin typeface="Cambria" pitchFamily="18" charset="0"/>
              </a:rPr>
              <a:t>Intended Use of Quality Indicator Set</a:t>
            </a:r>
          </a:p>
          <a:p>
            <a:pPr marL="685800" lvl="1" indent="-338138">
              <a:spcBef>
                <a:spcPts val="600"/>
              </a:spcBef>
              <a:spcAft>
                <a:spcPts val="600"/>
              </a:spcAft>
            </a:pPr>
            <a:r>
              <a:rPr lang="en-US" sz="2600" dirty="0" smtClean="0">
                <a:solidFill>
                  <a:schemeClr val="tx2"/>
                </a:solidFill>
              </a:rPr>
              <a:t>review of the functioning of the system using prospective, standardized data</a:t>
            </a:r>
          </a:p>
          <a:p>
            <a:pPr marL="685800" lvl="1" indent="-338138">
              <a:spcBef>
                <a:spcPts val="600"/>
              </a:spcBef>
              <a:spcAft>
                <a:spcPts val="600"/>
              </a:spcAft>
            </a:pPr>
            <a:r>
              <a:rPr lang="en-US" sz="2600" dirty="0" smtClean="0">
                <a:solidFill>
                  <a:schemeClr val="tx2"/>
                </a:solidFill>
              </a:rPr>
              <a:t>continuous quality improvement and self-regulation – local and provincial</a:t>
            </a:r>
          </a:p>
          <a:p>
            <a:pPr marL="685800" lvl="1" indent="-338138">
              <a:spcBef>
                <a:spcPts val="600"/>
              </a:spcBef>
              <a:spcAft>
                <a:spcPts val="600"/>
              </a:spcAft>
            </a:pPr>
            <a:r>
              <a:rPr lang="en-US" sz="2600" dirty="0" smtClean="0">
                <a:solidFill>
                  <a:schemeClr val="tx2"/>
                </a:solidFill>
              </a:rPr>
              <a:t>benchmarking – national and international</a:t>
            </a:r>
          </a:p>
          <a:p>
            <a:pPr marL="685800" lvl="1" indent="-338138">
              <a:spcBef>
                <a:spcPts val="600"/>
              </a:spcBef>
              <a:spcAft>
                <a:spcPts val="600"/>
              </a:spcAft>
            </a:pPr>
            <a:r>
              <a:rPr lang="en-US" sz="2600" dirty="0" smtClean="0">
                <a:solidFill>
                  <a:schemeClr val="tx2"/>
                </a:solidFill>
              </a:rPr>
              <a:t>public reporting – accessible, standardized, timely, useful</a:t>
            </a:r>
          </a:p>
          <a:p>
            <a:pPr marL="685800" lvl="1" indent="-338138">
              <a:spcBef>
                <a:spcPts val="600"/>
              </a:spcBef>
              <a:spcAft>
                <a:spcPts val="600"/>
              </a:spcAft>
            </a:pPr>
            <a:r>
              <a:rPr lang="en-US" sz="2600" b="1" u="sng" dirty="0" smtClean="0">
                <a:solidFill>
                  <a:schemeClr val="tx2"/>
                </a:solidFill>
              </a:rPr>
              <a:t>not </a:t>
            </a:r>
            <a:r>
              <a:rPr lang="en-US" sz="2600" dirty="0" smtClean="0">
                <a:solidFill>
                  <a:schemeClr val="tx2"/>
                </a:solidFill>
              </a:rPr>
              <a:t>intended to evaluate individual health provider performance</a:t>
            </a:r>
          </a:p>
          <a:p>
            <a:pPr lvl="1">
              <a:spcBef>
                <a:spcPts val="600"/>
              </a:spcBef>
              <a:spcAft>
                <a:spcPts val="600"/>
              </a:spcAft>
            </a:pPr>
            <a:endParaRPr lang="en-US" sz="2700" dirty="0" smtClean="0">
              <a:solidFill>
                <a:schemeClr val="tx2"/>
              </a:solidFill>
            </a:endParaRPr>
          </a:p>
          <a:p>
            <a:pPr>
              <a:spcBef>
                <a:spcPts val="600"/>
              </a:spcBef>
              <a:spcAft>
                <a:spcPts val="600"/>
              </a:spcAft>
              <a:buFont typeface="Wingdings" pitchFamily="2" charset="2"/>
              <a:buChar char="v"/>
            </a:pPr>
            <a:r>
              <a:rPr lang="en-US" sz="2800" b="1" dirty="0" smtClean="0">
                <a:solidFill>
                  <a:schemeClr val="tx2"/>
                </a:solidFill>
                <a:latin typeface="Cambria" pitchFamily="18" charset="0"/>
              </a:rPr>
              <a:t>Target Stakeholder Group </a:t>
            </a:r>
          </a:p>
          <a:p>
            <a:pPr marL="685800" lvl="1" indent="-338138">
              <a:spcBef>
                <a:spcPts val="600"/>
              </a:spcBef>
              <a:spcAft>
                <a:spcPts val="600"/>
              </a:spcAft>
            </a:pPr>
            <a:r>
              <a:rPr lang="en-US" sz="2600" dirty="0" smtClean="0">
                <a:solidFill>
                  <a:schemeClr val="tx2"/>
                </a:solidFill>
              </a:rPr>
              <a:t>healthcare providers</a:t>
            </a:r>
          </a:p>
          <a:p>
            <a:pPr marL="685800" lvl="1" indent="-338138">
              <a:spcBef>
                <a:spcPts val="600"/>
              </a:spcBef>
              <a:spcAft>
                <a:spcPts val="600"/>
              </a:spcAft>
            </a:pPr>
            <a:r>
              <a:rPr lang="en-US" sz="2600" dirty="0" smtClean="0">
                <a:solidFill>
                  <a:schemeClr val="tx2"/>
                </a:solidFill>
              </a:rPr>
              <a:t>hospital administrators/managers/institutions</a:t>
            </a:r>
          </a:p>
          <a:p>
            <a:pPr marL="685800" lvl="1" indent="-338138">
              <a:spcBef>
                <a:spcPts val="600"/>
              </a:spcBef>
              <a:spcAft>
                <a:spcPts val="600"/>
              </a:spcAft>
            </a:pPr>
            <a:r>
              <a:rPr lang="en-US" sz="2600" dirty="0">
                <a:solidFill>
                  <a:schemeClr val="tx2"/>
                </a:solidFill>
              </a:rPr>
              <a:t>parents, families and </a:t>
            </a:r>
            <a:r>
              <a:rPr lang="en-US" sz="2600" dirty="0" smtClean="0">
                <a:solidFill>
                  <a:schemeClr val="tx2"/>
                </a:solidFill>
              </a:rPr>
              <a:t>survivors</a:t>
            </a:r>
          </a:p>
          <a:p>
            <a:pPr marL="685800" lvl="1" indent="-338138">
              <a:spcBef>
                <a:spcPts val="600"/>
              </a:spcBef>
              <a:spcAft>
                <a:spcPts val="600"/>
              </a:spcAft>
            </a:pPr>
            <a:r>
              <a:rPr lang="en-US" sz="2600" dirty="0" smtClean="0">
                <a:solidFill>
                  <a:schemeClr val="tx2"/>
                </a:solidFill>
              </a:rPr>
              <a:t>researchers</a:t>
            </a:r>
          </a:p>
          <a:p>
            <a:pPr marL="685800" lvl="1" indent="-338138">
              <a:spcBef>
                <a:spcPts val="600"/>
              </a:spcBef>
              <a:spcAft>
                <a:spcPts val="600"/>
              </a:spcAft>
            </a:pPr>
            <a:r>
              <a:rPr lang="en-US" sz="2600" dirty="0" smtClean="0">
                <a:solidFill>
                  <a:schemeClr val="tx2"/>
                </a:solidFill>
              </a:rPr>
              <a:t>Provincial Ministry of Health and Long-Term Care (MOHLTC)/policymakers/ other funders</a:t>
            </a:r>
          </a:p>
          <a:p>
            <a:pPr>
              <a:spcBef>
                <a:spcPts val="600"/>
              </a:spcBef>
              <a:spcAft>
                <a:spcPts val="200"/>
              </a:spcAft>
              <a:buFont typeface="Wingdings" pitchFamily="2" charset="2"/>
              <a:buChar char="v"/>
            </a:pPr>
            <a:endParaRPr lang="en-US" sz="2400" dirty="0" smtClean="0">
              <a:solidFill>
                <a:schemeClr val="tx2"/>
              </a:solidFill>
            </a:endParaRPr>
          </a:p>
          <a:p>
            <a:pPr>
              <a:buFont typeface="Wingdings" pitchFamily="2" charset="2"/>
              <a:buChar char="v"/>
            </a:pPr>
            <a:endParaRPr lang="en-US" sz="2200" dirty="0" smtClean="0">
              <a:solidFill>
                <a:schemeClr val="tx2"/>
              </a:solidFill>
            </a:endParaRPr>
          </a:p>
          <a:p>
            <a:endParaRPr lang="en-US" sz="2200" dirty="0">
              <a:solidFill>
                <a:schemeClr val="tx2"/>
              </a:solidFill>
            </a:endParaRPr>
          </a:p>
        </p:txBody>
      </p:sp>
      <p:sp>
        <p:nvSpPr>
          <p:cNvPr id="4" name="Slide Number Placeholder 3"/>
          <p:cNvSpPr>
            <a:spLocks noGrp="1"/>
          </p:cNvSpPr>
          <p:nvPr>
            <p:ph type="sldNum" sz="quarter" idx="12"/>
          </p:nvPr>
        </p:nvSpPr>
        <p:spPr/>
        <p:txBody>
          <a:bodyPr/>
          <a:lstStyle/>
          <a:p>
            <a:fld id="{12B1F09B-3F8B-4535-A2CD-A1CFD9F77C4F}" type="slidenum">
              <a:rPr lang="en-US" smtClean="0"/>
              <a:pPr/>
              <a:t>7</a:t>
            </a:fld>
            <a:endParaRPr lang="en-US" dirty="0"/>
          </a:p>
        </p:txBody>
      </p:sp>
      <p:sp>
        <p:nvSpPr>
          <p:cNvPr id="5" name="Title 1"/>
          <p:cNvSpPr txBox="1">
            <a:spLocks/>
          </p:cNvSpPr>
          <p:nvPr/>
        </p:nvSpPr>
        <p:spPr>
          <a:xfrm>
            <a:off x="0" y="0"/>
            <a:ext cx="9144000" cy="9144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700" b="1" i="0" u="none" strike="noStrike" kern="1200" cap="none" spc="0" normalizeH="0" baseline="0" noProof="0" dirty="0" smtClean="0">
                <a:ln>
                  <a:noFill/>
                </a:ln>
                <a:solidFill>
                  <a:schemeClr val="tx2"/>
                </a:solidFill>
                <a:effectLst/>
                <a:uLnTx/>
                <a:uFillTx/>
                <a:latin typeface="Cambria" pitchFamily="18" charset="0"/>
                <a:ea typeface="+mj-ea"/>
                <a:cs typeface="+mj-cs"/>
              </a:rPr>
              <a:t>Intended Use and Target Audience</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cxnSp>
        <p:nvCxnSpPr>
          <p:cNvPr id="6" name="Straight Connector 5"/>
          <p:cNvCxnSpPr/>
          <p:nvPr/>
        </p:nvCxnSpPr>
        <p:spPr>
          <a:xfrm>
            <a:off x="457200" y="8382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B1F09B-3F8B-4535-A2CD-A1CFD9F77C4F}" type="slidenum">
              <a:rPr lang="en-US" smtClean="0"/>
              <a:pPr/>
              <a:t>8</a:t>
            </a:fld>
            <a:endParaRPr lang="en-US" dirty="0"/>
          </a:p>
        </p:txBody>
      </p:sp>
      <p:sp>
        <p:nvSpPr>
          <p:cNvPr id="5" name="Title 1"/>
          <p:cNvSpPr txBox="1">
            <a:spLocks/>
          </p:cNvSpPr>
          <p:nvPr/>
        </p:nvSpPr>
        <p:spPr>
          <a:xfrm>
            <a:off x="0" y="0"/>
            <a:ext cx="9144000" cy="1219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chemeClr val="tx2"/>
                </a:solidFill>
                <a:latin typeface="Cambria" pitchFamily="18" charset="0"/>
                <a:ea typeface="+mj-ea"/>
                <a:cs typeface="+mj-cs"/>
              </a:rPr>
              <a:t>Relationship of Frameworks and Indicators</a:t>
            </a:r>
            <a:endParaRPr kumimoji="0" lang="en-US" sz="3600" b="0" i="0" u="none" strike="noStrike" kern="1200" cap="none" spc="0" normalizeH="0" baseline="0" noProof="0" dirty="0">
              <a:ln>
                <a:noFill/>
              </a:ln>
              <a:solidFill>
                <a:srgbClr val="FF0000"/>
              </a:solidFill>
              <a:effectLst/>
              <a:uLnTx/>
              <a:uFillTx/>
              <a:latin typeface="+mj-lt"/>
              <a:ea typeface="+mj-ea"/>
              <a:cs typeface="+mj-cs"/>
            </a:endParaRPr>
          </a:p>
        </p:txBody>
      </p:sp>
      <p:cxnSp>
        <p:nvCxnSpPr>
          <p:cNvPr id="6" name="Straight Connector 5"/>
          <p:cNvCxnSpPr/>
          <p:nvPr/>
        </p:nvCxnSpPr>
        <p:spPr>
          <a:xfrm>
            <a:off x="457200" y="12954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pic>
        <p:nvPicPr>
          <p:cNvPr id="7" name="Content Placeholder 4" descr="arhcitect drawing120457381076656.gif"/>
          <p:cNvPicPr>
            <a:picLocks noGrp="1" noChangeAspect="1"/>
          </p:cNvPicPr>
          <p:nvPr>
            <p:ph idx="1"/>
          </p:nvPr>
        </p:nvPicPr>
        <p:blipFill>
          <a:blip r:embed="rId3" cstate="print"/>
          <a:srcRect l="-10555" r="-10555"/>
          <a:stretch>
            <a:fillRect/>
          </a:stretch>
        </p:blipFill>
        <p:spPr>
          <a:xfrm>
            <a:off x="4191000" y="3962400"/>
            <a:ext cx="4572319" cy="2514600"/>
          </a:xfrm>
        </p:spPr>
      </p:pic>
      <p:pic>
        <p:nvPicPr>
          <p:cNvPr id="8" name="Picture 7" descr="new-house-under-construction-on-stilts-31363036.jpg"/>
          <p:cNvPicPr>
            <a:picLocks noChangeAspect="1"/>
          </p:cNvPicPr>
          <p:nvPr/>
        </p:nvPicPr>
        <p:blipFill>
          <a:blip r:embed="rId4" cstate="print"/>
          <a:stretch>
            <a:fillRect/>
          </a:stretch>
        </p:blipFill>
        <p:spPr>
          <a:xfrm>
            <a:off x="457200" y="1600200"/>
            <a:ext cx="4038600" cy="28718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50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CA" b="1" dirty="0" smtClean="0">
                <a:solidFill>
                  <a:schemeClr val="tx2"/>
                </a:solidFill>
                <a:latin typeface="Cambria" pitchFamily="18" charset="0"/>
              </a:rPr>
              <a:t>Outline</a:t>
            </a:r>
            <a:endParaRPr lang="en-CA" sz="2200" b="1" dirty="0">
              <a:solidFill>
                <a:srgbClr val="FF0000"/>
              </a:solidFill>
              <a:latin typeface="Cambria" pitchFamily="18" charset="0"/>
            </a:endParaRPr>
          </a:p>
        </p:txBody>
      </p:sp>
      <p:sp>
        <p:nvSpPr>
          <p:cNvPr id="4" name="Content Placeholder 3"/>
          <p:cNvSpPr>
            <a:spLocks noGrp="1"/>
          </p:cNvSpPr>
          <p:nvPr>
            <p:ph idx="1"/>
          </p:nvPr>
        </p:nvSpPr>
        <p:spPr>
          <a:xfrm>
            <a:off x="457200" y="1219200"/>
            <a:ext cx="8382000" cy="4906963"/>
          </a:xfrm>
        </p:spPr>
        <p:txBody>
          <a:bodyPr>
            <a:normAutofit/>
          </a:bodyPr>
          <a:lstStyle/>
          <a:p>
            <a:pPr marL="395288" indent="-395288">
              <a:buClr>
                <a:schemeClr val="tx1">
                  <a:lumMod val="50000"/>
                  <a:lumOff val="50000"/>
                </a:schemeClr>
              </a:buClr>
              <a:buFont typeface="+mj-lt"/>
              <a:buAutoNum type="arabicPeriod"/>
            </a:pPr>
            <a:r>
              <a:rPr lang="en-CA" sz="2800" b="1" dirty="0" smtClean="0">
                <a:solidFill>
                  <a:schemeClr val="tx1">
                    <a:lumMod val="50000"/>
                    <a:lumOff val="50000"/>
                  </a:schemeClr>
                </a:solidFill>
              </a:rPr>
              <a:t> </a:t>
            </a:r>
            <a:r>
              <a:rPr lang="en-CA" sz="2800" dirty="0">
                <a:solidFill>
                  <a:schemeClr val="bg1">
                    <a:lumMod val="50000"/>
                  </a:schemeClr>
                </a:solidFill>
              </a:rPr>
              <a:t>Why do this anyway? </a:t>
            </a:r>
            <a:endParaRPr lang="en-CA" sz="2800" dirty="0" smtClean="0">
              <a:solidFill>
                <a:schemeClr val="bg1">
                  <a:lumMod val="50000"/>
                </a:schemeClr>
              </a:solidFill>
            </a:endParaRPr>
          </a:p>
          <a:p>
            <a:pPr marL="395288" indent="-395288">
              <a:buClr>
                <a:schemeClr val="tx1">
                  <a:lumMod val="50000"/>
                  <a:lumOff val="50000"/>
                </a:schemeClr>
              </a:buClr>
              <a:buFont typeface="+mj-lt"/>
              <a:buAutoNum type="arabicPeriod"/>
            </a:pPr>
            <a:r>
              <a:rPr lang="en-CA" sz="2800" b="1" dirty="0" smtClean="0">
                <a:solidFill>
                  <a:srgbClr val="0070C0"/>
                </a:solidFill>
              </a:rPr>
              <a:t> Phase I – Quality Assessment Frameworks</a:t>
            </a:r>
            <a:endParaRPr lang="en-CA" sz="2800" b="1" dirty="0" smtClean="0">
              <a:solidFill>
                <a:srgbClr val="FF0000"/>
              </a:solidFill>
            </a:endParaRPr>
          </a:p>
          <a:p>
            <a:pPr marL="395288" indent="-395288">
              <a:buClr>
                <a:schemeClr val="tx1">
                  <a:lumMod val="50000"/>
                  <a:lumOff val="50000"/>
                </a:schemeClr>
              </a:buClr>
              <a:buFont typeface="+mj-lt"/>
              <a:buAutoNum type="arabicPeriod"/>
            </a:pPr>
            <a:r>
              <a:rPr lang="en-CA" sz="2800" b="1" dirty="0" smtClean="0">
                <a:solidFill>
                  <a:schemeClr val="tx1">
                    <a:lumMod val="50000"/>
                    <a:lumOff val="50000"/>
                  </a:schemeClr>
                </a:solidFill>
              </a:rPr>
              <a:t> </a:t>
            </a:r>
            <a:r>
              <a:rPr lang="en-CA" sz="2800" dirty="0" smtClean="0">
                <a:solidFill>
                  <a:schemeClr val="tx1">
                    <a:lumMod val="50000"/>
                    <a:lumOff val="50000"/>
                  </a:schemeClr>
                </a:solidFill>
              </a:rPr>
              <a:t>Phase II – Quality Indicator Development &amp;  </a:t>
            </a:r>
            <a:br>
              <a:rPr lang="en-CA" sz="2800" dirty="0" smtClean="0">
                <a:solidFill>
                  <a:schemeClr val="tx1">
                    <a:lumMod val="50000"/>
                    <a:lumOff val="50000"/>
                  </a:schemeClr>
                </a:solidFill>
              </a:rPr>
            </a:br>
            <a:r>
              <a:rPr lang="en-CA" sz="2800" dirty="0" smtClean="0">
                <a:solidFill>
                  <a:schemeClr val="tx1">
                    <a:lumMod val="50000"/>
                    <a:lumOff val="50000"/>
                  </a:schemeClr>
                </a:solidFill>
              </a:rPr>
              <a:t> Framework Selection </a:t>
            </a:r>
          </a:p>
          <a:p>
            <a:pPr marL="395288" indent="-395288">
              <a:buClr>
                <a:schemeClr val="tx1">
                  <a:lumMod val="50000"/>
                  <a:lumOff val="50000"/>
                </a:schemeClr>
              </a:buClr>
              <a:buFont typeface="+mj-lt"/>
              <a:buAutoNum type="arabicPeriod"/>
            </a:pPr>
            <a:r>
              <a:rPr lang="en-CA" sz="2800" b="1" dirty="0" smtClean="0">
                <a:solidFill>
                  <a:schemeClr val="tx1">
                    <a:lumMod val="50000"/>
                    <a:lumOff val="50000"/>
                  </a:schemeClr>
                </a:solidFill>
              </a:rPr>
              <a:t> </a:t>
            </a:r>
            <a:r>
              <a:rPr lang="en-CA" sz="2800" dirty="0" smtClean="0">
                <a:solidFill>
                  <a:schemeClr val="tx1">
                    <a:lumMod val="50000"/>
                    <a:lumOff val="50000"/>
                  </a:schemeClr>
                </a:solidFill>
              </a:rPr>
              <a:t>Phase III – Stakeholder Feedback: Modified Delphi </a:t>
            </a:r>
            <a:br>
              <a:rPr lang="en-CA" sz="2800" dirty="0" smtClean="0">
                <a:solidFill>
                  <a:schemeClr val="tx1">
                    <a:lumMod val="50000"/>
                    <a:lumOff val="50000"/>
                  </a:schemeClr>
                </a:solidFill>
              </a:rPr>
            </a:br>
            <a:r>
              <a:rPr lang="en-CA" sz="2800" dirty="0" smtClean="0">
                <a:solidFill>
                  <a:schemeClr val="tx1">
                    <a:lumMod val="50000"/>
                    <a:lumOff val="50000"/>
                  </a:schemeClr>
                </a:solidFill>
              </a:rPr>
              <a:t> Panel Process</a:t>
            </a:r>
          </a:p>
          <a:p>
            <a:pPr marL="395288" indent="-395288">
              <a:buClr>
                <a:schemeClr val="tx1">
                  <a:lumMod val="50000"/>
                  <a:lumOff val="50000"/>
                </a:schemeClr>
              </a:buClr>
              <a:buFont typeface="+mj-lt"/>
              <a:buAutoNum type="arabicPeriod"/>
            </a:pPr>
            <a:r>
              <a:rPr lang="en-CA" sz="2800" b="1" dirty="0" smtClean="0">
                <a:solidFill>
                  <a:schemeClr val="tx1">
                    <a:lumMod val="50000"/>
                    <a:lumOff val="50000"/>
                  </a:schemeClr>
                </a:solidFill>
              </a:rPr>
              <a:t> </a:t>
            </a:r>
            <a:r>
              <a:rPr lang="en-CA" sz="2800" dirty="0" smtClean="0">
                <a:solidFill>
                  <a:schemeClr val="tx1">
                    <a:lumMod val="50000"/>
                    <a:lumOff val="50000"/>
                  </a:schemeClr>
                </a:solidFill>
              </a:rPr>
              <a:t>Next Steps &amp; Implementation </a:t>
            </a:r>
          </a:p>
        </p:txBody>
      </p:sp>
      <p:sp>
        <p:nvSpPr>
          <p:cNvPr id="10" name="Slide Number Placeholder 9"/>
          <p:cNvSpPr>
            <a:spLocks noGrp="1"/>
          </p:cNvSpPr>
          <p:nvPr>
            <p:ph type="sldNum" sz="quarter" idx="12"/>
          </p:nvPr>
        </p:nvSpPr>
        <p:spPr/>
        <p:txBody>
          <a:bodyPr/>
          <a:lstStyle/>
          <a:p>
            <a:fld id="{321B71E7-4587-47F7-8470-EEABA8242E2B}" type="slidenum">
              <a:rPr lang="en-CA" smtClean="0"/>
              <a:pPr/>
              <a:t>9</a:t>
            </a:fld>
            <a:endParaRPr lang="en-CA" dirty="0"/>
          </a:p>
        </p:txBody>
      </p:sp>
      <p:cxnSp>
        <p:nvCxnSpPr>
          <p:cNvPr id="11" name="Straight Connector 10"/>
          <p:cNvCxnSpPr/>
          <p:nvPr/>
        </p:nvCxnSpPr>
        <p:spPr>
          <a:xfrm>
            <a:off x="457200" y="1143000"/>
            <a:ext cx="8229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0.4|0.5|0.4|0.9|1.4|1.2|0.8|0.9"/>
</p:tagLst>
</file>

<file path=ppt/tags/tag2.xml><?xml version="1.0" encoding="utf-8"?>
<p:tagLst xmlns:a="http://schemas.openxmlformats.org/drawingml/2006/main" xmlns:r="http://schemas.openxmlformats.org/officeDocument/2006/relationships" xmlns:p="http://schemas.openxmlformats.org/presentationml/2006/main">
  <p:tag name="TIMING" val="|0.5|0.8|0.7|0.7|0.8"/>
</p:tagLst>
</file>

<file path=ppt/tags/tag3.xml><?xml version="1.0" encoding="utf-8"?>
<p:tagLst xmlns:a="http://schemas.openxmlformats.org/drawingml/2006/main" xmlns:r="http://schemas.openxmlformats.org/officeDocument/2006/relationships" xmlns:p="http://schemas.openxmlformats.org/presentationml/2006/main">
  <p:tag name="TIMING" val="|0.8|0.7|1.7"/>
</p:tagLst>
</file>

<file path=ppt/tags/tag4.xml><?xml version="1.0" encoding="utf-8"?>
<p:tagLst xmlns:a="http://schemas.openxmlformats.org/drawingml/2006/main" xmlns:r="http://schemas.openxmlformats.org/officeDocument/2006/relationships" xmlns:p="http://schemas.openxmlformats.org/presentationml/2006/main">
  <p:tag name="TIMING" val="|0.4|0.4"/>
</p:tagLst>
</file>

<file path=ppt/tags/tag5.xml><?xml version="1.0" encoding="utf-8"?>
<p:tagLst xmlns:a="http://schemas.openxmlformats.org/drawingml/2006/main" xmlns:r="http://schemas.openxmlformats.org/officeDocument/2006/relationships" xmlns:p="http://schemas.openxmlformats.org/presentationml/2006/main">
  <p:tag name="TIMING" val="|0.6"/>
</p:tagLst>
</file>

<file path=ppt/tags/tag6.xml><?xml version="1.0" encoding="utf-8"?>
<p:tagLst xmlns:a="http://schemas.openxmlformats.org/drawingml/2006/main" xmlns:r="http://schemas.openxmlformats.org/officeDocument/2006/relationships" xmlns:p="http://schemas.openxmlformats.org/presentationml/2006/main">
  <p:tag name="TIMING" val="|0.4|0"/>
</p:tagLst>
</file>

<file path=ppt/tags/tag7.xml><?xml version="1.0" encoding="utf-8"?>
<p:tagLst xmlns:a="http://schemas.openxmlformats.org/drawingml/2006/main" xmlns:r="http://schemas.openxmlformats.org/officeDocument/2006/relationships" xmlns:p="http://schemas.openxmlformats.org/presentationml/2006/main">
  <p:tag name="TIMING" val="|0.8|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6915</TotalTime>
  <Words>5656</Words>
  <Application>Microsoft Office PowerPoint</Application>
  <PresentationFormat>Apresentação na tela (4:3)</PresentationFormat>
  <Paragraphs>827</Paragraphs>
  <Slides>48</Slides>
  <Notes>44</Notes>
  <HiddenSlides>0</HiddenSlides>
  <MMClips>0</MMClips>
  <ScaleCrop>false</ScaleCrop>
  <HeadingPairs>
    <vt:vector size="4" baseType="variant">
      <vt:variant>
        <vt:lpstr>Tema</vt:lpstr>
      </vt:variant>
      <vt:variant>
        <vt:i4>1</vt:i4>
      </vt:variant>
      <vt:variant>
        <vt:lpstr>Títulos de slides</vt:lpstr>
      </vt:variant>
      <vt:variant>
        <vt:i4>48</vt:i4>
      </vt:variant>
    </vt:vector>
  </HeadingPairs>
  <TitlesOfParts>
    <vt:vector size="49" baseType="lpstr">
      <vt:lpstr>Office Theme</vt:lpstr>
      <vt:lpstr>Measuring the Quality of a Childhood Cancer Care Delivery System:  Development and Operationalizing a Framework and Quality Indicators</vt:lpstr>
      <vt:lpstr>Outline</vt:lpstr>
      <vt:lpstr>Centuries of Bloodletting for the Cure</vt:lpstr>
      <vt:lpstr>Which Lenses are Necessary? </vt:lpstr>
      <vt:lpstr>What Enabled the POGO Initiative? </vt:lpstr>
      <vt:lpstr>Objectives</vt:lpstr>
      <vt:lpstr>Apresentação do PowerPoint</vt:lpstr>
      <vt:lpstr>Apresentação do PowerPoint</vt:lpstr>
      <vt:lpstr>Outline</vt:lpstr>
      <vt:lpstr>Stages of Study Development</vt:lpstr>
      <vt:lpstr>Review of Quality Assessment Frameworks</vt:lpstr>
      <vt:lpstr>Outline</vt:lpstr>
      <vt:lpstr>Stages of Study Development</vt:lpstr>
      <vt:lpstr>Apresentação do PowerPoint</vt:lpstr>
      <vt:lpstr>Stages of Study Development</vt:lpstr>
      <vt:lpstr>Apresentação do PowerPoint</vt:lpstr>
      <vt:lpstr>Apresentação do PowerPoint</vt:lpstr>
      <vt:lpstr>Apresentação do PowerPoint</vt:lpstr>
      <vt:lpstr>Stages of Study Development</vt:lpstr>
      <vt:lpstr>Apresentação do PowerPoint</vt:lpstr>
      <vt:lpstr>Apresentação do PowerPoint</vt:lpstr>
      <vt:lpstr>Apresentação do PowerPoint</vt:lpstr>
      <vt:lpstr>Apresentação do PowerPoint</vt:lpstr>
      <vt:lpstr>Apresentação do PowerPoint</vt:lpstr>
      <vt:lpstr>Stages of Study Development</vt:lpstr>
      <vt:lpstr>Sample Proposed Quality Indicator  Five-Year Overall Relative Survival</vt:lpstr>
      <vt:lpstr>Stages of Study Development</vt:lpstr>
      <vt:lpstr>Quality Dimensions of Cancer Care Ontario’s  Cancer System Quality Index (CSQI) </vt:lpstr>
      <vt:lpstr>Mapping of 33 Proposed Quality Indicators  of the Childhood Cancer System by CSQI Quality Dimension</vt:lpstr>
      <vt:lpstr>Outline</vt:lpstr>
      <vt:lpstr>Apresentação do PowerPoint</vt:lpstr>
      <vt:lpstr>Stages of Study Development</vt:lpstr>
      <vt:lpstr>Assessing Stakeholder Agreement Delphi Panel Mailed Survey</vt:lpstr>
      <vt:lpstr>Assessing Stakeholder Agreement  Delphi Panel Survey Results (Degree of Meaningfulness/ Importance by Level of Panel Agreement)</vt:lpstr>
      <vt:lpstr>Assessing Stakeholder Agreement  Delphi Panel Survey Results (Qualitative)</vt:lpstr>
      <vt:lpstr>Stages of Study Development</vt:lpstr>
      <vt:lpstr>Assessing Stakeholder Agreement  In-Person Consensus Meeting</vt:lpstr>
      <vt:lpstr>Assessing Stakeholder Agreement  Charge to Delphi Panel Members</vt:lpstr>
      <vt:lpstr>Proposed Quality Indicators of the Pediatric Oncology System  by Delphi Panel Endorsement</vt:lpstr>
      <vt:lpstr>Apresentação do PowerPoint</vt:lpstr>
      <vt:lpstr>Outline</vt:lpstr>
      <vt:lpstr>Accountabilities  QI Data Collection, Analyses, Interpretation &amp; Potential Recommendations in Relation to POGO POSQI Oversight Mechanism</vt:lpstr>
      <vt:lpstr>Apresentação do PowerPoint</vt:lpstr>
      <vt:lpstr>Next Steps</vt:lpstr>
      <vt:lpstr>Potential National Collaboration</vt:lpstr>
      <vt:lpstr>Potential for a Common, National Quality Indicator (QI) Dataset</vt:lpstr>
      <vt:lpstr>Investigator Group</vt:lpstr>
      <vt:lpstr>Apresentação do PowerPoint</vt:lpstr>
    </vt:vector>
  </TitlesOfParts>
  <Company>POGO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POGO – PSSC  Quality Indicators,</dc:title>
  <dc:creator>nbradley</dc:creator>
  <cp:lastModifiedBy>XR2</cp:lastModifiedBy>
  <cp:revision>600</cp:revision>
  <dcterms:created xsi:type="dcterms:W3CDTF">2013-06-03T00:36:39Z</dcterms:created>
  <dcterms:modified xsi:type="dcterms:W3CDTF">2015-08-27T12:44:16Z</dcterms:modified>
</cp:coreProperties>
</file>