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7" r:id="rId2"/>
    <p:sldId id="279" r:id="rId3"/>
    <p:sldId id="276" r:id="rId4"/>
    <p:sldId id="286" r:id="rId5"/>
    <p:sldId id="278" r:id="rId6"/>
    <p:sldId id="274" r:id="rId7"/>
    <p:sldId id="280" r:id="rId8"/>
    <p:sldId id="294" r:id="rId9"/>
    <p:sldId id="256" r:id="rId10"/>
    <p:sldId id="257" r:id="rId11"/>
    <p:sldId id="258" r:id="rId12"/>
    <p:sldId id="281" r:id="rId13"/>
    <p:sldId id="288" r:id="rId14"/>
    <p:sldId id="293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9" r:id="rId23"/>
    <p:sldId id="270" r:id="rId24"/>
    <p:sldId id="271" r:id="rId25"/>
    <p:sldId id="272" r:id="rId26"/>
    <p:sldId id="273" r:id="rId27"/>
    <p:sldId id="283" r:id="rId28"/>
    <p:sldId id="284" r:id="rId29"/>
    <p:sldId id="285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C0B00"/>
    <a:srgbClr val="001B50"/>
    <a:srgbClr val="00040C"/>
    <a:srgbClr val="003300"/>
    <a:srgbClr val="CFA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2A2E01-7DA1-4770-B166-82E830C9D553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FABA8E-A9BA-482F-A906-D64845B10B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s-CO" smtClean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El cáncer infantil es curable. Contribuir en cerrar la brecha</a:t>
            </a:r>
          </a:p>
        </p:txBody>
      </p:sp>
    </p:spTree>
    <p:extLst>
      <p:ext uri="{BB962C8B-B14F-4D97-AF65-F5344CB8AC3E}">
        <p14:creationId xmlns:p14="http://schemas.microsoft.com/office/powerpoint/2010/main" val="723535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B5DD4-1D55-4629-A011-48EC523CC291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83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23C88264-97B1-4768-85B8-EEAF5E85F987}" type="slidenum">
              <a:rPr lang="en-US" altLang="es-ES" smtClean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en-US" altLang="es-ES" smtClean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93689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E97456-2D55-4D13-A79E-CD6BD603017C}" type="slidenum">
              <a:rPr lang="es-CO" sz="1200" kern="0">
                <a:solidFill>
                  <a:srgbClr val="000000"/>
                </a:solidFill>
                <a:latin typeface="Times New Roman" pitchFamily="1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CO" sz="12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" name="Marcador de número de diapositiva 6"/>
          <p:cNvSpPr txBox="1"/>
          <p:nvPr/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AB3AF0-1072-40F3-A40B-404778312078}" type="slidenum">
              <a:rPr lang="es-CO" sz="1400" ker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CO" sz="14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578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5781" name="Rectangle 3"/>
          <p:cNvSpPr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Microsoft YaHei" panose="020B0503020204020204" pitchFamily="34" charset="-122"/>
                <a:cs typeface="Mangal" panose="02040503050203030202" pitchFamily="18" charset="0"/>
              </a:rPr>
              <a:t>Use this slide to create a new slide.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9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23C88264-97B1-4768-85B8-EEAF5E85F987}" type="slidenum">
              <a:rPr lang="en-US" altLang="es-ES" smtClean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en-US" altLang="es-ES" smtClean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60329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EA7E8E-E63F-410B-9723-032FA36D6D2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115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BED415C-B1B4-480B-A46F-FCDACB4379EB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n-US" smtClean="0"/>
          </a:p>
        </p:txBody>
      </p:sp>
    </p:spTree>
    <p:extLst>
      <p:ext uri="{BB962C8B-B14F-4D97-AF65-F5344CB8AC3E}">
        <p14:creationId xmlns:p14="http://schemas.microsoft.com/office/powerpoint/2010/main" val="392083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451119B-3D8B-475C-A0C5-F3A4D34A0BA5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n-US" smtClean="0"/>
          </a:p>
        </p:txBody>
      </p:sp>
    </p:spTree>
    <p:extLst>
      <p:ext uri="{BB962C8B-B14F-4D97-AF65-F5344CB8AC3E}">
        <p14:creationId xmlns:p14="http://schemas.microsoft.com/office/powerpoint/2010/main" val="3782394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BB798C-55B0-42D3-8839-EC635EB60DD7}" type="slidenum">
              <a:rPr lang="es-CO" sz="1200" kern="0">
                <a:solidFill>
                  <a:srgbClr val="000000"/>
                </a:solidFill>
                <a:latin typeface="Times New Roman" pitchFamily="1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CO" sz="12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" name="Marcador de número de diapositiva 6"/>
          <p:cNvSpPr txBox="1"/>
          <p:nvPr/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4ACC89-D82A-407F-8659-A7B66529AEB4}" type="slidenum">
              <a:rPr lang="es-CO" sz="1400" ker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CO" sz="14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482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ea typeface="Microsoft YaHei" panose="020B0503020204020204" pitchFamily="34" charset="-122"/>
                <a:cs typeface="Mangal" panose="02040503050203030202" pitchFamily="18" charset="0"/>
              </a:rPr>
              <a:t>Use this slide to create a new slide.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32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6F4D27-D12B-4A3F-91AF-588A347694A1}" type="slidenum">
              <a:rPr lang="es-CO" sz="1200" kern="0">
                <a:solidFill>
                  <a:srgbClr val="000000"/>
                </a:solidFill>
                <a:latin typeface="Times New Roman" pitchFamily="1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CO" sz="1200" kern="0">
              <a:solidFill>
                <a:srgbClr val="000000"/>
              </a:solidFill>
              <a:latin typeface="Times New Roman" pitchFamily="18"/>
            </a:endParaRPr>
          </a:p>
        </p:txBody>
      </p:sp>
      <p:sp>
        <p:nvSpPr>
          <p:cNvPr id="3" name="Marcador de número de diapositiva 6"/>
          <p:cNvSpPr txBox="1"/>
          <p:nvPr/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71F64E-F1B1-4BD1-AA08-FBED92D8B138}" type="slidenum">
              <a:rPr lang="es-CO" sz="1400" ker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CO" sz="14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686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Times New Roman" panose="02020603050405020304" pitchFamily="18" charset="0"/>
                <a:ea typeface="Microsoft YaHei" panose="020B0503020204020204" pitchFamily="34" charset="-122"/>
                <a:cs typeface="Mangal" panose="02040503050203030202" pitchFamily="18" charset="0"/>
              </a:rPr>
              <a:t>Use this slide to create a new slide.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37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9E62DF-3617-4F45-9AC6-8421D7C7B75C}" type="slidenum">
              <a:rPr lang="es-CO" altLang="en-US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Mangal" panose="02040503050203030202" pitchFamily="18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s-CO" altLang="en-US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123907" name="Marcador de número de diapositiva 6"/>
          <p:cNvSpPr txBox="1">
            <a:spLocks noChangeArrowheads="1"/>
          </p:cNvSpPr>
          <p:nvPr/>
        </p:nvSpPr>
        <p:spPr bwMode="auto"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ABE428-446B-434C-9774-D86A5C325C97}" type="slidenum">
              <a:rPr lang="es-CO" altLang="en-US" sz="1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CO" altLang="en-US" sz="14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12390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0" cy="0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123909" name="Rectangle 3"/>
          <p:cNvSpPr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Microsoft YaHei" panose="020B0503020204020204" pitchFamily="34" charset="-122"/>
                <a:cs typeface="Mangal" panose="02040503050203030202" pitchFamily="18" charset="0"/>
              </a:rPr>
              <a:t>Use this slide to create a new slide.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3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s-CO" smtClean="0"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El cáncer infantil es curable. Contribuir en cerrar la brecha</a:t>
            </a:r>
          </a:p>
        </p:txBody>
      </p:sp>
    </p:spTree>
    <p:extLst>
      <p:ext uri="{BB962C8B-B14F-4D97-AF65-F5344CB8AC3E}">
        <p14:creationId xmlns:p14="http://schemas.microsoft.com/office/powerpoint/2010/main" val="415880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</a:pPr>
            <a:fld id="{125016E3-10B9-410E-B09E-B8A67B9EC96C}" type="slidenum">
              <a:rPr lang="en-US" altLang="en-US">
                <a:latin typeface="Arial" panose="020B0604020202020204" pitchFamily="34" charset="0"/>
              </a:rPr>
              <a:pPr algn="r" defTabSz="914400" eaLnBrk="1" hangingPunct="1"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n-US" smtClean="0"/>
          </a:p>
        </p:txBody>
      </p:sp>
    </p:spTree>
    <p:extLst>
      <p:ext uri="{BB962C8B-B14F-4D97-AF65-F5344CB8AC3E}">
        <p14:creationId xmlns:p14="http://schemas.microsoft.com/office/powerpoint/2010/main" val="3306155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7EA982-723C-48A5-B5DA-3573212835B8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n-US" smtClean="0"/>
          </a:p>
        </p:txBody>
      </p:sp>
    </p:spTree>
    <p:extLst>
      <p:ext uri="{BB962C8B-B14F-4D97-AF65-F5344CB8AC3E}">
        <p14:creationId xmlns:p14="http://schemas.microsoft.com/office/powerpoint/2010/main" val="334654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4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6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C2197B-6A02-406B-808F-2B2F42E01AAF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329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3F55816B-8F02-47E0-B5A5-284277627B5F}" type="slidenum">
              <a:rPr lang="en-US" altLang="es-ES" smtClean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en-US" altLang="es-ES" smtClean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SzPct val="100000"/>
            </a:pPr>
            <a:fld id="{54F24BDD-F5F0-4205-966A-ADC90C2E1013}" type="slidenum">
              <a:rPr lang="en-US" altLang="es-ES"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algn="r" eaLnBrk="1" hangingPunct="1">
                <a:buSzPct val="100000"/>
              </a:pPr>
              <a:t>6</a:t>
            </a:fld>
            <a:endParaRPr lang="en-US" altLang="es-ES" sz="12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43750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6E4895-AC51-4FE3-9390-BF4F3EA34A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540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D5A1E336-2935-4BC1-8550-59FCFE7463A9}" type="slidenum">
              <a:rPr lang="en-US" altLang="es-ES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buSzPct val="100000"/>
              </a:pPr>
              <a:t>8</a:t>
            </a:fld>
            <a:endParaRPr lang="en-US" altLang="es-ES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97099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n-US" smtClean="0"/>
              <a:t>Según el departamento administrativo de planeación de Cali. el número total de habitantes estimado (extrapolado del censo del 2005) para 2009 es de 2.219.633. De estos de 0 a 14 años estimados son: 551.567. De tal forma que si la incidencia de cáncer en &lt;15 años es de alrededor de 141 casos por millon (&lt;15 años). se esperaría 78 casos al</a:t>
            </a:r>
            <a:br>
              <a:rPr lang="es-CO" altLang="en-US" smtClean="0"/>
            </a:br>
            <a:r>
              <a:rPr lang="es-CO" altLang="en-US" smtClean="0"/>
              <a:t>año. Si Cali representa aprox 40% de lo que llega a tratamiento sería 195 casos al año. Vigicancer tenemos 236 casos al año. hasta ahora.</a:t>
            </a:r>
          </a:p>
          <a:p>
            <a:pPr eaLnBrk="1" hangingPunct="1">
              <a:spcBef>
                <a:spcPct val="0"/>
              </a:spcBef>
            </a:pPr>
            <a:r>
              <a:rPr lang="es-CO" altLang="en-US" smtClean="0"/>
              <a:t>En leucemia linfoblástica aguda si la incidencia es de 40 a 50 casos por millón (&lt;15 años). esperariamos 22 a 27 casos por año. </a:t>
            </a:r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60A2B6-B960-4C56-AB3F-D6CC5A6F5CF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227E-F62F-4ED7-9A84-25254A99BFD2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4176-42EC-4327-8FD7-B2A7C69C24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9CE5-198C-4ABD-984F-B84FE787B75D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2D53-7877-4987-B4D4-6ACFC3540E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4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F6B9-E8C1-486E-9451-457594AE45A8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30BE-6F74-41E9-A92C-50D074DF5D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2F65-1405-45EB-A24D-63F96F54D123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432C-980B-4AB3-AC1D-2F7F70C3E8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B3D9-40A4-4117-A4F8-1DDA9F671D36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A33D-FF37-429D-B289-4F49CB9C91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67E2-E904-4563-B303-967A2F8B6BB0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C654-1558-4BFF-A6BA-B8C0A2C5DC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FC7A-0D66-4EF8-8DC3-A3270FEDEC99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808F-C8B8-4172-BED1-65D462F04D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FFD0-AD95-4738-9ED3-9B225A73C860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C928-FCBB-49F6-B631-95FAD47161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07B4-6E3B-46B5-B33F-322B63CAE3AB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54BA-CAC7-48D3-A39D-E66E59358D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86C8-E9CF-4D96-9F20-52692A52B831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1EC4-4D85-4958-BA51-59BE772347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1972-62CA-440B-8F4E-8A37784654F4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FC9B-A66A-4121-9B18-66084BED8F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8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0F71DD-26BD-47B6-9059-7528557B8660}" type="datetimeFigureOut">
              <a:rPr lang="en-US"/>
              <a:pPr>
                <a:defRPr/>
              </a:pPr>
              <a:t>8/27/2015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92CEC2-CBF1-44EA-8D46-632F5AB283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11" Type="http://schemas.openxmlformats.org/officeDocument/2006/relationships/image" Target="../media/image11.png"/><Relationship Id="rId5" Type="http://schemas.openxmlformats.org/officeDocument/2006/relationships/image" Target="../media/image40.emf"/><Relationship Id="rId10" Type="http://schemas.openxmlformats.org/officeDocument/2006/relationships/image" Target="../media/image10.png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14388" y="333375"/>
            <a:ext cx="1026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36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Currently, most children with cancer are cured in affluent countries. </a:t>
            </a:r>
            <a:endParaRPr lang="en-US" altLang="es-CO" sz="3600" b="1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CuadroTexto 1"/>
          <p:cNvSpPr txBox="1">
            <a:spLocks noChangeArrowheads="1"/>
          </p:cNvSpPr>
          <p:nvPr/>
        </p:nvSpPr>
        <p:spPr bwMode="auto">
          <a:xfrm>
            <a:off x="274172" y="5440263"/>
            <a:ext cx="4160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Oscar</a:t>
            </a:r>
            <a:r>
              <a:rPr lang="es-C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Ramirez</a:t>
            </a:r>
            <a:r>
              <a:rPr lang="es-C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W.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MD MPhil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Fundación POHEMA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Médico </a:t>
            </a:r>
            <a:r>
              <a:rPr lang="es-CO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Imbanaco</a:t>
            </a:r>
            <a:r>
              <a:rPr lang="es-CO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Cali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774825" y="1862138"/>
            <a:ext cx="10337800" cy="4976812"/>
            <a:chOff x="1774825" y="1862138"/>
            <a:chExt cx="10337800" cy="4976812"/>
          </a:xfrm>
        </p:grpSpPr>
        <p:pic>
          <p:nvPicPr>
            <p:cNvPr id="3074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2738" y="5200650"/>
              <a:ext cx="1639887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5186363"/>
              <a:ext cx="5784850" cy="133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Imagen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163" y="4262438"/>
              <a:ext cx="1287462" cy="106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Imagen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163" y="6223000"/>
              <a:ext cx="5726112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o 2"/>
            <p:cNvGrpSpPr/>
            <p:nvPr/>
          </p:nvGrpSpPr>
          <p:grpSpPr>
            <a:xfrm>
              <a:off x="1774825" y="1862138"/>
              <a:ext cx="7672388" cy="3324225"/>
              <a:chOff x="1774825" y="1862138"/>
              <a:chExt cx="7672388" cy="3324225"/>
            </a:xfrm>
          </p:grpSpPr>
          <p:pic>
            <p:nvPicPr>
              <p:cNvPr id="3076" name="Imagen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9" t="406" r="-4089" b="-406"/>
              <a:stretch>
                <a:fillRect/>
              </a:stretch>
            </p:blipFill>
            <p:spPr bwMode="auto">
              <a:xfrm>
                <a:off x="1774825" y="1862138"/>
                <a:ext cx="7672388" cy="3324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ángulo 1"/>
              <p:cNvSpPr/>
              <p:nvPr/>
            </p:nvSpPr>
            <p:spPr>
              <a:xfrm>
                <a:off x="4435010" y="4803962"/>
                <a:ext cx="14682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EUROCARE-5</a:t>
                </a:r>
                <a:endParaRPr lang="en-US" sz="1400" b="1" i="0" dirty="0">
                  <a:solidFill>
                    <a:srgbClr val="8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5703888" y="2247900"/>
            <a:ext cx="63484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2,232,984 inhabitants (2011)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 &lt;15yrs: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550.171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Cali’s Childhood cancer incidence: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141.2 x million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(78 new cases/year in Cali)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ahoma" panose="020B0604030504040204" pitchFamily="34" charset="0"/>
              </a:rPr>
              <a:t>Total of new diagnosis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ahoma" panose="020B0604030504040204" pitchFamily="34" charset="0"/>
              </a:rPr>
              <a:t>in Cali per year: </a:t>
            </a:r>
            <a:r>
              <a:rPr lang="en-US" altLang="en-US" sz="2400" dirty="0">
                <a:latin typeface="Times New Roman" panose="02020603050405020304" pitchFamily="18" charset="0"/>
              </a:rPr>
              <a:t>± </a:t>
            </a:r>
            <a:r>
              <a:rPr lang="en-US" altLang="en-US" sz="2400" dirty="0">
                <a:latin typeface="Times New Roman" panose="02020603050405020304" pitchFamily="18" charset="0"/>
                <a:cs typeface="Tahoma" panose="020B0604030504040204" pitchFamily="34" charset="0"/>
              </a:rPr>
              <a:t>200 children</a:t>
            </a:r>
            <a:r>
              <a:rPr lang="es-C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2400" dirty="0">
                <a:latin typeface="Times New Roman" panose="02020603050405020304" pitchFamily="18" charset="0"/>
              </a:rPr>
              <a:t>± </a:t>
            </a:r>
            <a:r>
              <a:rPr lang="en-US" altLang="en-US" sz="2400" dirty="0">
                <a:latin typeface="Times New Roman" panose="02020603050405020304" pitchFamily="18" charset="0"/>
                <a:cs typeface="Tahoma" panose="020B0604030504040204" pitchFamily="34" charset="0"/>
              </a:rPr>
              <a:t>50 adolescents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uadroTexto 2"/>
          <p:cNvSpPr txBox="1">
            <a:spLocks noChangeArrowheads="1"/>
          </p:cNvSpPr>
          <p:nvPr/>
        </p:nvSpPr>
        <p:spPr bwMode="auto">
          <a:xfrm>
            <a:off x="354013" y="141288"/>
            <a:ext cx="116982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 is located in the Valley of the Cauca River, 1070 meters above sea level, with a Gini coefficient of 0.515, 23.1% poverty, and infant mortality rate 11.0 (x 10</a:t>
            </a:r>
            <a:r>
              <a:rPr lang="en-US" altLang="en-US" b="1" baseline="30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 births)</a:t>
            </a:r>
          </a:p>
        </p:txBody>
      </p:sp>
      <p:pic>
        <p:nvPicPr>
          <p:cNvPr id="1843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t="9796" r="4169"/>
          <a:stretch>
            <a:fillRect/>
          </a:stretch>
        </p:blipFill>
        <p:spPr bwMode="auto">
          <a:xfrm>
            <a:off x="354013" y="1741488"/>
            <a:ext cx="5037137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954" y="4632767"/>
            <a:ext cx="993734" cy="222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ángulo 1"/>
          <p:cNvSpPr>
            <a:spLocks noChangeArrowheads="1"/>
          </p:cNvSpPr>
          <p:nvPr/>
        </p:nvSpPr>
        <p:spPr bwMode="auto">
          <a:xfrm>
            <a:off x="1930400" y="3870"/>
            <a:ext cx="97245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Population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demography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varies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between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the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main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different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health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plans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in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urban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Cali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56419" y="1430338"/>
            <a:ext cx="10175875" cy="4856163"/>
            <a:chOff x="556419" y="1430338"/>
            <a:chExt cx="10175875" cy="4856163"/>
          </a:xfrm>
        </p:grpSpPr>
        <p:grpSp>
          <p:nvGrpSpPr>
            <p:cNvPr id="20482" name="Grupo 1"/>
            <p:cNvGrpSpPr>
              <a:grpSpLocks/>
            </p:cNvGrpSpPr>
            <p:nvPr/>
          </p:nvGrpSpPr>
          <p:grpSpPr bwMode="auto">
            <a:xfrm>
              <a:off x="556419" y="1830388"/>
              <a:ext cx="10175875" cy="4456113"/>
              <a:chOff x="882514" y="1941095"/>
              <a:chExt cx="7090181" cy="2210576"/>
            </a:xfrm>
          </p:grpSpPr>
          <p:pic>
            <p:nvPicPr>
              <p:cNvPr id="20486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3" t="9543" r="19727" b="8040"/>
              <a:stretch>
                <a:fillRect/>
              </a:stretch>
            </p:blipFill>
            <p:spPr bwMode="auto">
              <a:xfrm>
                <a:off x="882514" y="1941095"/>
                <a:ext cx="3242930" cy="2210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87" name="Imagen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50" t="9544" r="13681" b="8315"/>
              <a:stretch>
                <a:fillRect/>
              </a:stretch>
            </p:blipFill>
            <p:spPr bwMode="auto">
              <a:xfrm>
                <a:off x="4351966" y="1941095"/>
                <a:ext cx="3620729" cy="2203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84" name="CuadroTexto 1"/>
            <p:cNvSpPr txBox="1">
              <a:spLocks noChangeArrowheads="1"/>
            </p:cNvSpPr>
            <p:nvPr/>
          </p:nvSpPr>
          <p:spPr bwMode="auto">
            <a:xfrm>
              <a:off x="1001713" y="1430338"/>
              <a:ext cx="37322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Contributory (POSc)</a:t>
              </a: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85" name="CuadroTexto 6"/>
            <p:cNvSpPr txBox="1">
              <a:spLocks noChangeArrowheads="1"/>
            </p:cNvSpPr>
            <p:nvPr/>
          </p:nvSpPr>
          <p:spPr bwMode="auto">
            <a:xfrm>
              <a:off x="6369050" y="1430338"/>
              <a:ext cx="3971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Subsidized (POSs)</a:t>
              </a: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5894" y="4258458"/>
            <a:ext cx="1154362" cy="258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625598" y="246742"/>
            <a:ext cx="10377715" cy="1143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CO" altLang="es-E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Four</a:t>
            </a:r>
            <a:r>
              <a:rPr lang="es-CO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s-CO" altLang="es-E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principles</a:t>
            </a:r>
            <a:r>
              <a:rPr lang="es-CO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s-CO" altLang="es-E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underlies</a:t>
            </a:r>
            <a:r>
              <a:rPr lang="es-CO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VIGICANCER </a:t>
            </a:r>
            <a:r>
              <a:rPr lang="es-CO" altLang="es-E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surveillance</a:t>
            </a:r>
            <a:r>
              <a:rPr lang="es-CO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s-CO" altLang="es-E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system</a:t>
            </a:r>
            <a:r>
              <a:rPr lang="es-CO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  <a:endParaRPr lang="en-US" altLang="es-ES" sz="3600" b="1" dirty="0" smtClean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25598" y="1567543"/>
            <a:ext cx="9303657" cy="494937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Exhaustiveness: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 represent all children with cancer treated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gather most  current data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 minimum  but the most relevant information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routine-care clinical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(real-picture)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933" y="4349559"/>
            <a:ext cx="1119067" cy="25084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600200" y="6305550"/>
            <a:ext cx="2133600" cy="4762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53F20E-BB40-4A90-97FC-E527EE56F17B}" type="slidenum">
              <a:rPr lang="es-CO" sz="1400" b="1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pic>
        <p:nvPicPr>
          <p:cNvPr id="7475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39269"/>
            <a:ext cx="7084274" cy="530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 txBox="1">
            <a:spLocks noChangeArrowheads="1"/>
          </p:cNvSpPr>
          <p:nvPr/>
        </p:nvSpPr>
        <p:spPr bwMode="auto">
          <a:xfrm>
            <a:off x="1335314" y="8168"/>
            <a:ext cx="10638971" cy="111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VIGICANCER was designed to be </a:t>
            </a:r>
            <a:r>
              <a:rPr lang="en-US" altLang="es-E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s-ES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mbedded in Cali’s Population-based Registry</a:t>
            </a:r>
            <a:endParaRPr lang="en-US" altLang="en-US" b="1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7638" y="4270444"/>
            <a:ext cx="1154362" cy="25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0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625598" y="246742"/>
            <a:ext cx="10377715" cy="1143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CO" altLang="es-E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System</a:t>
            </a:r>
            <a:r>
              <a:rPr lang="es-CO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s-CO" altLang="es-E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outcomes</a:t>
            </a:r>
            <a:r>
              <a:rPr lang="es-CO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are:</a:t>
            </a:r>
            <a:endParaRPr lang="en-US" altLang="es-ES" sz="3600" b="1" dirty="0" smtClean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25598" y="1389742"/>
            <a:ext cx="9303657" cy="494937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O" b="1" dirty="0" err="1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s-CO" b="1" dirty="0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err="1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s-CO" b="1" dirty="0" smtClean="0">
              <a:solidFill>
                <a:srgbClr val="001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CO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endParaRPr lang="es-C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Relapse</a:t>
            </a:r>
            <a:endParaRPr lang="es-C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Abandoment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s-C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neoplasm</a:t>
            </a:r>
            <a:endParaRPr lang="es-C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O" b="1" dirty="0" err="1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es-CO" b="1" dirty="0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err="1" smtClean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endParaRPr lang="es-CO" b="1" dirty="0" smtClean="0">
              <a:solidFill>
                <a:srgbClr val="001B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Relapse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Abandoment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s-C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933" y="4349559"/>
            <a:ext cx="1119067" cy="25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o 2"/>
          <p:cNvGrpSpPr>
            <a:grpSpLocks/>
          </p:cNvGrpSpPr>
          <p:nvPr/>
        </p:nvGrpSpPr>
        <p:grpSpPr bwMode="auto">
          <a:xfrm>
            <a:off x="2944813" y="1311275"/>
            <a:ext cx="6419850" cy="5137150"/>
            <a:chOff x="755577" y="914507"/>
            <a:chExt cx="5836292" cy="4573700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3805236" y="920126"/>
              <a:ext cx="1888333" cy="492650"/>
              <a:chOff x="4126" y="2411"/>
              <a:chExt cx="2763" cy="984"/>
            </a:xfrm>
          </p:grpSpPr>
          <p:sp>
            <p:nvSpPr>
              <p:cNvPr id="26658" name="Rectangle 7"/>
              <p:cNvSpPr>
                <a:spLocks noChangeArrowheads="1"/>
              </p:cNvSpPr>
              <p:nvPr/>
            </p:nvSpPr>
            <p:spPr bwMode="auto">
              <a:xfrm>
                <a:off x="4126" y="2411"/>
                <a:ext cx="2763" cy="9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9" name="Rectangle 8"/>
              <p:cNvSpPr>
                <a:spLocks noChangeArrowheads="1"/>
              </p:cNvSpPr>
              <p:nvPr/>
            </p:nvSpPr>
            <p:spPr bwMode="auto">
              <a:xfrm>
                <a:off x="4126" y="2411"/>
                <a:ext cx="2763" cy="98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3805236" y="914507"/>
              <a:ext cx="1888333" cy="49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309 ≥15 &amp; &lt;19 years 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2" name="Freeform 16"/>
            <p:cNvSpPr>
              <a:spLocks noEditPoints="1"/>
            </p:cNvSpPr>
            <p:nvPr/>
          </p:nvSpPr>
          <p:spPr bwMode="auto">
            <a:xfrm>
              <a:off x="3635896" y="2236378"/>
              <a:ext cx="123889" cy="351991"/>
            </a:xfrm>
            <a:custGeom>
              <a:avLst/>
              <a:gdLst>
                <a:gd name="T0" fmla="*/ 2147483646 w 800"/>
                <a:gd name="T1" fmla="*/ 2147483646 h 4866"/>
                <a:gd name="T2" fmla="*/ 2147483646 w 800"/>
                <a:gd name="T3" fmla="*/ 2147483646 h 4866"/>
                <a:gd name="T4" fmla="*/ 2147483646 w 800"/>
                <a:gd name="T5" fmla="*/ 2147483646 h 4866"/>
                <a:gd name="T6" fmla="*/ 2147483646 w 800"/>
                <a:gd name="T7" fmla="*/ 2147483646 h 4866"/>
                <a:gd name="T8" fmla="*/ 2147483646 w 800"/>
                <a:gd name="T9" fmla="*/ 2147483646 h 4866"/>
                <a:gd name="T10" fmla="*/ 2147483646 w 800"/>
                <a:gd name="T11" fmla="*/ 0 h 4866"/>
                <a:gd name="T12" fmla="*/ 2147483646 w 800"/>
                <a:gd name="T13" fmla="*/ 2147483646 h 4866"/>
                <a:gd name="T14" fmla="*/ 2147483646 w 800"/>
                <a:gd name="T15" fmla="*/ 2147483646 h 4866"/>
                <a:gd name="T16" fmla="*/ 2147483646 w 800"/>
                <a:gd name="T17" fmla="*/ 2147483646 h 4866"/>
                <a:gd name="T18" fmla="*/ 0 w 800"/>
                <a:gd name="T19" fmla="*/ 2147483646 h 4866"/>
                <a:gd name="T20" fmla="*/ 2147483646 w 800"/>
                <a:gd name="T21" fmla="*/ 2147483646 h 48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" h="4866">
                  <a:moveTo>
                    <a:pt x="466" y="66"/>
                  </a:moveTo>
                  <a:lnTo>
                    <a:pt x="466" y="4200"/>
                  </a:lnTo>
                  <a:cubicBezTo>
                    <a:pt x="466" y="4237"/>
                    <a:pt x="437" y="4266"/>
                    <a:pt x="400" y="4266"/>
                  </a:cubicBezTo>
                  <a:cubicBezTo>
                    <a:pt x="363" y="4266"/>
                    <a:pt x="333" y="4237"/>
                    <a:pt x="333" y="4200"/>
                  </a:cubicBezTo>
                  <a:lnTo>
                    <a:pt x="333" y="66"/>
                  </a:lnTo>
                  <a:cubicBezTo>
                    <a:pt x="333" y="30"/>
                    <a:pt x="363" y="0"/>
                    <a:pt x="400" y="0"/>
                  </a:cubicBezTo>
                  <a:cubicBezTo>
                    <a:pt x="437" y="0"/>
                    <a:pt x="466" y="30"/>
                    <a:pt x="466" y="66"/>
                  </a:cubicBezTo>
                  <a:close/>
                  <a:moveTo>
                    <a:pt x="800" y="4066"/>
                  </a:moveTo>
                  <a:lnTo>
                    <a:pt x="400" y="4866"/>
                  </a:lnTo>
                  <a:lnTo>
                    <a:pt x="0" y="4066"/>
                  </a:lnTo>
                  <a:lnTo>
                    <a:pt x="800" y="4066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3" name="Group 17"/>
            <p:cNvGrpSpPr>
              <a:grpSpLocks/>
            </p:cNvGrpSpPr>
            <p:nvPr/>
          </p:nvGrpSpPr>
          <p:grpSpPr bwMode="auto">
            <a:xfrm>
              <a:off x="2839975" y="1869728"/>
              <a:ext cx="1715729" cy="366651"/>
              <a:chOff x="4126" y="2411"/>
              <a:chExt cx="2763" cy="984"/>
            </a:xfrm>
          </p:grpSpPr>
          <p:sp>
            <p:nvSpPr>
              <p:cNvPr id="26656" name="Rectangle 18"/>
              <p:cNvSpPr>
                <a:spLocks noChangeArrowheads="1"/>
              </p:cNvSpPr>
              <p:nvPr/>
            </p:nvSpPr>
            <p:spPr bwMode="auto">
              <a:xfrm>
                <a:off x="4126" y="2411"/>
                <a:ext cx="2763" cy="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7" name="Rectangle 19"/>
              <p:cNvSpPr>
                <a:spLocks noChangeArrowheads="1"/>
              </p:cNvSpPr>
              <p:nvPr/>
            </p:nvSpPr>
            <p:spPr bwMode="auto">
              <a:xfrm>
                <a:off x="4126" y="2411"/>
                <a:ext cx="2763" cy="98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34" name="Rectangle 20"/>
            <p:cNvSpPr>
              <a:spLocks noChangeArrowheads="1"/>
            </p:cNvSpPr>
            <p:nvPr/>
          </p:nvSpPr>
          <p:spPr bwMode="auto">
            <a:xfrm>
              <a:off x="2839975" y="1854225"/>
              <a:ext cx="1715729" cy="36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1530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635" name="Group 22"/>
            <p:cNvGrpSpPr>
              <a:grpSpLocks/>
            </p:cNvGrpSpPr>
            <p:nvPr/>
          </p:nvGrpSpPr>
          <p:grpSpPr bwMode="auto">
            <a:xfrm>
              <a:off x="1898650" y="920126"/>
              <a:ext cx="1677988" cy="492650"/>
              <a:chOff x="4126" y="4114"/>
              <a:chExt cx="2643" cy="984"/>
            </a:xfrm>
          </p:grpSpPr>
          <p:sp>
            <p:nvSpPr>
              <p:cNvPr id="26654" name="Rectangle 23"/>
              <p:cNvSpPr>
                <a:spLocks noChangeArrowheads="1"/>
              </p:cNvSpPr>
              <p:nvPr/>
            </p:nvSpPr>
            <p:spPr bwMode="auto">
              <a:xfrm>
                <a:off x="4126" y="4114"/>
                <a:ext cx="2643" cy="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5" name="Rectangle 24"/>
              <p:cNvSpPr>
                <a:spLocks noChangeArrowheads="1"/>
              </p:cNvSpPr>
              <p:nvPr/>
            </p:nvSpPr>
            <p:spPr bwMode="auto">
              <a:xfrm>
                <a:off x="4126" y="4114"/>
                <a:ext cx="2643" cy="984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36" name="Rectangle 25"/>
            <p:cNvSpPr>
              <a:spLocks noChangeArrowheads="1"/>
            </p:cNvSpPr>
            <p:nvPr/>
          </p:nvSpPr>
          <p:spPr bwMode="auto">
            <a:xfrm>
              <a:off x="1898650" y="914507"/>
              <a:ext cx="1677988" cy="49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= 1221 &lt;15  years 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37" name="Line 31"/>
            <p:cNvSpPr>
              <a:spLocks noChangeShapeType="1"/>
            </p:cNvSpPr>
            <p:nvPr/>
          </p:nvSpPr>
          <p:spPr bwMode="auto">
            <a:xfrm>
              <a:off x="2371775" y="2618532"/>
              <a:ext cx="28042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32"/>
            <p:cNvSpPr>
              <a:spLocks noChangeShapeType="1"/>
            </p:cNvSpPr>
            <p:nvPr/>
          </p:nvSpPr>
          <p:spPr bwMode="auto">
            <a:xfrm>
              <a:off x="2371775" y="2618532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3"/>
            <p:cNvSpPr>
              <a:spLocks noChangeShapeType="1"/>
            </p:cNvSpPr>
            <p:nvPr/>
          </p:nvSpPr>
          <p:spPr bwMode="auto">
            <a:xfrm>
              <a:off x="5176069" y="2618532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36"/>
            <p:cNvSpPr>
              <a:spLocks noEditPoints="1"/>
            </p:cNvSpPr>
            <p:nvPr/>
          </p:nvSpPr>
          <p:spPr bwMode="auto">
            <a:xfrm>
              <a:off x="2295575" y="3190032"/>
              <a:ext cx="74613" cy="568325"/>
            </a:xfrm>
            <a:custGeom>
              <a:avLst/>
              <a:gdLst>
                <a:gd name="T0" fmla="*/ 2147483646 w 400"/>
                <a:gd name="T1" fmla="*/ 2147483646 h 3033"/>
                <a:gd name="T2" fmla="*/ 2147483646 w 400"/>
                <a:gd name="T3" fmla="*/ 2147483646 h 3033"/>
                <a:gd name="T4" fmla="*/ 2147483646 w 400"/>
                <a:gd name="T5" fmla="*/ 2147483646 h 3033"/>
                <a:gd name="T6" fmla="*/ 2147483646 w 400"/>
                <a:gd name="T7" fmla="*/ 2147483646 h 3033"/>
                <a:gd name="T8" fmla="*/ 2147483646 w 400"/>
                <a:gd name="T9" fmla="*/ 2147483646 h 3033"/>
                <a:gd name="T10" fmla="*/ 2147483646 w 400"/>
                <a:gd name="T11" fmla="*/ 0 h 3033"/>
                <a:gd name="T12" fmla="*/ 2147483646 w 400"/>
                <a:gd name="T13" fmla="*/ 2147483646 h 3033"/>
                <a:gd name="T14" fmla="*/ 2147483646 w 400"/>
                <a:gd name="T15" fmla="*/ 2147483646 h 3033"/>
                <a:gd name="T16" fmla="*/ 2147483646 w 400"/>
                <a:gd name="T17" fmla="*/ 2147483646 h 3033"/>
                <a:gd name="T18" fmla="*/ 0 w 400"/>
                <a:gd name="T19" fmla="*/ 2147483646 h 3033"/>
                <a:gd name="T20" fmla="*/ 2147483646 w 400"/>
                <a:gd name="T21" fmla="*/ 2147483646 h 3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3033">
                  <a:moveTo>
                    <a:pt x="230" y="33"/>
                  </a:moveTo>
                  <a:lnTo>
                    <a:pt x="233" y="2700"/>
                  </a:lnTo>
                  <a:cubicBezTo>
                    <a:pt x="233" y="2719"/>
                    <a:pt x="219" y="2733"/>
                    <a:pt x="200" y="2733"/>
                  </a:cubicBezTo>
                  <a:cubicBezTo>
                    <a:pt x="182" y="2733"/>
                    <a:pt x="167" y="2719"/>
                    <a:pt x="167" y="2700"/>
                  </a:cubicBezTo>
                  <a:lnTo>
                    <a:pt x="164" y="34"/>
                  </a:lnTo>
                  <a:cubicBezTo>
                    <a:pt x="164" y="15"/>
                    <a:pt x="179" y="0"/>
                    <a:pt x="197" y="0"/>
                  </a:cubicBezTo>
                  <a:cubicBezTo>
                    <a:pt x="216" y="0"/>
                    <a:pt x="230" y="15"/>
                    <a:pt x="230" y="33"/>
                  </a:cubicBezTo>
                  <a:close/>
                  <a:moveTo>
                    <a:pt x="400" y="2633"/>
                  </a:moveTo>
                  <a:lnTo>
                    <a:pt x="200" y="3033"/>
                  </a:lnTo>
                  <a:lnTo>
                    <a:pt x="0" y="2634"/>
                  </a:lnTo>
                  <a:lnTo>
                    <a:pt x="400" y="2633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38"/>
            <p:cNvSpPr>
              <a:spLocks noEditPoints="1"/>
            </p:cNvSpPr>
            <p:nvPr/>
          </p:nvSpPr>
          <p:spPr bwMode="auto">
            <a:xfrm>
              <a:off x="5137969" y="3076003"/>
              <a:ext cx="45719" cy="656954"/>
            </a:xfrm>
            <a:custGeom>
              <a:avLst/>
              <a:gdLst>
                <a:gd name="T0" fmla="*/ 2147483646 w 400"/>
                <a:gd name="T1" fmla="*/ 2147483646 h 3033"/>
                <a:gd name="T2" fmla="*/ 2147483646 w 400"/>
                <a:gd name="T3" fmla="*/ 2147483646 h 3033"/>
                <a:gd name="T4" fmla="*/ 2147483646 w 400"/>
                <a:gd name="T5" fmla="*/ 2147483646 h 3033"/>
                <a:gd name="T6" fmla="*/ 2147483646 w 400"/>
                <a:gd name="T7" fmla="*/ 2147483646 h 3033"/>
                <a:gd name="T8" fmla="*/ 2147483646 w 400"/>
                <a:gd name="T9" fmla="*/ 2147483646 h 3033"/>
                <a:gd name="T10" fmla="*/ 2147483646 w 400"/>
                <a:gd name="T11" fmla="*/ 0 h 3033"/>
                <a:gd name="T12" fmla="*/ 2147483646 w 400"/>
                <a:gd name="T13" fmla="*/ 2147483646 h 3033"/>
                <a:gd name="T14" fmla="*/ 2147483646 w 400"/>
                <a:gd name="T15" fmla="*/ 2147483646 h 3033"/>
                <a:gd name="T16" fmla="*/ 2147483646 w 400"/>
                <a:gd name="T17" fmla="*/ 2147483646 h 3033"/>
                <a:gd name="T18" fmla="*/ 0 w 400"/>
                <a:gd name="T19" fmla="*/ 2147483646 h 3033"/>
                <a:gd name="T20" fmla="*/ 2147483646 w 400"/>
                <a:gd name="T21" fmla="*/ 2147483646 h 3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3033">
                  <a:moveTo>
                    <a:pt x="230" y="33"/>
                  </a:moveTo>
                  <a:lnTo>
                    <a:pt x="233" y="2700"/>
                  </a:lnTo>
                  <a:cubicBezTo>
                    <a:pt x="233" y="2719"/>
                    <a:pt x="219" y="2733"/>
                    <a:pt x="200" y="2733"/>
                  </a:cubicBezTo>
                  <a:cubicBezTo>
                    <a:pt x="182" y="2733"/>
                    <a:pt x="167" y="2719"/>
                    <a:pt x="167" y="2700"/>
                  </a:cubicBezTo>
                  <a:lnTo>
                    <a:pt x="164" y="34"/>
                  </a:lnTo>
                  <a:cubicBezTo>
                    <a:pt x="164" y="15"/>
                    <a:pt x="179" y="0"/>
                    <a:pt x="197" y="0"/>
                  </a:cubicBezTo>
                  <a:cubicBezTo>
                    <a:pt x="216" y="0"/>
                    <a:pt x="230" y="15"/>
                    <a:pt x="230" y="33"/>
                  </a:cubicBezTo>
                  <a:close/>
                  <a:moveTo>
                    <a:pt x="400" y="2633"/>
                  </a:moveTo>
                  <a:lnTo>
                    <a:pt x="200" y="3033"/>
                  </a:lnTo>
                  <a:lnTo>
                    <a:pt x="0" y="2634"/>
                  </a:lnTo>
                  <a:lnTo>
                    <a:pt x="400" y="2633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40"/>
            <p:cNvSpPr>
              <a:spLocks noEditPoints="1"/>
            </p:cNvSpPr>
            <p:nvPr/>
          </p:nvSpPr>
          <p:spPr bwMode="auto">
            <a:xfrm>
              <a:off x="2295575" y="4567983"/>
              <a:ext cx="74613" cy="568325"/>
            </a:xfrm>
            <a:custGeom>
              <a:avLst/>
              <a:gdLst>
                <a:gd name="T0" fmla="*/ 2147483646 w 400"/>
                <a:gd name="T1" fmla="*/ 2147483646 h 3033"/>
                <a:gd name="T2" fmla="*/ 2147483646 w 400"/>
                <a:gd name="T3" fmla="*/ 2147483646 h 3033"/>
                <a:gd name="T4" fmla="*/ 2147483646 w 400"/>
                <a:gd name="T5" fmla="*/ 2147483646 h 3033"/>
                <a:gd name="T6" fmla="*/ 2147483646 w 400"/>
                <a:gd name="T7" fmla="*/ 2147483646 h 3033"/>
                <a:gd name="T8" fmla="*/ 2147483646 w 400"/>
                <a:gd name="T9" fmla="*/ 2147483646 h 3033"/>
                <a:gd name="T10" fmla="*/ 2147483646 w 400"/>
                <a:gd name="T11" fmla="*/ 0 h 3033"/>
                <a:gd name="T12" fmla="*/ 2147483646 w 400"/>
                <a:gd name="T13" fmla="*/ 2147483646 h 3033"/>
                <a:gd name="T14" fmla="*/ 2147483646 w 400"/>
                <a:gd name="T15" fmla="*/ 2147483646 h 3033"/>
                <a:gd name="T16" fmla="*/ 2147483646 w 400"/>
                <a:gd name="T17" fmla="*/ 2147483646 h 3033"/>
                <a:gd name="T18" fmla="*/ 0 w 400"/>
                <a:gd name="T19" fmla="*/ 2147483646 h 3033"/>
                <a:gd name="T20" fmla="*/ 2147483646 w 400"/>
                <a:gd name="T21" fmla="*/ 2147483646 h 3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3033">
                  <a:moveTo>
                    <a:pt x="230" y="33"/>
                  </a:moveTo>
                  <a:lnTo>
                    <a:pt x="233" y="2700"/>
                  </a:lnTo>
                  <a:cubicBezTo>
                    <a:pt x="233" y="2719"/>
                    <a:pt x="219" y="2733"/>
                    <a:pt x="200" y="2733"/>
                  </a:cubicBezTo>
                  <a:cubicBezTo>
                    <a:pt x="182" y="2733"/>
                    <a:pt x="167" y="2719"/>
                    <a:pt x="167" y="2700"/>
                  </a:cubicBezTo>
                  <a:lnTo>
                    <a:pt x="164" y="34"/>
                  </a:lnTo>
                  <a:cubicBezTo>
                    <a:pt x="164" y="15"/>
                    <a:pt x="179" y="0"/>
                    <a:pt x="197" y="0"/>
                  </a:cubicBezTo>
                  <a:cubicBezTo>
                    <a:pt x="216" y="0"/>
                    <a:pt x="230" y="15"/>
                    <a:pt x="230" y="33"/>
                  </a:cubicBezTo>
                  <a:close/>
                  <a:moveTo>
                    <a:pt x="400" y="2633"/>
                  </a:moveTo>
                  <a:lnTo>
                    <a:pt x="200" y="3033"/>
                  </a:lnTo>
                  <a:lnTo>
                    <a:pt x="0" y="2634"/>
                  </a:lnTo>
                  <a:lnTo>
                    <a:pt x="400" y="2633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Text Box 41"/>
            <p:cNvSpPr txBox="1">
              <a:spLocks noChangeArrowheads="1"/>
            </p:cNvSpPr>
            <p:nvPr/>
          </p:nvSpPr>
          <p:spPr bwMode="auto">
            <a:xfrm>
              <a:off x="755578" y="5134939"/>
              <a:ext cx="2880318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 239 deaths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4" name="Freeform 42"/>
            <p:cNvSpPr>
              <a:spLocks noEditPoints="1"/>
            </p:cNvSpPr>
            <p:nvPr/>
          </p:nvSpPr>
          <p:spPr bwMode="auto">
            <a:xfrm>
              <a:off x="5176069" y="4560045"/>
              <a:ext cx="76200" cy="568325"/>
            </a:xfrm>
            <a:custGeom>
              <a:avLst/>
              <a:gdLst>
                <a:gd name="T0" fmla="*/ 2147483646 w 400"/>
                <a:gd name="T1" fmla="*/ 2147483646 h 3033"/>
                <a:gd name="T2" fmla="*/ 2147483646 w 400"/>
                <a:gd name="T3" fmla="*/ 2147483646 h 3033"/>
                <a:gd name="T4" fmla="*/ 2147483646 w 400"/>
                <a:gd name="T5" fmla="*/ 2147483646 h 3033"/>
                <a:gd name="T6" fmla="*/ 2147483646 w 400"/>
                <a:gd name="T7" fmla="*/ 2147483646 h 3033"/>
                <a:gd name="T8" fmla="*/ 2147483646 w 400"/>
                <a:gd name="T9" fmla="*/ 2147483646 h 3033"/>
                <a:gd name="T10" fmla="*/ 2147483646 w 400"/>
                <a:gd name="T11" fmla="*/ 0 h 3033"/>
                <a:gd name="T12" fmla="*/ 2147483646 w 400"/>
                <a:gd name="T13" fmla="*/ 2147483646 h 3033"/>
                <a:gd name="T14" fmla="*/ 2147483646 w 400"/>
                <a:gd name="T15" fmla="*/ 2147483646 h 3033"/>
                <a:gd name="T16" fmla="*/ 2147483646 w 400"/>
                <a:gd name="T17" fmla="*/ 2147483646 h 3033"/>
                <a:gd name="T18" fmla="*/ 0 w 400"/>
                <a:gd name="T19" fmla="*/ 2147483646 h 3033"/>
                <a:gd name="T20" fmla="*/ 2147483646 w 400"/>
                <a:gd name="T21" fmla="*/ 2147483646 h 3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0" h="3033">
                  <a:moveTo>
                    <a:pt x="230" y="33"/>
                  </a:moveTo>
                  <a:lnTo>
                    <a:pt x="233" y="2700"/>
                  </a:lnTo>
                  <a:cubicBezTo>
                    <a:pt x="233" y="2719"/>
                    <a:pt x="219" y="2733"/>
                    <a:pt x="200" y="2733"/>
                  </a:cubicBezTo>
                  <a:cubicBezTo>
                    <a:pt x="182" y="2733"/>
                    <a:pt x="167" y="2719"/>
                    <a:pt x="167" y="2700"/>
                  </a:cubicBezTo>
                  <a:lnTo>
                    <a:pt x="164" y="34"/>
                  </a:lnTo>
                  <a:cubicBezTo>
                    <a:pt x="164" y="15"/>
                    <a:pt x="179" y="0"/>
                    <a:pt x="197" y="0"/>
                  </a:cubicBezTo>
                  <a:cubicBezTo>
                    <a:pt x="216" y="0"/>
                    <a:pt x="230" y="15"/>
                    <a:pt x="230" y="33"/>
                  </a:cubicBezTo>
                  <a:close/>
                  <a:moveTo>
                    <a:pt x="400" y="2633"/>
                  </a:moveTo>
                  <a:lnTo>
                    <a:pt x="200" y="3033"/>
                  </a:lnTo>
                  <a:lnTo>
                    <a:pt x="0" y="2634"/>
                  </a:lnTo>
                  <a:lnTo>
                    <a:pt x="400" y="2633"/>
                  </a:lnTo>
                  <a:close/>
                </a:path>
              </a:pathLst>
            </a:custGeom>
            <a:solidFill>
              <a:srgbClr val="000000"/>
            </a:solidFill>
            <a:ln w="127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Text Box 43"/>
            <p:cNvSpPr txBox="1">
              <a:spLocks noChangeArrowheads="1"/>
            </p:cNvSpPr>
            <p:nvPr/>
          </p:nvSpPr>
          <p:spPr bwMode="auto">
            <a:xfrm>
              <a:off x="3805236" y="5145307"/>
              <a:ext cx="2786633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 249 deaths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46" name="Line 45"/>
            <p:cNvSpPr>
              <a:spLocks noChangeShapeType="1"/>
            </p:cNvSpPr>
            <p:nvPr/>
          </p:nvSpPr>
          <p:spPr bwMode="auto">
            <a:xfrm>
              <a:off x="3008312" y="1571774"/>
              <a:ext cx="1439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46"/>
            <p:cNvSpPr>
              <a:spLocks noChangeShapeType="1"/>
            </p:cNvSpPr>
            <p:nvPr/>
          </p:nvSpPr>
          <p:spPr bwMode="auto">
            <a:xfrm>
              <a:off x="3003550" y="1390757"/>
              <a:ext cx="4762" cy="18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47"/>
            <p:cNvSpPr>
              <a:spLocks noChangeShapeType="1"/>
            </p:cNvSpPr>
            <p:nvPr/>
          </p:nvSpPr>
          <p:spPr bwMode="auto">
            <a:xfrm>
              <a:off x="4448175" y="1390757"/>
              <a:ext cx="0" cy="18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Text Box 37"/>
            <p:cNvSpPr txBox="1">
              <a:spLocks noChangeArrowheads="1"/>
            </p:cNvSpPr>
            <p:nvPr/>
          </p:nvSpPr>
          <p:spPr bwMode="auto">
            <a:xfrm>
              <a:off x="755577" y="3761533"/>
              <a:ext cx="2880320" cy="8032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 721   contributed to the follow-up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16042.5  months of cumulative time at risk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0" name="Text Box 39"/>
            <p:cNvSpPr txBox="1">
              <a:spLocks noChangeArrowheads="1"/>
            </p:cNvSpPr>
            <p:nvPr/>
          </p:nvSpPr>
          <p:spPr bwMode="auto">
            <a:xfrm>
              <a:off x="3805237" y="3761533"/>
              <a:ext cx="2786632" cy="7985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  728  contributed to the follow-up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13123.0 months of cumulative time at risk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1" name="Rectangle 34"/>
            <p:cNvSpPr>
              <a:spLocks noChangeArrowheads="1"/>
            </p:cNvSpPr>
            <p:nvPr/>
          </p:nvSpPr>
          <p:spPr bwMode="auto">
            <a:xfrm>
              <a:off x="755577" y="2904282"/>
              <a:ext cx="2880319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= 744    hemato-lymphoid tumors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52" name="Rectangle 35"/>
            <p:cNvSpPr>
              <a:spLocks noChangeArrowheads="1"/>
            </p:cNvSpPr>
            <p:nvPr/>
          </p:nvSpPr>
          <p:spPr bwMode="auto">
            <a:xfrm>
              <a:off x="3805237" y="2904282"/>
              <a:ext cx="2741664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= 786  solid tumors  </a:t>
              </a:r>
              <a:endPara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653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552140"/>
              <a:ext cx="123890" cy="3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Rectángulo 1"/>
          <p:cNvSpPr>
            <a:spLocks noChangeArrowheads="1"/>
          </p:cNvSpPr>
          <p:nvPr/>
        </p:nvSpPr>
        <p:spPr bwMode="auto">
          <a:xfrm>
            <a:off x="1161142" y="58057"/>
            <a:ext cx="110308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Since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2009 more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than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1000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children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have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been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included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in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the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system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with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 a </a:t>
            </a:r>
            <a:r>
              <a:rPr lang="es-ES" altLang="en-US" sz="3200" b="1" dirty="0" err="1">
                <a:solidFill>
                  <a:srgbClr val="640000"/>
                </a:solidFill>
                <a:latin typeface="Times New Roman" panose="02020603050405020304" pitchFamily="18" charset="0"/>
              </a:rPr>
              <a:t>follow</a:t>
            </a:r>
            <a:r>
              <a:rPr lang="es-E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-up of 94%</a:t>
            </a:r>
          </a:p>
        </p:txBody>
      </p:sp>
      <p:sp>
        <p:nvSpPr>
          <p:cNvPr id="26628" name="Rectángulo 1"/>
          <p:cNvSpPr>
            <a:spLocks noChangeArrowheads="1"/>
          </p:cNvSpPr>
          <p:nvPr/>
        </p:nvSpPr>
        <p:spPr bwMode="auto">
          <a:xfrm>
            <a:off x="138113" y="2324100"/>
            <a:ext cx="348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January/01/2009 to June/30/2015 </a:t>
            </a:r>
          </a:p>
        </p:txBody>
      </p:sp>
      <p:pic>
        <p:nvPicPr>
          <p:cNvPr id="3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7638" y="4270444"/>
            <a:ext cx="1154362" cy="258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427538" y="6402388"/>
            <a:ext cx="48847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*Data: &lt;15 years old, Jan/2009 al 30/June/2015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12838" y="227806"/>
            <a:ext cx="105029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About 60% of patients are from outside Cali representing a social/economic problem for families involved</a:t>
            </a:r>
          </a:p>
        </p:txBody>
      </p:sp>
      <p:graphicFrame>
        <p:nvGraphicFramePr>
          <p:cNvPr id="435205" name="Group 5"/>
          <p:cNvGraphicFramePr>
            <a:graphicFrameLocks noGrp="1"/>
          </p:cNvGraphicFramePr>
          <p:nvPr/>
        </p:nvGraphicFramePr>
        <p:xfrm>
          <a:off x="2879725" y="1660525"/>
          <a:ext cx="6432550" cy="4191001"/>
        </p:xfrm>
        <a:graphic>
          <a:graphicData uri="http://schemas.openxmlformats.org/drawingml/2006/table">
            <a:tbl>
              <a:tblPr/>
              <a:tblGrid>
                <a:gridCol w="4776434"/>
                <a:gridCol w="876036"/>
                <a:gridCol w="780080"/>
              </a:tblGrid>
              <a:tr h="10027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 of </a:t>
                      </a: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origin</a:t>
                      </a:r>
                      <a:endParaRPr kumimoji="0" lang="es-E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s-E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s-E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5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</a:tr>
              <a:tr h="7825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 (</a:t>
                      </a:r>
                      <a:r>
                        <a:rPr kumimoji="0" lang="es-E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Cali</a:t>
                      </a: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3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</a:tr>
              <a:tr h="8389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1214</a:t>
                      </a:r>
                    </a:p>
                  </a:txBody>
                  <a:tcPr marL="91458" marR="9145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8" marR="9145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7667625" y="3448050"/>
            <a:ext cx="1681163" cy="1600200"/>
          </a:xfrm>
          <a:prstGeom prst="rect">
            <a:avLst/>
          </a:prstGeom>
          <a:solidFill>
            <a:schemeClr val="tx2">
              <a:lumMod val="20000"/>
              <a:lumOff val="80000"/>
              <a:alpha val="12000"/>
            </a:schemeClr>
          </a:solidFill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lecha abajo 2"/>
          <p:cNvSpPr/>
          <p:nvPr/>
        </p:nvSpPr>
        <p:spPr>
          <a:xfrm rot="3433876">
            <a:off x="9564687" y="2805113"/>
            <a:ext cx="441325" cy="8318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638" y="4270444"/>
            <a:ext cx="1154362" cy="258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217386" y="252415"/>
            <a:ext cx="102473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The ratio of contributory versus subsidized compulsory health plans is almost 1:1.</a:t>
            </a:r>
          </a:p>
        </p:txBody>
      </p:sp>
      <p:graphicFrame>
        <p:nvGraphicFramePr>
          <p:cNvPr id="413789" name="Group 93"/>
          <p:cNvGraphicFramePr>
            <a:graphicFrameLocks noGrp="1"/>
          </p:cNvGraphicFramePr>
          <p:nvPr/>
        </p:nvGraphicFramePr>
        <p:xfrm>
          <a:off x="2098675" y="1828800"/>
          <a:ext cx="7491413" cy="4324349"/>
        </p:xfrm>
        <a:graphic>
          <a:graphicData uri="http://schemas.openxmlformats.org/drawingml/2006/table">
            <a:tbl>
              <a:tblPr/>
              <a:tblGrid>
                <a:gridCol w="4848273"/>
                <a:gridCol w="1359329"/>
                <a:gridCol w="733185"/>
                <a:gridCol w="550626"/>
              </a:tblGrid>
              <a:tr h="7129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kumimoji="0" lang="es-E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</a:t>
                      </a:r>
                      <a:r>
                        <a:rPr kumimoji="0" lang="es-E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plan</a:t>
                      </a:r>
                      <a:endParaRPr kumimoji="0" lang="es-E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s-E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s-E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Contributory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s-CO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POSc</a:t>
                      </a:r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7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</a:tr>
              <a:tr h="55733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Subsidized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CO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</a:t>
                      </a:r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9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</a:t>
                      </a: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coverage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(PPNA)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</a:tr>
              <a:tr h="55733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</a:t>
                      </a: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kumimoji="0" lang="es-E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especial </a:t>
                      </a:r>
                      <a:r>
                        <a:rPr kumimoji="0" lang="es-E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groups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CO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Exception</a:t>
                      </a:r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Voluntary private insurance</a:t>
                      </a:r>
                      <a:endParaRPr kumimoji="0" lang="es-E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CO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>
                        <a:alpha val="50000"/>
                      </a:srgbClr>
                    </a:solidFill>
                  </a:tcPr>
                </a:tc>
              </a:tr>
              <a:tr h="8231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</a:t>
                      </a:r>
                    </a:p>
                  </a:txBody>
                  <a:tcPr marL="91437" marR="91437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339138" y="2595563"/>
            <a:ext cx="1414462" cy="1128712"/>
          </a:xfrm>
          <a:prstGeom prst="rect">
            <a:avLst/>
          </a:prstGeom>
          <a:solidFill>
            <a:schemeClr val="tx2">
              <a:lumMod val="20000"/>
              <a:lumOff val="80000"/>
              <a:alpha val="12000"/>
            </a:schemeClr>
          </a:solidFill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echa abajo 7"/>
          <p:cNvSpPr/>
          <p:nvPr/>
        </p:nvSpPr>
        <p:spPr>
          <a:xfrm rot="3433876" flipH="1">
            <a:off x="9888537" y="2022476"/>
            <a:ext cx="390525" cy="723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8" name="Text Box 3"/>
          <p:cNvSpPr txBox="1">
            <a:spLocks noChangeArrowheads="1"/>
          </p:cNvSpPr>
          <p:nvPr/>
        </p:nvSpPr>
        <p:spPr bwMode="auto">
          <a:xfrm>
            <a:off x="4443413" y="6402388"/>
            <a:ext cx="48529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*Data: &lt;15 years old, Jan/2009 al 30/June/2015</a:t>
            </a: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638" y="4270444"/>
            <a:ext cx="1154362" cy="2587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747027" cy="7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779463" y="1069975"/>
          <a:ext cx="10512426" cy="5588001"/>
        </p:xfrm>
        <a:graphic>
          <a:graphicData uri="http://schemas.openxmlformats.org/drawingml/2006/table">
            <a:tbl>
              <a:tblPr/>
              <a:tblGrid>
                <a:gridCol w="543880"/>
                <a:gridCol w="3698383"/>
                <a:gridCol w="512801"/>
                <a:gridCol w="466183"/>
                <a:gridCol w="466183"/>
                <a:gridCol w="466183"/>
                <a:gridCol w="466183"/>
                <a:gridCol w="466183"/>
                <a:gridCol w="466183"/>
                <a:gridCol w="466183"/>
                <a:gridCol w="466183"/>
                <a:gridCol w="466183"/>
                <a:gridCol w="466183"/>
                <a:gridCol w="547766"/>
                <a:gridCol w="547766"/>
              </a:tblGrid>
              <a:tr h="31300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ICCC diagnostic group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0-0.9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1.0-4.9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5.0-9.9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10.0-14.9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15.0-19.9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00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Leukemias</a:t>
                      </a: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myeloproliferative</a:t>
                      </a: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diseases. and myelodysplastic diseases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573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7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Lymphomas and reticuloendothelial neoplasms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III.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CNS and miscellaneous intracranial and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intraspinal</a:t>
                      </a: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neoplasms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IV.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Neuroblastoma and other peripheral nervous cell tumors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V.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Retinoblastoma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VI.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Renal tumors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VII.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Hepatic tumors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VIII.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Malignant bone tumors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IX.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Soft tissue and other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extraosseous</a:t>
                      </a: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sarcomas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X.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Germ cell tumors. trophoblastic tumors. and neoplasms of gonads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XI.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Other malignant epithelial neoplasms and malignant melanomas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XII.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Other and unspecified malignant neoplasms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16" marR="7716" marT="7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16" marR="7716" marT="7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348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367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306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1516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16" marR="7716" marT="7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991" name="CuadroTexto 2"/>
          <p:cNvSpPr txBox="1">
            <a:spLocks noChangeArrowheads="1"/>
          </p:cNvSpPr>
          <p:nvPr/>
        </p:nvSpPr>
        <p:spPr bwMode="auto">
          <a:xfrm>
            <a:off x="779463" y="-7938"/>
            <a:ext cx="11174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tumors by age is similar to those reported in other countries </a:t>
            </a:r>
            <a:endParaRPr lang="en-US" alt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605463" y="1711776"/>
            <a:ext cx="5756502" cy="4805363"/>
            <a:chOff x="5605463" y="1711776"/>
            <a:chExt cx="5756502" cy="4805363"/>
          </a:xfrm>
        </p:grpSpPr>
        <p:sp>
          <p:nvSpPr>
            <p:cNvPr id="3" name="Rectángulo 2"/>
            <p:cNvSpPr/>
            <p:nvPr/>
          </p:nvSpPr>
          <p:spPr>
            <a:xfrm>
              <a:off x="5605463" y="2496909"/>
              <a:ext cx="1854200" cy="258763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583363" y="1711776"/>
              <a:ext cx="1790700" cy="261938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alpha val="4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ángulo 1"/>
            <p:cNvSpPr/>
            <p:nvPr/>
          </p:nvSpPr>
          <p:spPr>
            <a:xfrm>
              <a:off x="11042877" y="1711776"/>
              <a:ext cx="319088" cy="4805363"/>
            </a:xfrm>
            <a:prstGeom prst="rect">
              <a:avLst/>
            </a:prstGeom>
            <a:solidFill>
              <a:srgbClr val="CFA1A8">
                <a:alpha val="20000"/>
              </a:srgbClr>
            </a:solidFill>
            <a:ln w="25400">
              <a:solidFill>
                <a:srgbClr val="CFA1A8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8474075" y="4451122"/>
              <a:ext cx="1854200" cy="258762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474075" y="5162777"/>
              <a:ext cx="1854200" cy="258762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9385300" y="5567363"/>
              <a:ext cx="942975" cy="23495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622925" y="3308123"/>
              <a:ext cx="960438" cy="23495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666467" y="4066494"/>
              <a:ext cx="960438" cy="234950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74075" y="4060370"/>
              <a:ext cx="958850" cy="233363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220" y="5567362"/>
            <a:ext cx="575780" cy="129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600200" y="6305550"/>
            <a:ext cx="2133600" cy="4762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CAE453-40E5-449B-9517-534B5EC83AEB}" type="slidenum">
              <a:rPr lang="es-CO" sz="1400" b="1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14811" y="1507256"/>
            <a:ext cx="7797702" cy="5036419"/>
            <a:chOff x="943429" y="1745381"/>
            <a:chExt cx="7797702" cy="5036419"/>
          </a:xfrm>
        </p:grpSpPr>
        <p:pic>
          <p:nvPicPr>
            <p:cNvPr id="33794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" t="5510" r="3432" b="2470"/>
            <a:stretch>
              <a:fillRect/>
            </a:stretch>
          </p:blipFill>
          <p:spPr bwMode="auto">
            <a:xfrm>
              <a:off x="943429" y="1745381"/>
              <a:ext cx="6840399" cy="5036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Rectángulo 4"/>
            <p:cNvSpPr>
              <a:spLocks noChangeArrowheads="1"/>
            </p:cNvSpPr>
            <p:nvPr/>
          </p:nvSpPr>
          <p:spPr bwMode="auto">
            <a:xfrm>
              <a:off x="2608619" y="3954310"/>
              <a:ext cx="61325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800" b="1" dirty="0">
                  <a:solidFill>
                    <a:srgbClr val="001B50"/>
                  </a:solidFill>
                  <a:latin typeface="Times New Roman" panose="02020603050405020304" pitchFamily="18" charset="0"/>
                </a:rPr>
                <a:t>5yr-OS = 54% (IC95%: 50, 58) </a:t>
              </a:r>
              <a:r>
                <a:rPr lang="en-US" altLang="es-CO" sz="1400" b="1" dirty="0">
                  <a:solidFill>
                    <a:srgbClr val="001B50"/>
                  </a:solidFill>
                  <a:latin typeface="Times New Roman" panose="02020603050405020304" pitchFamily="18" charset="0"/>
                </a:rPr>
                <a:t>abandonment of treatment censored</a:t>
              </a:r>
              <a:endParaRPr lang="en-US" altLang="es-CO" sz="1800" b="1" dirty="0">
                <a:solidFill>
                  <a:srgbClr val="001B5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s-CO" sz="1800" b="1" dirty="0">
                <a:solidFill>
                  <a:srgbClr val="001B5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O" sz="1800" b="1" dirty="0">
                  <a:solidFill>
                    <a:srgbClr val="001B50"/>
                  </a:solidFill>
                  <a:latin typeface="Times New Roman" panose="02020603050405020304" pitchFamily="18" charset="0"/>
                </a:rPr>
                <a:t>5yr-OS = 53% (IC95%: 49, 57) </a:t>
              </a:r>
              <a:r>
                <a:rPr lang="en-US" altLang="es-CO" sz="1400" b="1" dirty="0">
                  <a:solidFill>
                    <a:srgbClr val="001B50"/>
                  </a:solidFill>
                  <a:latin typeface="Times New Roman" panose="02020603050405020304" pitchFamily="18" charset="0"/>
                </a:rPr>
                <a:t>abandonment of treatment as event</a:t>
              </a:r>
              <a:endParaRPr lang="en-US" altLang="es-CO" sz="1800" b="1" dirty="0">
                <a:solidFill>
                  <a:srgbClr val="001B5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797" name="Text Box 154"/>
          <p:cNvSpPr txBox="1">
            <a:spLocks noChangeArrowheads="1"/>
          </p:cNvSpPr>
          <p:nvPr/>
        </p:nvSpPr>
        <p:spPr bwMode="auto">
          <a:xfrm>
            <a:off x="1407885" y="144463"/>
            <a:ext cx="103851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Five year overall survival (OS) of children with cancer in Cali is about 20% below of what is currently expected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3379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Grupo 2"/>
          <p:cNvGrpSpPr>
            <a:grpSpLocks/>
          </p:cNvGrpSpPr>
          <p:nvPr/>
        </p:nvGrpSpPr>
        <p:grpSpPr bwMode="auto">
          <a:xfrm>
            <a:off x="8552996" y="2065338"/>
            <a:ext cx="3406775" cy="1773464"/>
            <a:chOff x="219074" y="2728118"/>
            <a:chExt cx="8882063" cy="2597945"/>
          </a:xfrm>
        </p:grpSpPr>
        <p:sp>
          <p:nvSpPr>
            <p:cNvPr id="10" name="CuadroTexto 9"/>
            <p:cNvSpPr txBox="1"/>
            <p:nvPr/>
          </p:nvSpPr>
          <p:spPr bwMode="auto">
            <a:xfrm>
              <a:off x="709575" y="4956529"/>
              <a:ext cx="1303588" cy="3695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57956 niños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grpSp>
          <p:nvGrpSpPr>
            <p:cNvPr id="33802" name="Grupo 1"/>
            <p:cNvGrpSpPr>
              <a:grpSpLocks/>
            </p:cNvGrpSpPr>
            <p:nvPr/>
          </p:nvGrpSpPr>
          <p:grpSpPr bwMode="auto">
            <a:xfrm>
              <a:off x="219074" y="2728118"/>
              <a:ext cx="8882063" cy="2373313"/>
              <a:chOff x="22225" y="2952750"/>
              <a:chExt cx="8882063" cy="2373313"/>
            </a:xfrm>
          </p:grpSpPr>
          <p:grpSp>
            <p:nvGrpSpPr>
              <p:cNvPr id="33803" name="Grupo 7"/>
              <p:cNvGrpSpPr>
                <a:grpSpLocks/>
              </p:cNvGrpSpPr>
              <p:nvPr/>
            </p:nvGrpSpPr>
            <p:grpSpPr bwMode="auto">
              <a:xfrm>
                <a:off x="22225" y="3162300"/>
                <a:ext cx="8882063" cy="1998663"/>
                <a:chOff x="54541" y="2761885"/>
                <a:chExt cx="8882744" cy="1744800"/>
              </a:xfrm>
            </p:grpSpPr>
            <p:pic>
              <p:nvPicPr>
                <p:cNvPr id="33808" name="Imagen 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865" r="2509" b="4443"/>
                <a:stretch>
                  <a:fillRect/>
                </a:stretch>
              </p:blipFill>
              <p:spPr bwMode="auto">
                <a:xfrm>
                  <a:off x="54541" y="2761885"/>
                  <a:ext cx="8882744" cy="947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09" name="Imagen 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222" b="-1221"/>
                <a:stretch>
                  <a:fillRect/>
                </a:stretch>
              </p:blipFill>
              <p:spPr bwMode="auto">
                <a:xfrm>
                  <a:off x="310624" y="3735136"/>
                  <a:ext cx="8626661" cy="771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Rectángulo 12"/>
              <p:cNvSpPr/>
              <p:nvPr/>
            </p:nvSpPr>
            <p:spPr bwMode="auto">
              <a:xfrm>
                <a:off x="760186" y="3135652"/>
                <a:ext cx="844018" cy="388198"/>
              </a:xfrm>
              <a:prstGeom prst="rect">
                <a:avLst/>
              </a:prstGeom>
              <a:noFill/>
              <a:ln w="57150">
                <a:solidFill>
                  <a:srgbClr val="00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4" name="Conector recto de flecha 13"/>
              <p:cNvCxnSpPr/>
              <p:nvPr/>
            </p:nvCxnSpPr>
            <p:spPr bwMode="auto">
              <a:xfrm>
                <a:off x="1604204" y="3113256"/>
                <a:ext cx="5342493" cy="365802"/>
              </a:xfrm>
              <a:prstGeom prst="straightConnector1">
                <a:avLst/>
              </a:prstGeom>
              <a:ln w="57150">
                <a:solidFill>
                  <a:srgbClr val="0033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806" name="Imagen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1463" y="4860925"/>
                <a:ext cx="2208212" cy="465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CuadroTexto 15"/>
              <p:cNvSpPr txBox="1"/>
              <p:nvPr/>
            </p:nvSpPr>
            <p:spPr bwMode="auto">
              <a:xfrm>
                <a:off x="6822967" y="2952750"/>
                <a:ext cx="711450" cy="462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2400" b="1" dirty="0">
                    <a:latin typeface="+mj-lt"/>
                  </a:rPr>
                  <a:t>77%</a:t>
                </a:r>
                <a:endParaRPr lang="en-US" sz="2400" b="1" dirty="0">
                  <a:latin typeface="+mj-lt"/>
                </a:endParaRPr>
              </a:p>
            </p:txBody>
          </p:sp>
        </p:grp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0520" y="4949370"/>
            <a:ext cx="851479" cy="19086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09486" y="158750"/>
            <a:ext cx="10603139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32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exists among different countries in </a:t>
            </a:r>
            <a:r>
              <a:rPr lang="en-US" altLang="es-CO" sz="3200" b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childhood cancer </a:t>
            </a:r>
            <a:r>
              <a:rPr lang="en-US" altLang="es-CO" sz="32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 </a:t>
            </a:r>
            <a:endParaRPr lang="en-US" altLang="es-CO" sz="3200" b="1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657350"/>
            <a:ext cx="452278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562725"/>
            <a:ext cx="4516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3330575" y="1408113"/>
            <a:ext cx="617538" cy="1422400"/>
          </a:xfrm>
          <a:prstGeom prst="ellipse">
            <a:avLst/>
          </a:prstGeom>
          <a:solidFill>
            <a:srgbClr val="CFA1A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echa abajo 8"/>
          <p:cNvSpPr/>
          <p:nvPr/>
        </p:nvSpPr>
        <p:spPr>
          <a:xfrm rot="16200000">
            <a:off x="4506119" y="1589882"/>
            <a:ext cx="160337" cy="1276350"/>
          </a:xfrm>
          <a:prstGeom prst="downArrow">
            <a:avLst/>
          </a:prstGeom>
          <a:solidFill>
            <a:srgbClr val="CFA1A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7" name="CuadroTexto 9"/>
          <p:cNvSpPr txBox="1">
            <a:spLocks noChangeArrowheads="1"/>
          </p:cNvSpPr>
          <p:nvPr/>
        </p:nvSpPr>
        <p:spPr bwMode="auto">
          <a:xfrm>
            <a:off x="5224463" y="2043113"/>
            <a:ext cx="70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1800"/>
              <a:t>≤60%</a:t>
            </a:r>
            <a:endParaRPr lang="en-US" altLang="en-US" sz="1800"/>
          </a:p>
        </p:txBody>
      </p:sp>
      <p:sp>
        <p:nvSpPr>
          <p:cNvPr id="14" name="Elipse 13"/>
          <p:cNvSpPr/>
          <p:nvPr/>
        </p:nvSpPr>
        <p:spPr>
          <a:xfrm>
            <a:off x="3948113" y="4968875"/>
            <a:ext cx="679450" cy="1422400"/>
          </a:xfrm>
          <a:prstGeom prst="ellipse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echa abajo 14"/>
          <p:cNvSpPr/>
          <p:nvPr/>
        </p:nvSpPr>
        <p:spPr>
          <a:xfrm rot="16200000">
            <a:off x="4853781" y="5498307"/>
            <a:ext cx="144463" cy="596900"/>
          </a:xfrm>
          <a:prstGeom prst="down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0" name="CuadroTexto 15"/>
          <p:cNvSpPr txBox="1">
            <a:spLocks noChangeArrowheads="1"/>
          </p:cNvSpPr>
          <p:nvPr/>
        </p:nvSpPr>
        <p:spPr bwMode="auto">
          <a:xfrm>
            <a:off x="5202238" y="5611813"/>
            <a:ext cx="88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1800"/>
              <a:t>65-80%</a:t>
            </a:r>
            <a:endParaRPr lang="en-US" altLang="en-US" sz="1800"/>
          </a:p>
        </p:txBody>
      </p:sp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-2" r="59265" b="34355"/>
          <a:stretch>
            <a:fillRect/>
          </a:stretch>
        </p:blipFill>
        <p:spPr bwMode="auto">
          <a:xfrm>
            <a:off x="6415088" y="1970088"/>
            <a:ext cx="4557712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6535738"/>
            <a:ext cx="3727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echa abajo 11"/>
          <p:cNvSpPr/>
          <p:nvPr/>
        </p:nvSpPr>
        <p:spPr>
          <a:xfrm>
            <a:off x="10841038" y="4538663"/>
            <a:ext cx="263525" cy="377825"/>
          </a:xfrm>
          <a:prstGeom prst="downArrow">
            <a:avLst/>
          </a:prstGeom>
          <a:solidFill>
            <a:srgbClr val="CFA1A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echa abajo 12"/>
          <p:cNvSpPr/>
          <p:nvPr/>
        </p:nvSpPr>
        <p:spPr>
          <a:xfrm flipV="1">
            <a:off x="10871200" y="2830513"/>
            <a:ext cx="276225" cy="417512"/>
          </a:xfrm>
          <a:prstGeom prst="downArrow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5" name="CuadroTexto 21"/>
          <p:cNvSpPr txBox="1">
            <a:spLocks noChangeArrowheads="1"/>
          </p:cNvSpPr>
          <p:nvPr/>
        </p:nvSpPr>
        <p:spPr bwMode="auto">
          <a:xfrm>
            <a:off x="10688638" y="2460625"/>
            <a:ext cx="58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1800"/>
              <a:t>65%</a:t>
            </a:r>
            <a:endParaRPr lang="en-US" altLang="en-US" sz="1800"/>
          </a:p>
        </p:txBody>
      </p:sp>
      <p:sp>
        <p:nvSpPr>
          <p:cNvPr id="5136" name="CuadroTexto 22"/>
          <p:cNvSpPr txBox="1">
            <a:spLocks noChangeArrowheads="1"/>
          </p:cNvSpPr>
          <p:nvPr/>
        </p:nvSpPr>
        <p:spPr bwMode="auto">
          <a:xfrm>
            <a:off x="10731500" y="50038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1800"/>
              <a:t>29%</a:t>
            </a:r>
            <a:endParaRPr lang="en-US" altLang="en-US" sz="1800"/>
          </a:p>
        </p:txBody>
      </p:sp>
      <p:sp>
        <p:nvSpPr>
          <p:cNvPr id="5137" name="CuadroTexto 18"/>
          <p:cNvSpPr txBox="1">
            <a:spLocks noChangeArrowheads="1"/>
          </p:cNvSpPr>
          <p:nvPr/>
        </p:nvSpPr>
        <p:spPr bwMode="auto">
          <a:xfrm>
            <a:off x="2397125" y="1312863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8" name="CuadroTexto 24"/>
          <p:cNvSpPr txBox="1">
            <a:spLocks noChangeArrowheads="1"/>
          </p:cNvSpPr>
          <p:nvPr/>
        </p:nvSpPr>
        <p:spPr bwMode="auto">
          <a:xfrm>
            <a:off x="7993063" y="1400175"/>
            <a:ext cx="2036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Central America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8270" y="5254171"/>
            <a:ext cx="717610" cy="16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00200" y="1365250"/>
            <a:ext cx="7503205" cy="5416550"/>
            <a:chOff x="2293938" y="1365250"/>
            <a:chExt cx="7091362" cy="4972050"/>
          </a:xfrm>
        </p:grpSpPr>
        <p:pic>
          <p:nvPicPr>
            <p:cNvPr id="3584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" r="1872" b="7349"/>
            <a:stretch>
              <a:fillRect/>
            </a:stretch>
          </p:blipFill>
          <p:spPr bwMode="auto">
            <a:xfrm>
              <a:off x="2293938" y="1365250"/>
              <a:ext cx="7091362" cy="497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Rectángulo 4"/>
            <p:cNvSpPr>
              <a:spLocks noChangeArrowheads="1"/>
            </p:cNvSpPr>
            <p:nvPr/>
          </p:nvSpPr>
          <p:spPr bwMode="auto">
            <a:xfrm>
              <a:off x="7096125" y="4759325"/>
              <a:ext cx="2162231" cy="33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800" b="1" dirty="0">
                  <a:solidFill>
                    <a:srgbClr val="001B50"/>
                  </a:solidFill>
                  <a:latin typeface="Times New Roman" panose="02020603050405020304" pitchFamily="18" charset="0"/>
                </a:rPr>
                <a:t>38% (IC95%: 28, 49)</a:t>
              </a:r>
              <a:endParaRPr lang="en-US" altLang="en-US" sz="1800" b="1" dirty="0">
                <a:solidFill>
                  <a:srgbClr val="001B50"/>
                </a:solidFill>
              </a:endParaRPr>
            </a:p>
          </p:txBody>
        </p:sp>
        <p:sp>
          <p:nvSpPr>
            <p:cNvPr id="35848" name="Rectángulo 4"/>
            <p:cNvSpPr>
              <a:spLocks noChangeArrowheads="1"/>
            </p:cNvSpPr>
            <p:nvPr/>
          </p:nvSpPr>
          <p:spPr bwMode="auto">
            <a:xfrm>
              <a:off x="3278188" y="4775200"/>
              <a:ext cx="2162231" cy="33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800" b="1" dirty="0">
                  <a:solidFill>
                    <a:srgbClr val="001B50"/>
                  </a:solidFill>
                  <a:latin typeface="Times New Roman" panose="02020603050405020304" pitchFamily="18" charset="0"/>
                </a:rPr>
                <a:t>54% (IC95%: 50, 58)</a:t>
              </a:r>
              <a:endParaRPr lang="en-US" altLang="en-US" sz="1800" b="1" dirty="0">
                <a:solidFill>
                  <a:srgbClr val="001B50"/>
                </a:solidFill>
              </a:endParaRPr>
            </a:p>
          </p:txBody>
        </p:sp>
      </p:grpSp>
      <p:sp>
        <p:nvSpPr>
          <p:cNvPr id="4" name="Rectangle 6"/>
          <p:cNvSpPr/>
          <p:nvPr/>
        </p:nvSpPr>
        <p:spPr>
          <a:xfrm>
            <a:off x="1600200" y="6305550"/>
            <a:ext cx="2133600" cy="4762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92F1EC-8F4E-44E3-A4AC-D51026B1AA9A}" type="slidenum">
              <a:rPr lang="es-CO" sz="1400" b="1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pic>
        <p:nvPicPr>
          <p:cNvPr id="35844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24500"/>
            <a:ext cx="10239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/>
        </p:nvSpPr>
        <p:spPr bwMode="auto">
          <a:xfrm>
            <a:off x="1407886" y="144463"/>
            <a:ext cx="104255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As reported by others, adolescents have a worst survival compared to children in Cali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520" y="4949370"/>
            <a:ext cx="851479" cy="19086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1524000" y="-1"/>
            <a:ext cx="10390094" cy="1213001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for children with cancer by the most frequent ICCC groups; I, II, and III</a:t>
            </a:r>
          </a:p>
        </p:txBody>
      </p:sp>
      <p:grpSp>
        <p:nvGrpSpPr>
          <p:cNvPr id="37892" name="Grupo 2"/>
          <p:cNvGrpSpPr>
            <a:grpSpLocks/>
          </p:cNvGrpSpPr>
          <p:nvPr/>
        </p:nvGrpSpPr>
        <p:grpSpPr bwMode="auto">
          <a:xfrm>
            <a:off x="1524000" y="1213000"/>
            <a:ext cx="8381774" cy="5383589"/>
            <a:chOff x="709685" y="1123786"/>
            <a:chExt cx="8663544" cy="5679622"/>
          </a:xfrm>
        </p:grpSpPr>
        <p:pic>
          <p:nvPicPr>
            <p:cNvPr id="3789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" t="1552" r="2550" b="1715"/>
            <a:stretch>
              <a:fillRect/>
            </a:stretch>
          </p:blipFill>
          <p:spPr bwMode="auto">
            <a:xfrm>
              <a:off x="709685" y="1123786"/>
              <a:ext cx="7795462" cy="567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Rectángulo 4"/>
            <p:cNvSpPr>
              <a:spLocks noChangeArrowheads="1"/>
            </p:cNvSpPr>
            <p:nvPr/>
          </p:nvSpPr>
          <p:spPr bwMode="auto">
            <a:xfrm>
              <a:off x="7037333" y="3121629"/>
              <a:ext cx="23358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600" b="1">
                  <a:latin typeface="Times New Roman" panose="02020603050405020304" pitchFamily="18" charset="0"/>
                </a:rPr>
                <a:t>II: 39% (IC95%: 29, 49)</a:t>
              </a:r>
              <a:endParaRPr lang="en-US" altLang="en-US" sz="1600" b="1"/>
            </a:p>
          </p:txBody>
        </p:sp>
        <p:sp>
          <p:nvSpPr>
            <p:cNvPr id="37896" name="Rectángulo 4"/>
            <p:cNvSpPr>
              <a:spLocks noChangeArrowheads="1"/>
            </p:cNvSpPr>
            <p:nvPr/>
          </p:nvSpPr>
          <p:spPr bwMode="auto">
            <a:xfrm>
              <a:off x="7037333" y="2390040"/>
              <a:ext cx="23358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600" b="1">
                  <a:latin typeface="Times New Roman" panose="02020603050405020304" pitchFamily="18" charset="0"/>
                </a:rPr>
                <a:t>I: 57% (IC95%: 51, 63)</a:t>
              </a:r>
              <a:endParaRPr lang="en-US" altLang="en-US" sz="1600" b="1"/>
            </a:p>
          </p:txBody>
        </p:sp>
        <p:sp>
          <p:nvSpPr>
            <p:cNvPr id="37897" name="Rectángulo 4"/>
            <p:cNvSpPr>
              <a:spLocks noChangeArrowheads="1"/>
            </p:cNvSpPr>
            <p:nvPr/>
          </p:nvSpPr>
          <p:spPr bwMode="auto">
            <a:xfrm>
              <a:off x="7000302" y="1740791"/>
              <a:ext cx="23358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600" b="1" dirty="0">
                  <a:latin typeface="Times New Roman" panose="02020603050405020304" pitchFamily="18" charset="0"/>
                </a:rPr>
                <a:t>II: 77% (IC95%: 67, 84)</a:t>
              </a:r>
              <a:endParaRPr lang="en-US" altLang="en-US" sz="1600" b="1" dirty="0"/>
            </a:p>
          </p:txBody>
        </p:sp>
      </p:grpSp>
      <p:sp>
        <p:nvSpPr>
          <p:cNvPr id="37893" name="CuadroTexto 3"/>
          <p:cNvSpPr txBox="1">
            <a:spLocks noChangeArrowheads="1"/>
          </p:cNvSpPr>
          <p:nvPr/>
        </p:nvSpPr>
        <p:spPr bwMode="auto">
          <a:xfrm>
            <a:off x="3713163" y="3829050"/>
            <a:ext cx="2606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s-CO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ICCC group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s-CO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s-CO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CO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s-CO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s-CO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s-CO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17715" r="82919" b="11024"/>
            <a:stretch>
              <a:fillRect/>
            </a:stretch>
          </p:blipFill>
          <p:spPr bwMode="auto">
            <a:xfrm>
              <a:off x="0" y="0"/>
              <a:ext cx="1112838" cy="108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40520" y="4949370"/>
              <a:ext cx="851479" cy="19086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ítulo 1"/>
          <p:cNvSpPr>
            <a:spLocks noGrp="1"/>
          </p:cNvSpPr>
          <p:nvPr>
            <p:ph type="title"/>
          </p:nvPr>
        </p:nvSpPr>
        <p:spPr>
          <a:xfrm>
            <a:off x="1523999" y="0"/>
            <a:ext cx="10564907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plan </a:t>
            </a:r>
            <a:r>
              <a:rPr lang="en-US" altLang="en-US" sz="36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altLang="en-US" sz="32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seems to discriminate population groups with different survivals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597958" y="1277472"/>
            <a:ext cx="8996083" cy="5580528"/>
            <a:chOff x="1560513" y="1035050"/>
            <a:chExt cx="9566275" cy="5715000"/>
          </a:xfrm>
        </p:grpSpPr>
        <p:pic>
          <p:nvPicPr>
            <p:cNvPr id="41986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8" t="3229" r="2625" b="8939"/>
            <a:stretch>
              <a:fillRect/>
            </a:stretch>
          </p:blipFill>
          <p:spPr bwMode="auto">
            <a:xfrm>
              <a:off x="1560513" y="1035050"/>
              <a:ext cx="7866062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9" name="Rectángulo 4"/>
            <p:cNvSpPr>
              <a:spLocks noChangeArrowheads="1"/>
            </p:cNvSpPr>
            <p:nvPr/>
          </p:nvSpPr>
          <p:spPr bwMode="auto">
            <a:xfrm>
              <a:off x="8348663" y="2433638"/>
              <a:ext cx="2743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POSs:	51% (IC95%: 45, 57)</a:t>
              </a:r>
              <a:endParaRPr lang="en-US" altLang="en-US" sz="1400" b="1"/>
            </a:p>
          </p:txBody>
        </p:sp>
        <p:sp>
          <p:nvSpPr>
            <p:cNvPr id="41990" name="Rectángulo 4"/>
            <p:cNvSpPr>
              <a:spLocks noChangeArrowheads="1"/>
            </p:cNvSpPr>
            <p:nvPr/>
          </p:nvSpPr>
          <p:spPr bwMode="auto">
            <a:xfrm>
              <a:off x="8289925" y="1311275"/>
              <a:ext cx="27432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 dirty="0">
                  <a:latin typeface="Times New Roman" panose="02020603050405020304" pitchFamily="18" charset="0"/>
                </a:rPr>
                <a:t>Private:	84% (IC95%: 65, 93)</a:t>
              </a:r>
              <a:endParaRPr lang="en-US" altLang="en-US" sz="1400" b="1" dirty="0"/>
            </a:p>
          </p:txBody>
        </p:sp>
        <p:sp>
          <p:nvSpPr>
            <p:cNvPr id="41991" name="Rectángulo 4"/>
            <p:cNvSpPr>
              <a:spLocks noChangeArrowheads="1"/>
            </p:cNvSpPr>
            <p:nvPr/>
          </p:nvSpPr>
          <p:spPr bwMode="auto">
            <a:xfrm>
              <a:off x="8321675" y="1885950"/>
              <a:ext cx="2743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POSc/Exc:	64% (IC95%: 58, 69)</a:t>
              </a:r>
              <a:endParaRPr lang="en-US" altLang="en-US" sz="1400" b="1"/>
            </a:p>
          </p:txBody>
        </p:sp>
        <p:sp>
          <p:nvSpPr>
            <p:cNvPr id="41992" name="Rectángulo 4"/>
            <p:cNvSpPr>
              <a:spLocks noChangeArrowheads="1"/>
            </p:cNvSpPr>
            <p:nvPr/>
          </p:nvSpPr>
          <p:spPr bwMode="auto">
            <a:xfrm>
              <a:off x="8383588" y="2901950"/>
              <a:ext cx="2743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PPNA:	38% (IC95%: 25, 51)</a:t>
              </a:r>
              <a:endParaRPr lang="en-US" altLang="en-US" sz="1400" b="1"/>
            </a:p>
          </p:txBody>
        </p:sp>
      </p:grpSp>
      <p:pic>
        <p:nvPicPr>
          <p:cNvPr id="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20" y="4949370"/>
            <a:ext cx="851479" cy="190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ítulo 1"/>
          <p:cNvSpPr>
            <a:spLocks noGrp="1"/>
          </p:cNvSpPr>
          <p:nvPr>
            <p:ph type="title"/>
          </p:nvPr>
        </p:nvSpPr>
        <p:spPr>
          <a:xfrm>
            <a:off x="1523999" y="0"/>
            <a:ext cx="10667999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survival gap is greater when event free survival (EFS) is used as outcome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524000" y="1344706"/>
            <a:ext cx="8857129" cy="5513294"/>
            <a:chOff x="1187450" y="1084263"/>
            <a:chExt cx="9934575" cy="5773737"/>
          </a:xfrm>
        </p:grpSpPr>
        <p:pic>
          <p:nvPicPr>
            <p:cNvPr id="43010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" t="2840" r="2469" b="9464"/>
            <a:stretch>
              <a:fillRect/>
            </a:stretch>
          </p:blipFill>
          <p:spPr bwMode="auto">
            <a:xfrm>
              <a:off x="1187450" y="1084263"/>
              <a:ext cx="8763000" cy="577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3" name="Rectángulo 4"/>
            <p:cNvSpPr>
              <a:spLocks noChangeArrowheads="1"/>
            </p:cNvSpPr>
            <p:nvPr/>
          </p:nvSpPr>
          <p:spPr bwMode="auto">
            <a:xfrm>
              <a:off x="8383588" y="2813050"/>
              <a:ext cx="2698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 dirty="0">
                  <a:latin typeface="Times New Roman" panose="02020603050405020304" pitchFamily="18" charset="0"/>
                </a:rPr>
                <a:t>POSs:	37% (IC95%: 30,44)</a:t>
              </a:r>
              <a:endParaRPr lang="en-US" altLang="en-US" sz="1400" b="1" dirty="0"/>
            </a:p>
          </p:txBody>
        </p:sp>
        <p:sp>
          <p:nvSpPr>
            <p:cNvPr id="43014" name="Rectángulo 4"/>
            <p:cNvSpPr>
              <a:spLocks noChangeArrowheads="1"/>
            </p:cNvSpPr>
            <p:nvPr/>
          </p:nvSpPr>
          <p:spPr bwMode="auto">
            <a:xfrm>
              <a:off x="8348663" y="1543050"/>
              <a:ext cx="27432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 dirty="0">
                  <a:latin typeface="Times New Roman" panose="02020603050405020304" pitchFamily="18" charset="0"/>
                </a:rPr>
                <a:t>Private:	81% (IC95%: 63, 91)</a:t>
              </a:r>
              <a:endParaRPr lang="en-US" altLang="en-US" sz="1400" b="1" dirty="0"/>
            </a:p>
          </p:txBody>
        </p:sp>
        <p:sp>
          <p:nvSpPr>
            <p:cNvPr id="43015" name="Rectángulo 4"/>
            <p:cNvSpPr>
              <a:spLocks noChangeArrowheads="1"/>
            </p:cNvSpPr>
            <p:nvPr/>
          </p:nvSpPr>
          <p:spPr bwMode="auto">
            <a:xfrm>
              <a:off x="8348663" y="2152650"/>
              <a:ext cx="2743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 dirty="0" err="1">
                  <a:latin typeface="Times New Roman" panose="02020603050405020304" pitchFamily="18" charset="0"/>
                </a:rPr>
                <a:t>POSc</a:t>
              </a:r>
              <a:r>
                <a:rPr lang="en-US" altLang="es-CO" sz="1400" b="1" dirty="0">
                  <a:latin typeface="Times New Roman" panose="02020603050405020304" pitchFamily="18" charset="0"/>
                </a:rPr>
                <a:t>/</a:t>
              </a:r>
              <a:r>
                <a:rPr lang="en-US" altLang="es-CO" sz="1400" b="1" dirty="0" err="1">
                  <a:latin typeface="Times New Roman" panose="02020603050405020304" pitchFamily="18" charset="0"/>
                </a:rPr>
                <a:t>Exc</a:t>
              </a:r>
              <a:r>
                <a:rPr lang="en-US" altLang="es-CO" sz="1400" b="1" dirty="0">
                  <a:latin typeface="Times New Roman" panose="02020603050405020304" pitchFamily="18" charset="0"/>
                </a:rPr>
                <a:t>:	60% (IC95%: 55, 65)</a:t>
              </a:r>
              <a:endParaRPr lang="en-US" altLang="en-US" sz="1400" b="1" dirty="0"/>
            </a:p>
          </p:txBody>
        </p:sp>
        <p:sp>
          <p:nvSpPr>
            <p:cNvPr id="43016" name="Rectángulo 4"/>
            <p:cNvSpPr>
              <a:spLocks noChangeArrowheads="1"/>
            </p:cNvSpPr>
            <p:nvPr/>
          </p:nvSpPr>
          <p:spPr bwMode="auto">
            <a:xfrm>
              <a:off x="8389938" y="3471863"/>
              <a:ext cx="27320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PPNA:	23% (IC95%: 11, 37)</a:t>
              </a:r>
              <a:endParaRPr lang="en-US" altLang="en-US" sz="1400" b="1"/>
            </a:p>
          </p:txBody>
        </p:sp>
      </p:grpSp>
      <p:pic>
        <p:nvPicPr>
          <p:cNvPr id="1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20" y="4949370"/>
            <a:ext cx="851479" cy="190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1196788" y="0"/>
            <a:ext cx="10995211" cy="114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of EFS among health plans are maintained between solid </a:t>
            </a:r>
            <a:r>
              <a:rPr lang="en-US" altLang="en-US" sz="2800" b="1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800" b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hematologic/lymphoid </a:t>
            </a:r>
            <a:r>
              <a:rPr lang="en-US" altLang="en-US" sz="2800" b="1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tumors. Nevertheless within the subsidized plan no difference is found.</a:t>
            </a:r>
            <a:endParaRPr lang="en-US" altLang="en-US" sz="2800" b="1" dirty="0" smtClean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036" name="Grupo 4"/>
          <p:cNvGrpSpPr>
            <a:grpSpLocks/>
          </p:cNvGrpSpPr>
          <p:nvPr/>
        </p:nvGrpSpPr>
        <p:grpSpPr bwMode="auto">
          <a:xfrm>
            <a:off x="484094" y="1532965"/>
            <a:ext cx="11580906" cy="5226610"/>
            <a:chOff x="763765" y="899618"/>
            <a:chExt cx="11937723" cy="5617295"/>
          </a:xfrm>
        </p:grpSpPr>
        <p:pic>
          <p:nvPicPr>
            <p:cNvPr id="44037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" t="3227" r="2948" b="7516"/>
            <a:stretch>
              <a:fillRect/>
            </a:stretch>
          </p:blipFill>
          <p:spPr bwMode="auto">
            <a:xfrm>
              <a:off x="763765" y="899618"/>
              <a:ext cx="8306277" cy="561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Rectángulo 4"/>
            <p:cNvSpPr>
              <a:spLocks noChangeArrowheads="1"/>
            </p:cNvSpPr>
            <p:nvPr/>
          </p:nvSpPr>
          <p:spPr bwMode="auto">
            <a:xfrm>
              <a:off x="10375117" y="2014365"/>
              <a:ext cx="22781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H/L:  64% (IC95%: 57, 71)</a:t>
              </a:r>
              <a:endParaRPr lang="en-US" altLang="en-US" sz="1400" b="1"/>
            </a:p>
          </p:txBody>
        </p:sp>
        <p:sp>
          <p:nvSpPr>
            <p:cNvPr id="44039" name="Rectángulo 4"/>
            <p:cNvSpPr>
              <a:spLocks noChangeArrowheads="1"/>
            </p:cNvSpPr>
            <p:nvPr/>
          </p:nvSpPr>
          <p:spPr bwMode="auto">
            <a:xfrm>
              <a:off x="9296400" y="2189554"/>
              <a:ext cx="9525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POSc/Exc</a:t>
              </a:r>
              <a:endParaRPr lang="en-US" altLang="en-US" sz="1400" b="1"/>
            </a:p>
          </p:txBody>
        </p:sp>
        <p:sp>
          <p:nvSpPr>
            <p:cNvPr id="3" name="Cerrar llave 2"/>
            <p:cNvSpPr/>
            <p:nvPr/>
          </p:nvSpPr>
          <p:spPr>
            <a:xfrm>
              <a:off x="8969363" y="2077694"/>
              <a:ext cx="201607" cy="504890"/>
            </a:xfrm>
            <a:prstGeom prst="rightBrac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Cerrar llave 10"/>
            <p:cNvSpPr/>
            <p:nvPr/>
          </p:nvSpPr>
          <p:spPr>
            <a:xfrm>
              <a:off x="8969363" y="2812801"/>
              <a:ext cx="201607" cy="450908"/>
            </a:xfrm>
            <a:prstGeom prst="rightBrac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2" name="Rectángulo 4"/>
            <p:cNvSpPr>
              <a:spLocks noChangeArrowheads="1"/>
            </p:cNvSpPr>
            <p:nvPr/>
          </p:nvSpPr>
          <p:spPr bwMode="auto">
            <a:xfrm>
              <a:off x="9296399" y="2895090"/>
              <a:ext cx="60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POSs</a:t>
              </a:r>
              <a:endParaRPr lang="en-US" altLang="en-US" sz="1400" b="1"/>
            </a:p>
          </p:txBody>
        </p:sp>
        <p:sp>
          <p:nvSpPr>
            <p:cNvPr id="4" name="Abrir llave 3"/>
            <p:cNvSpPr/>
            <p:nvPr/>
          </p:nvSpPr>
          <p:spPr>
            <a:xfrm>
              <a:off x="10334581" y="2077694"/>
              <a:ext cx="173033" cy="504890"/>
            </a:xfrm>
            <a:prstGeom prst="leftBrac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Abrir llave 16"/>
            <p:cNvSpPr/>
            <p:nvPr/>
          </p:nvSpPr>
          <p:spPr>
            <a:xfrm>
              <a:off x="10328231" y="2752468"/>
              <a:ext cx="173033" cy="504890"/>
            </a:xfrm>
            <a:prstGeom prst="leftBrac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5" name="Rectángulo 4"/>
            <p:cNvSpPr>
              <a:spLocks noChangeArrowheads="1"/>
            </p:cNvSpPr>
            <p:nvPr/>
          </p:nvSpPr>
          <p:spPr bwMode="auto">
            <a:xfrm>
              <a:off x="10367863" y="2268363"/>
              <a:ext cx="2311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Solid: 57% (IC95%: 50, 63)</a:t>
              </a:r>
              <a:endParaRPr lang="en-US" altLang="en-US" sz="1400" b="1"/>
            </a:p>
          </p:txBody>
        </p:sp>
        <p:sp>
          <p:nvSpPr>
            <p:cNvPr id="44046" name="Rectángulo 4"/>
            <p:cNvSpPr>
              <a:spLocks noChangeArrowheads="1"/>
            </p:cNvSpPr>
            <p:nvPr/>
          </p:nvSpPr>
          <p:spPr bwMode="auto">
            <a:xfrm>
              <a:off x="10396891" y="2718298"/>
              <a:ext cx="22781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H/L:  41% (IC95%: 34, 48)</a:t>
              </a:r>
              <a:endParaRPr lang="en-US" altLang="en-US" sz="1400" b="1"/>
            </a:p>
          </p:txBody>
        </p:sp>
        <p:sp>
          <p:nvSpPr>
            <p:cNvPr id="44047" name="Rectángulo 4"/>
            <p:cNvSpPr>
              <a:spLocks noChangeArrowheads="1"/>
            </p:cNvSpPr>
            <p:nvPr/>
          </p:nvSpPr>
          <p:spPr bwMode="auto">
            <a:xfrm>
              <a:off x="10389637" y="2972296"/>
              <a:ext cx="2311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CO" sz="1400" b="1">
                  <a:latin typeface="Times New Roman" panose="02020603050405020304" pitchFamily="18" charset="0"/>
                </a:rPr>
                <a:t>Solid: 38% (IC95%: 30, 46)</a:t>
              </a:r>
              <a:endParaRPr lang="en-US" altLang="en-US" sz="1400" b="1"/>
            </a:p>
          </p:txBody>
        </p:sp>
      </p:grpSp>
      <p:pic>
        <p:nvPicPr>
          <p:cNvPr id="1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20" y="4949370"/>
            <a:ext cx="851479" cy="190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1206294" y="0"/>
            <a:ext cx="10411854" cy="978801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prognostic factors abrogates the effect of risk classification; </a:t>
            </a:r>
            <a:r>
              <a:rPr lang="en-US" altLang="en-US" sz="2800" b="1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acute lymphoid </a:t>
            </a:r>
            <a:r>
              <a:rPr lang="en-US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leukemia as </a:t>
            </a:r>
            <a:r>
              <a:rPr lang="en-US" altLang="en-US" sz="2800" b="1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example.</a:t>
            </a:r>
            <a:endParaRPr lang="en-US" altLang="en-US" sz="2800" b="1" dirty="0" smtClean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20" y="4949370"/>
            <a:ext cx="851479" cy="1908629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44123" y="1333941"/>
            <a:ext cx="10784101" cy="5524058"/>
            <a:chOff x="600220" y="1418512"/>
            <a:chExt cx="10287000" cy="5250803"/>
          </a:xfrm>
        </p:grpSpPr>
        <p:grpSp>
          <p:nvGrpSpPr>
            <p:cNvPr id="13" name="Grupo 12"/>
            <p:cNvGrpSpPr/>
            <p:nvPr/>
          </p:nvGrpSpPr>
          <p:grpSpPr>
            <a:xfrm>
              <a:off x="600220" y="2319888"/>
              <a:ext cx="10287000" cy="3488762"/>
              <a:chOff x="684756" y="1596586"/>
              <a:chExt cx="10287000" cy="3488762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4"/>
              <a:srcRect l="13315" t="2331" r="3684" b="22486"/>
              <a:stretch/>
            </p:blipFill>
            <p:spPr>
              <a:xfrm>
                <a:off x="6129996" y="1669554"/>
                <a:ext cx="4841760" cy="3415794"/>
              </a:xfrm>
              <a:prstGeom prst="rect">
                <a:avLst/>
              </a:prstGeom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5"/>
              <a:srcRect l="3246" t="722" r="1997" b="23193"/>
              <a:stretch/>
            </p:blipFill>
            <p:spPr>
              <a:xfrm>
                <a:off x="684756" y="1596586"/>
                <a:ext cx="5527563" cy="3456677"/>
              </a:xfrm>
              <a:prstGeom prst="rect">
                <a:avLst/>
              </a:prstGeom>
            </p:spPr>
          </p:pic>
        </p:grpSp>
        <p:grpSp>
          <p:nvGrpSpPr>
            <p:cNvPr id="11" name="Grupo 10"/>
            <p:cNvGrpSpPr/>
            <p:nvPr/>
          </p:nvGrpSpPr>
          <p:grpSpPr>
            <a:xfrm>
              <a:off x="1742716" y="5843725"/>
              <a:ext cx="8774560" cy="825590"/>
              <a:chOff x="1137794" y="5787189"/>
              <a:chExt cx="8774560" cy="825590"/>
            </a:xfrm>
            <a:solidFill>
              <a:schemeClr val="bg1"/>
            </a:solidFill>
          </p:grpSpPr>
          <p:sp>
            <p:nvSpPr>
              <p:cNvPr id="7" name="Rectángulo 6"/>
              <p:cNvSpPr/>
              <p:nvPr/>
            </p:nvSpPr>
            <p:spPr>
              <a:xfrm>
                <a:off x="1137794" y="5787189"/>
                <a:ext cx="3384952" cy="3777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s-CO" b="1" dirty="0" err="1" smtClean="0">
                    <a:latin typeface="Times New Roman" panose="02020603050405020304" pitchFamily="18" charset="0"/>
                  </a:rPr>
                  <a:t>POSc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/</a:t>
                </a:r>
                <a:r>
                  <a:rPr lang="en-US" altLang="es-CO" b="1" dirty="0" err="1" smtClean="0">
                    <a:latin typeface="Times New Roman" panose="02020603050405020304" pitchFamily="18" charset="0"/>
                  </a:rPr>
                  <a:t>Exc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: 80% </a:t>
                </a:r>
                <a:r>
                  <a:rPr lang="en-US" altLang="es-CO" b="1" dirty="0">
                    <a:latin typeface="Times New Roman" panose="02020603050405020304" pitchFamily="18" charset="0"/>
                  </a:rPr>
                  <a:t>(IC95%: 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65</a:t>
                </a:r>
                <a:r>
                  <a:rPr lang="en-US" altLang="es-CO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89)</a:t>
                </a:r>
                <a:endParaRPr lang="en-US" altLang="en-US" b="1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6412831" y="5787189"/>
                <a:ext cx="3499523" cy="3777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s-CO" b="1" dirty="0" err="1" smtClean="0">
                    <a:latin typeface="Times New Roman" panose="02020603050405020304" pitchFamily="18" charset="0"/>
                  </a:rPr>
                  <a:t>POSc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/</a:t>
                </a:r>
                <a:r>
                  <a:rPr lang="en-US" altLang="es-CO" b="1" dirty="0" err="1" smtClean="0">
                    <a:latin typeface="Times New Roman" panose="02020603050405020304" pitchFamily="18" charset="0"/>
                  </a:rPr>
                  <a:t>Exc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: 55% </a:t>
                </a:r>
                <a:r>
                  <a:rPr lang="en-US" altLang="es-CO" b="1" dirty="0">
                    <a:latin typeface="Times New Roman" panose="02020603050405020304" pitchFamily="18" charset="0"/>
                  </a:rPr>
                  <a:t>(IC95%: 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39, 68)</a:t>
                </a:r>
                <a:endParaRPr lang="en-US" altLang="en-US" b="1" dirty="0"/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1138028" y="6235059"/>
                <a:ext cx="3416777" cy="3777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s-CO" b="1" dirty="0" smtClean="0">
                    <a:latin typeface="Times New Roman" panose="02020603050405020304" pitchFamily="18" charset="0"/>
                  </a:rPr>
                  <a:t>POSs:	   44% (IC95%: 31, 57)</a:t>
                </a:r>
                <a:endParaRPr lang="en-US" altLang="en-US" b="1" dirty="0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6412221" y="6235059"/>
                <a:ext cx="3416777" cy="3777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es-CO" b="1" dirty="0" smtClean="0">
                    <a:latin typeface="Times New Roman" panose="02020603050405020304" pitchFamily="18" charset="0"/>
                  </a:rPr>
                  <a:t>POSs:	    27</a:t>
                </a:r>
                <a:r>
                  <a:rPr lang="en-US" altLang="es-CO" b="1" dirty="0">
                    <a:latin typeface="Times New Roman" panose="02020603050405020304" pitchFamily="18" charset="0"/>
                  </a:rPr>
                  <a:t>% (IC95%: 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13, 43)</a:t>
                </a:r>
                <a:endParaRPr lang="en-US" altLang="en-US" b="1" dirty="0"/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2959476" y="2090954"/>
              <a:ext cx="1063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Low</a:t>
              </a:r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8337390" y="2107653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</a:t>
              </a:r>
              <a:r>
                <a:rPr lang="es-CO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 flipH="1">
              <a:off x="2743189" y="1418512"/>
              <a:ext cx="67691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1B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Acute Lymphoid Leukemia EFS by risk category</a:t>
              </a:r>
              <a:endParaRPr lang="en-US" sz="2400" b="1" dirty="0">
                <a:solidFill>
                  <a:srgbClr val="001B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upo 18"/>
          <p:cNvGrpSpPr>
            <a:grpSpLocks/>
          </p:cNvGrpSpPr>
          <p:nvPr/>
        </p:nvGrpSpPr>
        <p:grpSpPr bwMode="auto">
          <a:xfrm>
            <a:off x="87313" y="4138613"/>
            <a:ext cx="11968162" cy="2593975"/>
            <a:chOff x="87659" y="4118213"/>
            <a:chExt cx="12561541" cy="2614683"/>
          </a:xfrm>
        </p:grpSpPr>
        <p:pic>
          <p:nvPicPr>
            <p:cNvPr id="46089" name="Imagen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8" t="2179" r="2702" b="7098"/>
            <a:stretch>
              <a:fillRect/>
            </a:stretch>
          </p:blipFill>
          <p:spPr bwMode="auto">
            <a:xfrm>
              <a:off x="9107003" y="4118213"/>
              <a:ext cx="3542197" cy="261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Imagen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" t="1498" r="1955" b="9207"/>
            <a:stretch>
              <a:fillRect/>
            </a:stretch>
          </p:blipFill>
          <p:spPr bwMode="auto">
            <a:xfrm>
              <a:off x="6004432" y="4118213"/>
              <a:ext cx="3428444" cy="257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Imagen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5" t="2180" r="4036" b="7826"/>
            <a:stretch>
              <a:fillRect/>
            </a:stretch>
          </p:blipFill>
          <p:spPr bwMode="auto">
            <a:xfrm>
              <a:off x="3157409" y="4137263"/>
              <a:ext cx="3205717" cy="255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Imagen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0" t="1668" r="2260" b="7893"/>
            <a:stretch>
              <a:fillRect/>
            </a:stretch>
          </p:blipFill>
          <p:spPr bwMode="auto">
            <a:xfrm>
              <a:off x="87659" y="4118213"/>
              <a:ext cx="3392067" cy="257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4" name="Grupo 19"/>
          <p:cNvGrpSpPr>
            <a:grpSpLocks/>
          </p:cNvGrpSpPr>
          <p:nvPr/>
        </p:nvGrpSpPr>
        <p:grpSpPr bwMode="auto">
          <a:xfrm>
            <a:off x="101600" y="1143000"/>
            <a:ext cx="11953875" cy="2616200"/>
            <a:chOff x="101307" y="1156648"/>
            <a:chExt cx="10988329" cy="2601895"/>
          </a:xfrm>
        </p:grpSpPr>
        <p:pic>
          <p:nvPicPr>
            <p:cNvPr id="46085" name="Imagen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3" t="6638" r="2428" b="8565"/>
            <a:stretch>
              <a:fillRect/>
            </a:stretch>
          </p:blipFill>
          <p:spPr bwMode="auto">
            <a:xfrm>
              <a:off x="8070969" y="1170296"/>
              <a:ext cx="3018667" cy="25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Imagen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8" t="2559" r="2303" b="7825"/>
            <a:stretch>
              <a:fillRect/>
            </a:stretch>
          </p:blipFill>
          <p:spPr bwMode="auto">
            <a:xfrm>
              <a:off x="5529565" y="1224897"/>
              <a:ext cx="2795560" cy="251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Imagen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5" t="2361" r="2756" b="7285"/>
            <a:stretch>
              <a:fillRect/>
            </a:stretch>
          </p:blipFill>
          <p:spPr bwMode="auto">
            <a:xfrm>
              <a:off x="2893560" y="1224897"/>
              <a:ext cx="2887206" cy="2533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Imagen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" t="1877" r="1228" b="7489"/>
            <a:stretch>
              <a:fillRect/>
            </a:stretch>
          </p:blipFill>
          <p:spPr bwMode="auto">
            <a:xfrm>
              <a:off x="101307" y="1156648"/>
              <a:ext cx="2978039" cy="254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ítulo 1"/>
          <p:cNvSpPr txBox="1">
            <a:spLocks/>
          </p:cNvSpPr>
          <p:nvPr/>
        </p:nvSpPr>
        <p:spPr bwMode="auto">
          <a:xfrm>
            <a:off x="1074187" y="-149104"/>
            <a:ext cx="10411854" cy="10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pattern of survival by health plan seems to change depending of the diagnosis group. </a:t>
            </a:r>
            <a:r>
              <a:rPr lang="en-US" altLang="en-US" sz="24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(EFS, ICCC groups)</a:t>
            </a:r>
            <a:endParaRPr lang="en-US" altLang="en-US" sz="2800" b="1" dirty="0" smtClean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606810" y="859749"/>
            <a:ext cx="9101183" cy="391376"/>
            <a:chOff x="1606810" y="859749"/>
            <a:chExt cx="9101183" cy="391376"/>
          </a:xfrm>
        </p:grpSpPr>
        <p:sp>
          <p:nvSpPr>
            <p:cNvPr id="4" name="CuadroTexto 3"/>
            <p:cNvSpPr txBox="1"/>
            <p:nvPr/>
          </p:nvSpPr>
          <p:spPr>
            <a:xfrm>
              <a:off x="1606810" y="88179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752255" y="86427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442784" y="859749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0356615" y="8756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606810" y="3756687"/>
            <a:ext cx="9190951" cy="391376"/>
            <a:chOff x="1606810" y="859749"/>
            <a:chExt cx="9190951" cy="391376"/>
          </a:xfrm>
        </p:grpSpPr>
        <p:sp>
          <p:nvSpPr>
            <p:cNvPr id="24" name="CuadroTexto 23"/>
            <p:cNvSpPr txBox="1"/>
            <p:nvPr/>
          </p:nvSpPr>
          <p:spPr>
            <a:xfrm>
              <a:off x="1606810" y="88179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752255" y="86427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7442784" y="85974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0356615" y="87566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IX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Elipse 5"/>
          <p:cNvSpPr/>
          <p:nvPr/>
        </p:nvSpPr>
        <p:spPr>
          <a:xfrm>
            <a:off x="6280114" y="859749"/>
            <a:ext cx="2710969" cy="2246522"/>
          </a:xfrm>
          <a:prstGeom prst="ellipse">
            <a:avLst/>
          </a:prstGeom>
          <a:solidFill>
            <a:srgbClr val="001B5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e 28"/>
          <p:cNvSpPr/>
          <p:nvPr/>
        </p:nvSpPr>
        <p:spPr>
          <a:xfrm>
            <a:off x="497026" y="3685993"/>
            <a:ext cx="2710969" cy="2246522"/>
          </a:xfrm>
          <a:prstGeom prst="ellipse">
            <a:avLst/>
          </a:prstGeom>
          <a:solidFill>
            <a:srgbClr val="001B5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/>
          <p:cNvSpPr/>
          <p:nvPr/>
        </p:nvSpPr>
        <p:spPr>
          <a:xfrm>
            <a:off x="3402310" y="894387"/>
            <a:ext cx="2874289" cy="2246522"/>
          </a:xfrm>
          <a:prstGeom prst="ellipse">
            <a:avLst/>
          </a:prstGeom>
          <a:solidFill>
            <a:srgbClr val="001B5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26155" y="6037943"/>
            <a:ext cx="365844" cy="82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1523999" y="-1"/>
            <a:ext cx="9695543" cy="1494971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Abandonment of treatment is an important determinant of survival and partially explains the differences in survival among health plans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20" y="4949370"/>
            <a:ext cx="851479" cy="190862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296227" y="1756229"/>
            <a:ext cx="6734629" cy="4905828"/>
            <a:chOff x="2579687" y="1688646"/>
            <a:chExt cx="7032625" cy="4854575"/>
          </a:xfrm>
        </p:grpSpPr>
        <p:pic>
          <p:nvPicPr>
            <p:cNvPr id="47107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4" t="1250" r="1099" b="8429"/>
            <a:stretch>
              <a:fillRect/>
            </a:stretch>
          </p:blipFill>
          <p:spPr bwMode="auto">
            <a:xfrm>
              <a:off x="2579687" y="1688646"/>
              <a:ext cx="7032625" cy="485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2970608" y="1806639"/>
              <a:ext cx="492443" cy="265611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s-CO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Cumulative</a:t>
              </a:r>
              <a:r>
                <a:rPr lang="es-CO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incidence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53349" y="2503994"/>
            <a:ext cx="3707570" cy="2445375"/>
            <a:chOff x="653349" y="2503995"/>
            <a:chExt cx="3642878" cy="2252396"/>
          </a:xfrm>
        </p:grpSpPr>
        <p:sp>
          <p:nvSpPr>
            <p:cNvPr id="7" name="CuadroTexto 6"/>
            <p:cNvSpPr txBox="1"/>
            <p:nvPr/>
          </p:nvSpPr>
          <p:spPr>
            <a:xfrm>
              <a:off x="653349" y="2503995"/>
              <a:ext cx="3642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</a:t>
              </a:r>
              <a:r>
                <a:rPr lang="es-CO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r>
                <a:rPr lang="es-CO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cumulative</a:t>
              </a:r>
              <a:r>
                <a:rPr lang="es-CO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incidence</a:t>
              </a:r>
              <a:r>
                <a:rPr lang="es-CO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es-CO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abandoment</a:t>
              </a:r>
              <a:r>
                <a:rPr lang="es-CO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es-CO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689426" y="3271820"/>
              <a:ext cx="3441968" cy="1484571"/>
              <a:chOff x="689426" y="3271820"/>
              <a:chExt cx="3441968" cy="1484571"/>
            </a:xfrm>
          </p:grpSpPr>
          <p:sp>
            <p:nvSpPr>
              <p:cNvPr id="2" name="Rectángulo 1"/>
              <p:cNvSpPr/>
              <p:nvPr/>
            </p:nvSpPr>
            <p:spPr>
              <a:xfrm>
                <a:off x="689426" y="3271820"/>
                <a:ext cx="3441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s-CO" b="1" dirty="0" smtClean="0">
                    <a:latin typeface="Times New Roman" panose="02020603050405020304" pitchFamily="18" charset="0"/>
                  </a:rPr>
                  <a:t>PPNA:	    35% (IC95%: 19, 62)</a:t>
                </a:r>
                <a:endParaRPr lang="en-US" altLang="en-US" b="1" dirty="0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689426" y="3628833"/>
                <a:ext cx="34419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s-CO" b="1" dirty="0" smtClean="0">
                    <a:latin typeface="Times New Roman" panose="02020603050405020304" pitchFamily="18" charset="0"/>
                  </a:rPr>
                  <a:t>POSs:	    22% (IC95%: 17, 28)</a:t>
                </a:r>
                <a:endParaRPr lang="en-US" altLang="en-US" b="1" dirty="0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689426" y="3998165"/>
                <a:ext cx="3179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s-CO" b="1" dirty="0" err="1" smtClean="0">
                    <a:latin typeface="Times New Roman" panose="02020603050405020304" pitchFamily="18" charset="0"/>
                  </a:rPr>
                  <a:t>POSc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/</a:t>
                </a:r>
                <a:r>
                  <a:rPr lang="en-US" altLang="es-CO" b="1" dirty="0" err="1" smtClean="0">
                    <a:latin typeface="Times New Roman" panose="02020603050405020304" pitchFamily="18" charset="0"/>
                  </a:rPr>
                  <a:t>Exc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:   4% (IC95%: 2, </a:t>
                </a:r>
                <a:r>
                  <a:rPr lang="en-US" altLang="es-CO" b="1" dirty="0">
                    <a:latin typeface="Times New Roman" panose="02020603050405020304" pitchFamily="18" charset="0"/>
                  </a:rPr>
                  <a:t>7</a:t>
                </a:r>
                <a:r>
                  <a:rPr lang="en-US" altLang="es-CO" b="1" dirty="0" smtClean="0">
                    <a:latin typeface="Times New Roman" panose="02020603050405020304" pitchFamily="18" charset="0"/>
                  </a:rPr>
                  <a:t>)</a:t>
                </a:r>
                <a:endParaRPr lang="en-US" altLang="en-US" b="1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689427" y="4387059"/>
                <a:ext cx="3211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s-CO" b="1" dirty="0" smtClean="0">
                    <a:latin typeface="Times New Roman" panose="02020603050405020304" pitchFamily="18" charset="0"/>
                  </a:rPr>
                  <a:t>Private:	      3% (IC95%: 1, 9)</a:t>
                </a:r>
                <a:endParaRPr lang="en-US" alt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1223683" y="11200"/>
            <a:ext cx="10450663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abandonment of treatment and toxic deaths explains most of the survival gap among health plan in acute lymphoid leukemia.  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030898" cy="10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217" y="5089906"/>
            <a:ext cx="788783" cy="1768094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229723" y="1424763"/>
            <a:ext cx="11567885" cy="5170714"/>
            <a:chOff x="229723" y="1424763"/>
            <a:chExt cx="11567885" cy="5170714"/>
          </a:xfrm>
        </p:grpSpPr>
        <p:grpSp>
          <p:nvGrpSpPr>
            <p:cNvPr id="15" name="Grupo 14"/>
            <p:cNvGrpSpPr/>
            <p:nvPr/>
          </p:nvGrpSpPr>
          <p:grpSpPr>
            <a:xfrm>
              <a:off x="229723" y="1424763"/>
              <a:ext cx="11567885" cy="4713514"/>
              <a:chOff x="229723" y="1424763"/>
              <a:chExt cx="11567885" cy="4713514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229723" y="1424763"/>
                <a:ext cx="11567885" cy="4713514"/>
                <a:chOff x="229723" y="1424763"/>
                <a:chExt cx="11567885" cy="4713514"/>
              </a:xfrm>
            </p:grpSpPr>
            <p:grpSp>
              <p:nvGrpSpPr>
                <p:cNvPr id="2" name="Grupo 1"/>
                <p:cNvGrpSpPr/>
                <p:nvPr/>
              </p:nvGrpSpPr>
              <p:grpSpPr>
                <a:xfrm>
                  <a:off x="229723" y="1424763"/>
                  <a:ext cx="11567885" cy="4713514"/>
                  <a:chOff x="285750" y="1460500"/>
                  <a:chExt cx="10233025" cy="3746500"/>
                </a:xfrm>
              </p:grpSpPr>
              <p:pic>
                <p:nvPicPr>
                  <p:cNvPr id="48131" name="Imagen 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5750" y="1460500"/>
                    <a:ext cx="5116513" cy="3746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132" name="Imagen 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02263" y="1460500"/>
                    <a:ext cx="5116512" cy="3746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" name="Elipse 3"/>
                <p:cNvSpPr/>
                <p:nvPr/>
              </p:nvSpPr>
              <p:spPr>
                <a:xfrm>
                  <a:off x="1546895" y="2876825"/>
                  <a:ext cx="1117600" cy="1640114"/>
                </a:xfrm>
                <a:prstGeom prst="ellipse">
                  <a:avLst/>
                </a:prstGeom>
                <a:solidFill>
                  <a:srgbClr val="001B50">
                    <a:alpha val="1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Elipse 13"/>
                <p:cNvSpPr/>
                <p:nvPr/>
              </p:nvSpPr>
              <p:spPr>
                <a:xfrm>
                  <a:off x="7866743" y="3207658"/>
                  <a:ext cx="1799771" cy="858790"/>
                </a:xfrm>
                <a:prstGeom prst="ellipse">
                  <a:avLst/>
                </a:prstGeom>
                <a:solidFill>
                  <a:srgbClr val="001B50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upo 12"/>
              <p:cNvGrpSpPr/>
              <p:nvPr/>
            </p:nvGrpSpPr>
            <p:grpSpPr>
              <a:xfrm>
                <a:off x="2880476" y="1424763"/>
                <a:ext cx="7875279" cy="369332"/>
                <a:chOff x="2880476" y="1424763"/>
                <a:chExt cx="7875279" cy="369332"/>
              </a:xfrm>
            </p:grpSpPr>
            <p:sp>
              <p:nvSpPr>
                <p:cNvPr id="12" name="CuadroTexto 11"/>
                <p:cNvSpPr txBox="1"/>
                <p:nvPr/>
              </p:nvSpPr>
              <p:spPr>
                <a:xfrm>
                  <a:off x="9059778" y="1424763"/>
                  <a:ext cx="16959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Toxic</a:t>
                  </a:r>
                  <a:r>
                    <a:rPr lang="es-CO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mortality</a:t>
                  </a:r>
                  <a:endParaRPr lang="en-US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CuadroTexto 16"/>
                <p:cNvSpPr txBox="1"/>
                <p:nvPr/>
              </p:nvSpPr>
              <p:spPr>
                <a:xfrm>
                  <a:off x="2880476" y="1424763"/>
                  <a:ext cx="18483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Abandonment</a:t>
                  </a:r>
                  <a:endParaRPr lang="en-US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" name="Grupo 2"/>
            <p:cNvGrpSpPr/>
            <p:nvPr/>
          </p:nvGrpSpPr>
          <p:grpSpPr>
            <a:xfrm>
              <a:off x="1750604" y="5799723"/>
              <a:ext cx="8863830" cy="795754"/>
              <a:chOff x="1752147" y="5739719"/>
              <a:chExt cx="8863830" cy="795754"/>
            </a:xfrm>
          </p:grpSpPr>
          <p:sp>
            <p:nvSpPr>
              <p:cNvPr id="8" name="Rectángulo 4"/>
              <p:cNvSpPr>
                <a:spLocks noChangeArrowheads="1"/>
              </p:cNvSpPr>
              <p:nvPr/>
            </p:nvSpPr>
            <p:spPr bwMode="auto">
              <a:xfrm>
                <a:off x="1752147" y="5739719"/>
                <a:ext cx="297870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s-CO" sz="1600" b="1" dirty="0">
                    <a:latin typeface="Times New Roman" panose="02020603050405020304" pitchFamily="18" charset="0"/>
                  </a:rPr>
                  <a:t>POSs:	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29% 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(IC95%: 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20, 41)</a:t>
                </a:r>
                <a:endParaRPr lang="en-US" altLang="en-US" sz="1600" b="1" dirty="0"/>
              </a:p>
            </p:txBody>
          </p:sp>
          <p:sp>
            <p:nvSpPr>
              <p:cNvPr id="9" name="Rectángulo 4"/>
              <p:cNvSpPr>
                <a:spLocks noChangeArrowheads="1"/>
              </p:cNvSpPr>
              <p:nvPr/>
            </p:nvSpPr>
            <p:spPr bwMode="auto">
              <a:xfrm>
                <a:off x="1752147" y="6196919"/>
                <a:ext cx="27462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s-CO" sz="1600" b="1" dirty="0" err="1">
                    <a:latin typeface="Times New Roman" panose="02020603050405020304" pitchFamily="18" charset="0"/>
                  </a:rPr>
                  <a:t>POSc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/</a:t>
                </a:r>
                <a:r>
                  <a:rPr lang="en-US" altLang="es-CO" sz="1600" b="1" dirty="0" err="1">
                    <a:latin typeface="Times New Roman" panose="02020603050405020304" pitchFamily="18" charset="0"/>
                  </a:rPr>
                  <a:t>Exc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3% 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(IC95%: 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1, 9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)</a:t>
                </a:r>
                <a:endParaRPr lang="en-US" altLang="en-US" sz="1600" b="1" dirty="0"/>
              </a:p>
            </p:txBody>
          </p:sp>
          <p:sp>
            <p:nvSpPr>
              <p:cNvPr id="10" name="Rectángulo 4"/>
              <p:cNvSpPr>
                <a:spLocks noChangeArrowheads="1"/>
              </p:cNvSpPr>
              <p:nvPr/>
            </p:nvSpPr>
            <p:spPr bwMode="auto">
              <a:xfrm>
                <a:off x="7534684" y="5739719"/>
                <a:ext cx="30812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s-CO" sz="1600" b="1" dirty="0">
                    <a:latin typeface="Times New Roman" panose="02020603050405020304" pitchFamily="18" charset="0"/>
                  </a:rPr>
                  <a:t>POSs:	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  27% 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(IC95%: 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15, 76)</a:t>
                </a:r>
                <a:endParaRPr lang="en-US" altLang="en-US" sz="1600" b="1" dirty="0"/>
              </a:p>
            </p:txBody>
          </p:sp>
          <p:sp>
            <p:nvSpPr>
              <p:cNvPr id="11" name="Rectángulo 4"/>
              <p:cNvSpPr>
                <a:spLocks noChangeArrowheads="1"/>
              </p:cNvSpPr>
              <p:nvPr/>
            </p:nvSpPr>
            <p:spPr bwMode="auto">
              <a:xfrm>
                <a:off x="7534684" y="6196919"/>
                <a:ext cx="29401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s-CO" sz="1600" b="1" dirty="0" err="1">
                    <a:latin typeface="Times New Roman" panose="02020603050405020304" pitchFamily="18" charset="0"/>
                  </a:rPr>
                  <a:t>POSc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/</a:t>
                </a:r>
                <a:r>
                  <a:rPr lang="en-US" altLang="es-CO" sz="1600" b="1" dirty="0" err="1">
                    <a:latin typeface="Times New Roman" panose="02020603050405020304" pitchFamily="18" charset="0"/>
                  </a:rPr>
                  <a:t>Exc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11% </a:t>
                </a:r>
                <a:r>
                  <a:rPr lang="en-US" altLang="es-CO" sz="1600" b="1" dirty="0">
                    <a:latin typeface="Times New Roman" panose="02020603050405020304" pitchFamily="18" charset="0"/>
                  </a:rPr>
                  <a:t>(IC95%: 7</a:t>
                </a:r>
                <a:r>
                  <a:rPr lang="en-US" altLang="es-CO" sz="1600" b="1" dirty="0" smtClean="0">
                    <a:latin typeface="Times New Roman" panose="02020603050405020304" pitchFamily="18" charset="0"/>
                  </a:rPr>
                  <a:t>, 19)</a:t>
                </a:r>
                <a:endParaRPr lang="en-US" altLang="en-US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1425387" y="99193"/>
            <a:ext cx="10430289" cy="1336675"/>
          </a:xfrm>
        </p:spPr>
        <p:txBody>
          <a:bodyPr/>
          <a:lstStyle/>
          <a:p>
            <a:pPr eaLnBrk="1" hangingPunct="1"/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Wilms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tumor,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in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attributed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abandoment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Relapse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CO" altLang="en-US" sz="28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altLang="en-US" sz="2800" b="1" dirty="0" err="1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s-CO" altLang="en-US" sz="2800" b="1" dirty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965" y="1744238"/>
            <a:ext cx="12041187" cy="4659574"/>
            <a:chOff x="47965" y="1744238"/>
            <a:chExt cx="12041187" cy="4659574"/>
          </a:xfrm>
        </p:grpSpPr>
        <p:grpSp>
          <p:nvGrpSpPr>
            <p:cNvPr id="5" name="Grupo 4"/>
            <p:cNvGrpSpPr/>
            <p:nvPr/>
          </p:nvGrpSpPr>
          <p:grpSpPr>
            <a:xfrm>
              <a:off x="47965" y="1744238"/>
              <a:ext cx="12041187" cy="4659574"/>
              <a:chOff x="150812" y="1695189"/>
              <a:chExt cx="12041187" cy="4659574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817563" y="5541648"/>
                <a:ext cx="10453688" cy="813115"/>
                <a:chOff x="817563" y="5541648"/>
                <a:chExt cx="10453688" cy="813115"/>
              </a:xfrm>
            </p:grpSpPr>
            <p:sp>
              <p:nvSpPr>
                <p:cNvPr id="49156" name="Rectángulo 4"/>
                <p:cNvSpPr>
                  <a:spLocks noChangeArrowheads="1"/>
                </p:cNvSpPr>
                <p:nvPr/>
              </p:nvSpPr>
              <p:spPr bwMode="auto">
                <a:xfrm>
                  <a:off x="8218488" y="5541648"/>
                  <a:ext cx="2978150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s-CO" sz="1600" b="1" dirty="0">
                      <a:latin typeface="Times New Roman" panose="02020603050405020304" pitchFamily="18" charset="0"/>
                    </a:rPr>
                    <a:t>POSs:	66% (IC95%: 35, 99)</a:t>
                  </a:r>
                  <a:endParaRPr lang="en-US" altLang="en-US" sz="1600" b="1" dirty="0"/>
                </a:p>
              </p:txBody>
            </p:sp>
            <p:sp>
              <p:nvSpPr>
                <p:cNvPr id="49157" name="Rectángulo 4"/>
                <p:cNvSpPr>
                  <a:spLocks noChangeArrowheads="1"/>
                </p:cNvSpPr>
                <p:nvPr/>
              </p:nvSpPr>
              <p:spPr bwMode="auto">
                <a:xfrm>
                  <a:off x="8218488" y="5998848"/>
                  <a:ext cx="3052763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s-CO" sz="1600" b="1" dirty="0" err="1">
                      <a:latin typeface="Times New Roman" panose="02020603050405020304" pitchFamily="18" charset="0"/>
                    </a:rPr>
                    <a:t>POSc</a:t>
                  </a:r>
                  <a:r>
                    <a:rPr lang="en-US" altLang="es-CO" sz="1600" b="1" dirty="0">
                      <a:latin typeface="Times New Roman" panose="02020603050405020304" pitchFamily="18" charset="0"/>
                    </a:rPr>
                    <a:t>/</a:t>
                  </a:r>
                  <a:r>
                    <a:rPr lang="en-US" altLang="es-CO" sz="1600" b="1" dirty="0" err="1">
                      <a:latin typeface="Times New Roman" panose="02020603050405020304" pitchFamily="18" charset="0"/>
                    </a:rPr>
                    <a:t>Exc</a:t>
                  </a:r>
                  <a:r>
                    <a:rPr lang="en-US" altLang="es-CO" sz="1600" b="1" dirty="0">
                      <a:latin typeface="Times New Roman" panose="02020603050405020304" pitchFamily="18" charset="0"/>
                    </a:rPr>
                    <a:t>: 31% (IC95%: 14, 69)</a:t>
                  </a:r>
                  <a:endParaRPr lang="en-US" altLang="en-US" sz="1600" b="1" dirty="0"/>
                </a:p>
              </p:txBody>
            </p:sp>
            <p:sp>
              <p:nvSpPr>
                <p:cNvPr id="49158" name="Rectángulo 4"/>
                <p:cNvSpPr>
                  <a:spLocks noChangeArrowheads="1"/>
                </p:cNvSpPr>
                <p:nvPr/>
              </p:nvSpPr>
              <p:spPr bwMode="auto">
                <a:xfrm>
                  <a:off x="4476587" y="5559425"/>
                  <a:ext cx="3079750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s-CO" sz="1600" b="1" dirty="0">
                      <a:latin typeface="Times New Roman" panose="02020603050405020304" pitchFamily="18" charset="0"/>
                    </a:rPr>
                    <a:t>POSs:	42% (IC95%: 18, 97)</a:t>
                  </a:r>
                  <a:endParaRPr lang="en-US" altLang="en-US" sz="1600" b="1" dirty="0"/>
                </a:p>
              </p:txBody>
            </p:sp>
            <p:sp>
              <p:nvSpPr>
                <p:cNvPr id="49159" name="Rectángulo 4"/>
                <p:cNvSpPr>
                  <a:spLocks noChangeArrowheads="1"/>
                </p:cNvSpPr>
                <p:nvPr/>
              </p:nvSpPr>
              <p:spPr bwMode="auto">
                <a:xfrm>
                  <a:off x="4476587" y="6016625"/>
                  <a:ext cx="2951162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s-CO" sz="1600" b="1">
                      <a:latin typeface="Times New Roman" panose="02020603050405020304" pitchFamily="18" charset="0"/>
                    </a:rPr>
                    <a:t>POSc/Exc: 9% (IC95%: 14, 69)</a:t>
                  </a:r>
                  <a:endParaRPr lang="en-US" altLang="en-US" sz="1600" b="1"/>
                </a:p>
              </p:txBody>
            </p:sp>
            <p:sp>
              <p:nvSpPr>
                <p:cNvPr id="49160" name="Rectángulo 4"/>
                <p:cNvSpPr>
                  <a:spLocks noChangeArrowheads="1"/>
                </p:cNvSpPr>
                <p:nvPr/>
              </p:nvSpPr>
              <p:spPr bwMode="auto">
                <a:xfrm>
                  <a:off x="817563" y="5559425"/>
                  <a:ext cx="2774950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s-CO" sz="1600" b="1" dirty="0">
                      <a:latin typeface="Times New Roman" panose="02020603050405020304" pitchFamily="18" charset="0"/>
                    </a:rPr>
                    <a:t>POSs:	5% (IC95%: 1, 34)</a:t>
                  </a:r>
                  <a:endParaRPr lang="en-US" altLang="en-US" sz="1600" b="1" dirty="0"/>
                </a:p>
              </p:txBody>
            </p:sp>
            <p:sp>
              <p:nvSpPr>
                <p:cNvPr id="49161" name="Rectángulo 4"/>
                <p:cNvSpPr>
                  <a:spLocks noChangeArrowheads="1"/>
                </p:cNvSpPr>
                <p:nvPr/>
              </p:nvSpPr>
              <p:spPr bwMode="auto">
                <a:xfrm>
                  <a:off x="817563" y="6016625"/>
                  <a:ext cx="113347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s-CO" sz="1600" b="1">
                      <a:latin typeface="Times New Roman" panose="02020603050405020304" pitchFamily="18" charset="0"/>
                    </a:rPr>
                    <a:t>POSc/Exc:</a:t>
                  </a:r>
                  <a:endParaRPr lang="en-US" altLang="en-US" sz="1600" b="1"/>
                </a:p>
              </p:txBody>
            </p:sp>
          </p:grpSp>
          <p:grpSp>
            <p:nvGrpSpPr>
              <p:cNvPr id="4" name="Grupo 3"/>
              <p:cNvGrpSpPr/>
              <p:nvPr/>
            </p:nvGrpSpPr>
            <p:grpSpPr>
              <a:xfrm>
                <a:off x="150812" y="1695189"/>
                <a:ext cx="12041187" cy="3707335"/>
                <a:chOff x="150813" y="1520303"/>
                <a:chExt cx="12041187" cy="3707335"/>
              </a:xfrm>
            </p:grpSpPr>
            <p:grpSp>
              <p:nvGrpSpPr>
                <p:cNvPr id="49155" name="Grupo 11"/>
                <p:cNvGrpSpPr>
                  <a:grpSpLocks/>
                </p:cNvGrpSpPr>
                <p:nvPr/>
              </p:nvGrpSpPr>
              <p:grpSpPr bwMode="auto">
                <a:xfrm>
                  <a:off x="150813" y="1692275"/>
                  <a:ext cx="12041187" cy="3535363"/>
                  <a:chOff x="533400" y="1960610"/>
                  <a:chExt cx="13139045" cy="3470272"/>
                </a:xfrm>
              </p:grpSpPr>
              <p:pic>
                <p:nvPicPr>
                  <p:cNvPr id="49168" name="Imagen 5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658" t="1662" r="1901" b="6494"/>
                  <a:stretch>
                    <a:fillRect/>
                  </a:stretch>
                </p:blipFill>
                <p:spPr bwMode="auto">
                  <a:xfrm>
                    <a:off x="9402787" y="1960610"/>
                    <a:ext cx="4269658" cy="3470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169" name="Imagen 1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370" t="2083" r="3705" b="7820"/>
                  <a:stretch>
                    <a:fillRect/>
                  </a:stretch>
                </p:blipFill>
                <p:spPr bwMode="auto">
                  <a:xfrm>
                    <a:off x="5185030" y="1972234"/>
                    <a:ext cx="4243295" cy="33748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170" name="Imagen 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50" t="1884" r="3838" b="7336"/>
                  <a:stretch>
                    <a:fillRect/>
                  </a:stretch>
                </p:blipFill>
                <p:spPr bwMode="auto">
                  <a:xfrm>
                    <a:off x="533400" y="1965659"/>
                    <a:ext cx="4733926" cy="3400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" name="CuadroTexto 2"/>
                <p:cNvSpPr txBox="1"/>
                <p:nvPr/>
              </p:nvSpPr>
              <p:spPr>
                <a:xfrm>
                  <a:off x="5053363" y="1520303"/>
                  <a:ext cx="27453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Abandoment</a:t>
                  </a:r>
                  <a:r>
                    <a:rPr lang="es-CO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</a:t>
                  </a:r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treatment</a:t>
                  </a:r>
                  <a:endParaRPr lang="en-US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CuadroTexto 23"/>
                <p:cNvSpPr txBox="1"/>
                <p:nvPr/>
              </p:nvSpPr>
              <p:spPr>
                <a:xfrm>
                  <a:off x="1722793" y="1520303"/>
                  <a:ext cx="16959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Toxic</a:t>
                  </a:r>
                  <a:r>
                    <a:rPr lang="es-CO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mortality</a:t>
                  </a:r>
                  <a:endParaRPr lang="en-US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CuadroTexto 25"/>
                <p:cNvSpPr txBox="1"/>
                <p:nvPr/>
              </p:nvSpPr>
              <p:spPr>
                <a:xfrm>
                  <a:off x="9255254" y="1527232"/>
                  <a:ext cx="2416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Event</a:t>
                  </a:r>
                  <a:r>
                    <a:rPr lang="es-CO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CO" sz="1000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s-CO" sz="1000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death</a:t>
                  </a:r>
                  <a:r>
                    <a:rPr lang="es-CO" sz="1000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s-CO" sz="1000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relapse</a:t>
                  </a:r>
                  <a:r>
                    <a:rPr lang="es-CO" sz="1000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s-CO" sz="1000" b="1" dirty="0" err="1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abandoment</a:t>
                  </a:r>
                  <a:r>
                    <a:rPr lang="es-CO" sz="1000" b="1" dirty="0" smtClean="0">
                      <a:solidFill>
                        <a:srgbClr val="001B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1000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" name="Grupo 5"/>
            <p:cNvGrpSpPr/>
            <p:nvPr/>
          </p:nvGrpSpPr>
          <p:grpSpPr>
            <a:xfrm>
              <a:off x="3626558" y="2435798"/>
              <a:ext cx="8229118" cy="1590861"/>
              <a:chOff x="3626558" y="2435798"/>
              <a:chExt cx="8229118" cy="1590861"/>
            </a:xfrm>
          </p:grpSpPr>
          <p:sp>
            <p:nvSpPr>
              <p:cNvPr id="14" name="Flecha arriba y abajo 13"/>
              <p:cNvSpPr/>
              <p:nvPr/>
            </p:nvSpPr>
            <p:spPr>
              <a:xfrm>
                <a:off x="3800864" y="3789721"/>
                <a:ext cx="144000" cy="236938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163" name="Rectángulo 4"/>
              <p:cNvSpPr>
                <a:spLocks noChangeArrowheads="1"/>
              </p:cNvSpPr>
              <p:nvPr/>
            </p:nvSpPr>
            <p:spPr bwMode="auto">
              <a:xfrm>
                <a:off x="3626558" y="3393126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endParaRPr lang="en-US" altLang="en-US" sz="1800" b="1" dirty="0">
                  <a:solidFill>
                    <a:srgbClr val="001B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lecha arriba y abajo 22"/>
              <p:cNvSpPr/>
              <p:nvPr/>
            </p:nvSpPr>
            <p:spPr>
              <a:xfrm>
                <a:off x="7526195" y="3226327"/>
                <a:ext cx="144000" cy="611571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165" name="Rectángulo 4"/>
              <p:cNvSpPr>
                <a:spLocks noChangeArrowheads="1"/>
              </p:cNvSpPr>
              <p:nvPr/>
            </p:nvSpPr>
            <p:spPr bwMode="auto">
              <a:xfrm>
                <a:off x="7453490" y="2856995"/>
                <a:ext cx="6463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33%</a:t>
                </a:r>
                <a:endParaRPr lang="en-US" altLang="en-US" sz="1800" b="1" dirty="0">
                  <a:solidFill>
                    <a:srgbClr val="001B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lecha arriba y abajo 24"/>
              <p:cNvSpPr/>
              <p:nvPr/>
            </p:nvSpPr>
            <p:spPr>
              <a:xfrm>
                <a:off x="11339513" y="2740663"/>
                <a:ext cx="144000" cy="652463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167" name="Rectángulo 4"/>
              <p:cNvSpPr>
                <a:spLocks noChangeArrowheads="1"/>
              </p:cNvSpPr>
              <p:nvPr/>
            </p:nvSpPr>
            <p:spPr bwMode="auto">
              <a:xfrm>
                <a:off x="11204801" y="2435798"/>
                <a:ext cx="6508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CO" altLang="en-US" sz="1800" b="1" dirty="0">
                    <a:solidFill>
                      <a:srgbClr val="001B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35%</a:t>
                </a:r>
                <a:endParaRPr lang="en-US" altLang="en-US" sz="1800" b="1" dirty="0">
                  <a:solidFill>
                    <a:srgbClr val="001B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0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9700" y="5463087"/>
            <a:ext cx="622299" cy="139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"/>
          <p:cNvSpPr txBox="1">
            <a:spLocks noChangeArrowheads="1"/>
          </p:cNvSpPr>
          <p:nvPr/>
        </p:nvSpPr>
        <p:spPr bwMode="auto">
          <a:xfrm>
            <a:off x="1204685" y="58738"/>
            <a:ext cx="1080792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640000"/>
                </a:solidFill>
                <a:latin typeface="Times New Roman" panose="02020603050405020304" pitchFamily="18" charset="0"/>
              </a:rPr>
              <a:t>Clinical outcomes are a consequence of a complex interplay among different biological, behavioral, social, economical, and environmental factors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402217" y="1981653"/>
            <a:ext cx="9586912" cy="4364038"/>
            <a:chOff x="763588" y="1952625"/>
            <a:chExt cx="9586912" cy="4364038"/>
          </a:xfrm>
        </p:grpSpPr>
        <p:sp>
          <p:nvSpPr>
            <p:cNvPr id="7171" name="Text Box 2"/>
            <p:cNvSpPr txBox="1">
              <a:spLocks noChangeArrowheads="1"/>
            </p:cNvSpPr>
            <p:nvPr/>
          </p:nvSpPr>
          <p:spPr bwMode="auto">
            <a:xfrm>
              <a:off x="763588" y="4760913"/>
              <a:ext cx="2501900" cy="585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600" b="1">
                  <a:latin typeface="Times New Roman" panose="02020603050405020304" pitchFamily="18" charset="0"/>
                </a:rPr>
                <a:t>Incidence and tumor biology </a:t>
              </a:r>
              <a:endParaRPr lang="es-ES" altLang="en-US" sz="1600" b="1">
                <a:latin typeface="Times New Roman" panose="02020603050405020304" pitchFamily="18" charset="0"/>
              </a:endParaRPr>
            </a:p>
          </p:txBody>
        </p:sp>
        <p:sp>
          <p:nvSpPr>
            <p:cNvPr id="7172" name="Text Box 3"/>
            <p:cNvSpPr txBox="1">
              <a:spLocks noChangeArrowheads="1"/>
            </p:cNvSpPr>
            <p:nvPr/>
          </p:nvSpPr>
          <p:spPr bwMode="auto">
            <a:xfrm>
              <a:off x="3357563" y="4746625"/>
              <a:ext cx="2287587" cy="831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</a:rPr>
                <a:t>Advanced tumors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600" b="1">
                  <a:latin typeface="Times New Roman" panose="02020603050405020304" pitchFamily="18" charset="0"/>
                </a:rPr>
                <a:t>Comorbidities</a:t>
              </a:r>
              <a:endParaRPr lang="en-US" altLang="en-US" sz="1600" b="1">
                <a:latin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600" b="1">
                  <a:latin typeface="Times New Roman" panose="02020603050405020304" pitchFamily="18" charset="0"/>
                </a:rPr>
                <a:t>Host genetics</a:t>
              </a:r>
              <a:endParaRPr lang="es-ES" altLang="en-US" sz="1600" b="1">
                <a:latin typeface="Times New Roman" panose="02020603050405020304" pitchFamily="18" charset="0"/>
              </a:endParaRPr>
            </a:p>
          </p:txBody>
        </p:sp>
        <p:sp>
          <p:nvSpPr>
            <p:cNvPr id="7173" name="Text Box 4"/>
            <p:cNvSpPr txBox="1">
              <a:spLocks noChangeArrowheads="1"/>
            </p:cNvSpPr>
            <p:nvPr/>
          </p:nvSpPr>
          <p:spPr bwMode="auto">
            <a:xfrm>
              <a:off x="8148638" y="4746625"/>
              <a:ext cx="1503362" cy="1570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Beliefs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Social support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Wealth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Education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Transportation 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Others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993775" y="2036763"/>
              <a:ext cx="1922463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BIOLOGICAL /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AGENT</a:t>
              </a:r>
              <a:endParaRPr lang="es-E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238500" y="2011363"/>
              <a:ext cx="1970088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CLINICAL/ HOST</a:t>
              </a:r>
              <a:endParaRPr lang="es-E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7651750" y="1952625"/>
              <a:ext cx="269875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2000">
                  <a:latin typeface="Times New Roman" panose="02020603050405020304" pitchFamily="18" charset="0"/>
                </a:rPr>
                <a:t>SOCIAL/CULTURAL/ENVIRONMENTAL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868488" y="2736850"/>
              <a:ext cx="0" cy="2024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4371975" y="2717800"/>
              <a:ext cx="0" cy="2030413"/>
            </a:xfrm>
            <a:prstGeom prst="line">
              <a:avLst/>
            </a:prstGeom>
            <a:noFill/>
            <a:ln w="44450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8707438" y="2700338"/>
              <a:ext cx="379412" cy="2006600"/>
            </a:xfrm>
            <a:prstGeom prst="downArrow">
              <a:avLst>
                <a:gd name="adj1" fmla="val 50000"/>
                <a:gd name="adj2" fmla="val 181285"/>
              </a:avLst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5768975" y="4719638"/>
              <a:ext cx="2025650" cy="1570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Health providers skills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 Access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Disponibility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Ethics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n-US" sz="1600" b="1">
                  <a:latin typeface="Times New Roman" panose="02020603050405020304" pitchFamily="18" charset="0"/>
                </a:rPr>
                <a:t>Health system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5421313" y="2012950"/>
              <a:ext cx="2122487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>
                  <a:latin typeface="Times New Roman" panose="02020603050405020304" pitchFamily="18" charset="0"/>
                </a:rPr>
                <a:t>TREATMENT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47119" name="Line 14"/>
            <p:cNvSpPr>
              <a:spLocks noChangeShapeType="1"/>
            </p:cNvSpPr>
            <p:nvPr/>
          </p:nvSpPr>
          <p:spPr bwMode="auto">
            <a:xfrm>
              <a:off x="6694488" y="2695575"/>
              <a:ext cx="0" cy="2024063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lecha izquierda y derecha 4"/>
            <p:cNvSpPr/>
            <p:nvPr/>
          </p:nvSpPr>
          <p:spPr bwMode="auto">
            <a:xfrm>
              <a:off x="2700338" y="3459163"/>
              <a:ext cx="841375" cy="406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echa izquierda y derecha 19"/>
            <p:cNvSpPr/>
            <p:nvPr/>
          </p:nvSpPr>
          <p:spPr bwMode="auto">
            <a:xfrm>
              <a:off x="5045075" y="3441700"/>
              <a:ext cx="842963" cy="406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echa izquierda y derecha 20"/>
            <p:cNvSpPr/>
            <p:nvPr/>
          </p:nvSpPr>
          <p:spPr bwMode="auto">
            <a:xfrm>
              <a:off x="7375525" y="3459163"/>
              <a:ext cx="841375" cy="406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86" name="Grupo 7"/>
          <p:cNvGrpSpPr>
            <a:grpSpLocks/>
          </p:cNvGrpSpPr>
          <p:nvPr/>
        </p:nvGrpSpPr>
        <p:grpSpPr bwMode="auto">
          <a:xfrm>
            <a:off x="11099799" y="4426857"/>
            <a:ext cx="1092202" cy="2246992"/>
            <a:chOff x="10825753" y="3411657"/>
            <a:chExt cx="1366248" cy="3262888"/>
          </a:xfrm>
        </p:grpSpPr>
        <p:pic>
          <p:nvPicPr>
            <p:cNvPr id="7187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88220" b="-990"/>
            <a:stretch>
              <a:fillRect/>
            </a:stretch>
          </p:blipFill>
          <p:spPr bwMode="auto">
            <a:xfrm>
              <a:off x="11406983" y="4499429"/>
              <a:ext cx="785017" cy="80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111" y="5309655"/>
              <a:ext cx="1364890" cy="136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753" y="3411657"/>
              <a:ext cx="1366247" cy="112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>
          <a:xfrm>
            <a:off x="1263196" y="100012"/>
            <a:ext cx="10449832" cy="1143001"/>
          </a:xfrm>
        </p:spPr>
        <p:txBody>
          <a:bodyPr/>
          <a:lstStyle/>
          <a:p>
            <a:pPr eaLnBrk="1"/>
            <a:r>
              <a:rPr lang="en-US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Part of the integral part of the system is to disclose the results to different audiences</a:t>
            </a:r>
            <a:endParaRPr lang="en-US" altLang="en-US" sz="3200" b="1" dirty="0">
              <a:solidFill>
                <a:srgbClr val="8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1600200" y="6305550"/>
            <a:ext cx="2133600" cy="47625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90004" tIns="44997" rIns="90004" bIns="44997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9A0211-6781-44BF-BDDA-1C12CB9B4405}" type="slidenum">
              <a:rPr lang="es-CO" sz="1400" b="1" ker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es-CO" sz="1400" b="1" kern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pic>
        <p:nvPicPr>
          <p:cNvPr id="12288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9" y="1336675"/>
            <a:ext cx="363378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998913"/>
            <a:ext cx="39893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302126"/>
            <a:ext cx="425291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1" y="922338"/>
            <a:ext cx="36433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9700" y="5463087"/>
            <a:ext cx="622299" cy="13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9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700" y="5463087"/>
            <a:ext cx="622299" cy="1394912"/>
          </a:xfrm>
          <a:prstGeom prst="rect">
            <a:avLst/>
          </a:prstGeom>
        </p:spPr>
      </p:pic>
      <p:sp>
        <p:nvSpPr>
          <p:cNvPr id="124931" name="1 Rectángulo"/>
          <p:cNvSpPr>
            <a:spLocks noChangeArrowheads="1"/>
          </p:cNvSpPr>
          <p:nvPr/>
        </p:nvSpPr>
        <p:spPr bwMode="auto">
          <a:xfrm>
            <a:off x="1175657" y="221551"/>
            <a:ext cx="110163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We have used both Cali’s Population-based Cancer Registry and POHEMA’s websites to display information about the system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56419" y="1553029"/>
            <a:ext cx="10540148" cy="4781055"/>
            <a:chOff x="578190" y="1233715"/>
            <a:chExt cx="10540148" cy="4781055"/>
          </a:xfrm>
        </p:grpSpPr>
        <p:pic>
          <p:nvPicPr>
            <p:cNvPr id="11" name="Imagen 10"/>
            <p:cNvPicPr/>
            <p:nvPr/>
          </p:nvPicPr>
          <p:blipFill rotWithShape="1">
            <a:blip r:embed="rId5"/>
            <a:srcRect t="3607" r="4160" b="5149"/>
            <a:stretch/>
          </p:blipFill>
          <p:spPr>
            <a:xfrm>
              <a:off x="578190" y="1233715"/>
              <a:ext cx="5851639" cy="3860800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013087" y="5589651"/>
              <a:ext cx="2095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www.pohema.org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6"/>
            <a:srcRect t="4867"/>
            <a:stretch/>
          </p:blipFill>
          <p:spPr>
            <a:xfrm>
              <a:off x="5361808" y="1988457"/>
              <a:ext cx="5756530" cy="4001304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7772145" y="5645438"/>
              <a:ext cx="21531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rpcc.univalle.edu.co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3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ChangeArrowheads="1"/>
          </p:cNvSpPr>
          <p:nvPr/>
        </p:nvSpPr>
        <p:spPr bwMode="auto">
          <a:xfrm>
            <a:off x="8975725" y="4508500"/>
            <a:ext cx="17287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Asesores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Maria Paula Aristizabal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Eva Steliarova-Foucher</a:t>
            </a:r>
            <a:endParaRPr lang="en-US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979" name="Rectangle 8"/>
          <p:cNvSpPr>
            <a:spLocks noChangeArrowheads="1"/>
          </p:cNvSpPr>
          <p:nvPr/>
        </p:nvSpPr>
        <p:spPr bwMode="auto">
          <a:xfrm>
            <a:off x="1703388" y="4606926"/>
            <a:ext cx="2952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Hemato/Oncólogos Pediatras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Viviana Lotero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Ximena Castro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Margarita Quintero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Diego Medina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Carlos Andrés Portilla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Oscar Ramírez</a:t>
            </a:r>
            <a:endParaRPr lang="en-US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6988"/>
            <a:ext cx="914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1 CuadroTexto"/>
          <p:cNvSpPr txBox="1">
            <a:spLocks noChangeArrowheads="1"/>
          </p:cNvSpPr>
          <p:nvPr/>
        </p:nvSpPr>
        <p:spPr bwMode="auto">
          <a:xfrm>
            <a:off x="4391025" y="1125539"/>
            <a:ext cx="2841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dirty="0" err="1" smtClean="0">
                <a:latin typeface="Arial" panose="020B0604020202020204" pitchFamily="34" charset="0"/>
              </a:rPr>
              <a:t>Working</a:t>
            </a:r>
            <a:r>
              <a:rPr lang="es-CO" altLang="en-US" dirty="0" smtClean="0">
                <a:latin typeface="Arial" panose="020B0604020202020204" pitchFamily="34" charset="0"/>
              </a:rPr>
              <a:t> </a:t>
            </a:r>
            <a:r>
              <a:rPr lang="es-CO" altLang="en-US" dirty="0" err="1" smtClean="0">
                <a:latin typeface="Arial" panose="020B0604020202020204" pitchFamily="34" charset="0"/>
              </a:rPr>
              <a:t>group</a:t>
            </a:r>
            <a:endParaRPr lang="es-CO" altLang="en-US" dirty="0">
              <a:latin typeface="Arial" panose="020B0604020202020204" pitchFamily="34" charset="0"/>
            </a:endParaRPr>
          </a:p>
        </p:txBody>
      </p:sp>
      <p:pic>
        <p:nvPicPr>
          <p:cNvPr id="1269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700213"/>
            <a:ext cx="5268913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3863976" y="4581526"/>
            <a:ext cx="26082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RPCC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Luis E. Bravo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Luz Stella García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Paola Collazos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Tito Collazos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Mariela Palacios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Juan Carlos Hernández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Julio César Guarnizo</a:t>
            </a:r>
          </a:p>
        </p:txBody>
      </p:sp>
      <p:sp>
        <p:nvSpPr>
          <p:cNvPr id="126984" name="1 CuadroTexto"/>
          <p:cNvSpPr txBox="1">
            <a:spLocks noChangeArrowheads="1"/>
          </p:cNvSpPr>
          <p:nvPr/>
        </p:nvSpPr>
        <p:spPr bwMode="auto">
          <a:xfrm>
            <a:off x="7032626" y="4541838"/>
            <a:ext cx="1446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Monitores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Mónica Lotero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Dilia  </a:t>
            </a:r>
            <a:endParaRPr lang="en-US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985" name="8 CuadroTexto"/>
          <p:cNvSpPr txBox="1">
            <a:spLocks noChangeArrowheads="1"/>
          </p:cNvSpPr>
          <p:nvPr/>
        </p:nvSpPr>
        <p:spPr bwMode="auto">
          <a:xfrm>
            <a:off x="5448300" y="4581526"/>
            <a:ext cx="174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Patología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600">
                <a:latin typeface="Tahoma" panose="020B0604030504040204" pitchFamily="34" charset="0"/>
                <a:cs typeface="Tahoma" panose="020B0604030504040204" pitchFamily="34" charset="0"/>
              </a:rPr>
              <a:t>Roberto Jaramillo</a:t>
            </a:r>
          </a:p>
        </p:txBody>
      </p:sp>
      <p:sp>
        <p:nvSpPr>
          <p:cNvPr id="126986" name="2 CuadroTexto"/>
          <p:cNvSpPr txBox="1">
            <a:spLocks noChangeArrowheads="1"/>
          </p:cNvSpPr>
          <p:nvPr/>
        </p:nvSpPr>
        <p:spPr bwMode="auto">
          <a:xfrm>
            <a:off x="6738939" y="6211888"/>
            <a:ext cx="3729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800" b="1">
                <a:latin typeface="Arial" panose="020B0604020202020204" pitchFamily="34" charset="0"/>
              </a:rPr>
              <a:t>SPONSOR: UICC-Sanofi-Aventis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n-US" sz="1800" b="1">
                <a:latin typeface="Arial" panose="020B0604020202020204" pitchFamily="34" charset="0"/>
              </a:rPr>
              <a:t>“My Child Matters” Program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Elipse 13"/>
            <p:cNvSpPr/>
            <p:nvPr/>
          </p:nvSpPr>
          <p:spPr>
            <a:xfrm>
              <a:off x="5543089" y="2102781"/>
              <a:ext cx="5544071" cy="12883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ipse 10"/>
            <p:cNvSpPr/>
            <p:nvPr/>
          </p:nvSpPr>
          <p:spPr>
            <a:xfrm rot="3044707">
              <a:off x="4919302" y="-763960"/>
              <a:ext cx="2351521" cy="8118592"/>
            </a:xfrm>
            <a:prstGeom prst="ellipse">
              <a:avLst/>
            </a:prstGeom>
            <a:solidFill>
              <a:srgbClr val="0033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ipse 55"/>
            <p:cNvSpPr/>
            <p:nvPr/>
          </p:nvSpPr>
          <p:spPr>
            <a:xfrm rot="2968930">
              <a:off x="7389233" y="1581191"/>
              <a:ext cx="3134017" cy="5834480"/>
            </a:xfrm>
            <a:prstGeom prst="ellipse">
              <a:avLst/>
            </a:prstGeom>
            <a:solidFill>
              <a:srgbClr val="80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5" name="CuadroTexto 31"/>
            <p:cNvSpPr txBox="1">
              <a:spLocks noChangeArrowheads="1"/>
            </p:cNvSpPr>
            <p:nvPr/>
          </p:nvSpPr>
          <p:spPr bwMode="auto">
            <a:xfrm>
              <a:off x="5355359" y="2384685"/>
              <a:ext cx="5962049" cy="10772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Treatment: Pertinent &amp; correct intensity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02916" y="4416768"/>
              <a:ext cx="1089084" cy="2441232"/>
            </a:xfrm>
            <a:prstGeom prst="rect">
              <a:avLst/>
            </a:prstGeom>
          </p:spPr>
        </p:pic>
        <p:sp>
          <p:nvSpPr>
            <p:cNvPr id="9218" name="CuadroTexto 1"/>
            <p:cNvSpPr txBox="1">
              <a:spLocks noChangeArrowheads="1"/>
            </p:cNvSpPr>
            <p:nvPr/>
          </p:nvSpPr>
          <p:spPr bwMode="auto">
            <a:xfrm>
              <a:off x="5146126" y="6020254"/>
              <a:ext cx="1600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4000" b="1" dirty="0" err="1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Death</a:t>
              </a:r>
              <a:endParaRPr lang="en-US" altLang="en-US" sz="4000" b="1" dirty="0">
                <a:solidFill>
                  <a:srgbClr val="0004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9" name="CuadroTexto 24"/>
            <p:cNvSpPr txBox="1">
              <a:spLocks noChangeArrowheads="1"/>
            </p:cNvSpPr>
            <p:nvPr/>
          </p:nvSpPr>
          <p:spPr bwMode="auto">
            <a:xfrm>
              <a:off x="2712776" y="3727904"/>
              <a:ext cx="22126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Progression</a:t>
              </a:r>
              <a:endPara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0" name="CuadroTexto 25"/>
            <p:cNvSpPr txBox="1">
              <a:spLocks noChangeArrowheads="1"/>
            </p:cNvSpPr>
            <p:nvPr/>
          </p:nvSpPr>
          <p:spPr bwMode="auto">
            <a:xfrm>
              <a:off x="7496758" y="4648974"/>
              <a:ext cx="230028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36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  <a:endParaRPr lang="es-CO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36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Related</a:t>
              </a:r>
              <a:endPara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1" name="CuadroTexto 26"/>
            <p:cNvSpPr txBox="1">
              <a:spLocks noChangeArrowheads="1"/>
            </p:cNvSpPr>
            <p:nvPr/>
          </p:nvSpPr>
          <p:spPr bwMode="auto">
            <a:xfrm>
              <a:off x="2712776" y="4607062"/>
              <a:ext cx="215106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3600" b="1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Tumor</a:t>
              </a:r>
              <a:endParaRPr lang="es-CO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36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Related</a:t>
              </a:r>
              <a:endPara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2" name="CuadroTexto 27"/>
            <p:cNvSpPr txBox="1">
              <a:spLocks noChangeArrowheads="1"/>
            </p:cNvSpPr>
            <p:nvPr/>
          </p:nvSpPr>
          <p:spPr bwMode="auto">
            <a:xfrm>
              <a:off x="156543" y="5711904"/>
              <a:ext cx="265588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(non-</a:t>
              </a:r>
              <a:r>
                <a:rPr lang="en-US" alt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tumoral</a:t>
              </a:r>
              <a:r>
                <a:rPr lang="en-US" alt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related)</a:t>
              </a:r>
              <a:endPara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3" name="CuadroTexto 28"/>
            <p:cNvSpPr txBox="1">
              <a:spLocks noChangeArrowheads="1"/>
            </p:cNvSpPr>
            <p:nvPr/>
          </p:nvSpPr>
          <p:spPr bwMode="auto">
            <a:xfrm>
              <a:off x="64538" y="3742192"/>
              <a:ext cx="23749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2nd Neoplasm</a:t>
              </a:r>
              <a:endPara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4" name="CuadroTexto 29"/>
            <p:cNvSpPr txBox="1">
              <a:spLocks noChangeArrowheads="1"/>
            </p:cNvSpPr>
            <p:nvPr/>
          </p:nvSpPr>
          <p:spPr bwMode="auto">
            <a:xfrm>
              <a:off x="3682451" y="1897517"/>
              <a:ext cx="13620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Tumoral Biology</a:t>
              </a:r>
              <a:endPara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6" name="CuadroTexto 32"/>
            <p:cNvSpPr txBox="1">
              <a:spLocks noChangeArrowheads="1"/>
            </p:cNvSpPr>
            <p:nvPr/>
          </p:nvSpPr>
          <p:spPr bwMode="auto">
            <a:xfrm>
              <a:off x="8727414" y="1006711"/>
              <a:ext cx="19732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Abandonment</a:t>
              </a:r>
              <a:endPara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CuadroTexto 33"/>
            <p:cNvSpPr txBox="1">
              <a:spLocks noChangeArrowheads="1"/>
            </p:cNvSpPr>
            <p:nvPr/>
          </p:nvSpPr>
          <p:spPr bwMode="auto">
            <a:xfrm>
              <a:off x="4633911" y="3752374"/>
              <a:ext cx="235816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Relapse</a:t>
              </a:r>
              <a:endPara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8" name="CuadroTexto 34"/>
            <p:cNvSpPr txBox="1">
              <a:spLocks noChangeArrowheads="1"/>
            </p:cNvSpPr>
            <p:nvPr/>
          </p:nvSpPr>
          <p:spPr bwMode="auto">
            <a:xfrm>
              <a:off x="7304111" y="3723570"/>
              <a:ext cx="314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Supportive</a:t>
              </a:r>
              <a:r>
                <a:rPr lang="es-CO" altLang="en-US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altLang="en-US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therapy</a:t>
              </a:r>
              <a:endPara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lecha derecha 5"/>
            <p:cNvSpPr/>
            <p:nvPr/>
          </p:nvSpPr>
          <p:spPr>
            <a:xfrm rot="2781565">
              <a:off x="4958801" y="5631316"/>
              <a:ext cx="719138" cy="360363"/>
            </a:xfrm>
            <a:prstGeom prst="rightArrow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9230" name="CuadroTexto 29"/>
            <p:cNvSpPr txBox="1">
              <a:spLocks noChangeArrowheads="1"/>
            </p:cNvSpPr>
            <p:nvPr/>
          </p:nvSpPr>
          <p:spPr bwMode="auto">
            <a:xfrm>
              <a:off x="196301" y="2168979"/>
              <a:ext cx="24098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Host biology and clinical condition</a:t>
              </a:r>
              <a:endPara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1" name="CuadroTexto 32"/>
            <p:cNvSpPr txBox="1">
              <a:spLocks noChangeArrowheads="1"/>
            </p:cNvSpPr>
            <p:nvPr/>
          </p:nvSpPr>
          <p:spPr bwMode="auto">
            <a:xfrm>
              <a:off x="5679452" y="965200"/>
              <a:ext cx="1103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</a:t>
              </a:r>
              <a:endPara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2" name="CuadroTexto 32"/>
            <p:cNvSpPr txBox="1">
              <a:spLocks noChangeArrowheads="1"/>
            </p:cNvSpPr>
            <p:nvPr/>
          </p:nvSpPr>
          <p:spPr bwMode="auto">
            <a:xfrm>
              <a:off x="7128233" y="996348"/>
              <a:ext cx="1003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Refusal</a:t>
              </a:r>
              <a:endPara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3" name="CuadroTexto 32"/>
            <p:cNvSpPr txBox="1">
              <a:spLocks noChangeArrowheads="1"/>
            </p:cNvSpPr>
            <p:nvPr/>
          </p:nvSpPr>
          <p:spPr bwMode="auto">
            <a:xfrm>
              <a:off x="3682451" y="979942"/>
              <a:ext cx="14144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Diagnosis</a:t>
              </a:r>
              <a:endPara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4" name="CuadroTexto 32"/>
            <p:cNvSpPr txBox="1">
              <a:spLocks noChangeArrowheads="1"/>
            </p:cNvSpPr>
            <p:nvPr/>
          </p:nvSpPr>
          <p:spPr bwMode="auto">
            <a:xfrm>
              <a:off x="8028283" y="1007778"/>
              <a:ext cx="952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Delay</a:t>
              </a:r>
              <a:endParaRPr lang="en-US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Conector recto de flecha 4"/>
            <p:cNvCxnSpPr/>
            <p:nvPr/>
          </p:nvCxnSpPr>
          <p:spPr>
            <a:xfrm flipH="1">
              <a:off x="1251988" y="2937329"/>
              <a:ext cx="0" cy="8572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>
              <a:off x="1275801" y="2970667"/>
              <a:ext cx="2659062" cy="91598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>
              <a:off x="1251988" y="2942092"/>
              <a:ext cx="4189413" cy="852487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 flipH="1">
              <a:off x="3941213" y="2729367"/>
              <a:ext cx="249238" cy="1139825"/>
            </a:xfrm>
            <a:prstGeom prst="straightConnector1">
              <a:avLst/>
            </a:prstGeom>
            <a:ln w="984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/>
            <p:nvPr/>
          </p:nvCxnSpPr>
          <p:spPr>
            <a:xfrm>
              <a:off x="4190451" y="2802392"/>
              <a:ext cx="1250950" cy="99218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5003251" y="1637167"/>
              <a:ext cx="1403350" cy="70961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7" name="Conector recto de flecha 9216"/>
            <p:cNvCxnSpPr/>
            <p:nvPr/>
          </p:nvCxnSpPr>
          <p:spPr>
            <a:xfrm>
              <a:off x="6017117" y="1601295"/>
              <a:ext cx="1417638" cy="7524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Conector recto de flecha 9231"/>
            <p:cNvCxnSpPr/>
            <p:nvPr/>
          </p:nvCxnSpPr>
          <p:spPr>
            <a:xfrm flipH="1">
              <a:off x="7860524" y="1640103"/>
              <a:ext cx="14514" cy="751807"/>
            </a:xfrm>
            <a:prstGeom prst="straightConnector1">
              <a:avLst/>
            </a:prstGeom>
            <a:ln w="47625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8" name="Conector recto de flecha 9237"/>
            <p:cNvCxnSpPr/>
            <p:nvPr/>
          </p:nvCxnSpPr>
          <p:spPr>
            <a:xfrm>
              <a:off x="8434881" y="1640103"/>
              <a:ext cx="14514" cy="751807"/>
            </a:xfrm>
            <a:prstGeom prst="straightConnector1">
              <a:avLst/>
            </a:prstGeom>
            <a:ln w="98425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2" name="Flecha abajo 9241"/>
            <p:cNvSpPr/>
            <p:nvPr/>
          </p:nvSpPr>
          <p:spPr>
            <a:xfrm>
              <a:off x="8876188" y="1601295"/>
              <a:ext cx="446087" cy="757374"/>
            </a:xfrm>
            <a:prstGeom prst="downArrow">
              <a:avLst>
                <a:gd name="adj1" fmla="val 57452"/>
                <a:gd name="adj2" fmla="val 50000"/>
              </a:avLst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Flecha derecha 71"/>
            <p:cNvSpPr/>
            <p:nvPr/>
          </p:nvSpPr>
          <p:spPr>
            <a:xfrm rot="8466324">
              <a:off x="6461693" y="5719185"/>
              <a:ext cx="775923" cy="358775"/>
            </a:xfrm>
            <a:prstGeom prst="right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9256" name="Flecha abajo 9255"/>
            <p:cNvSpPr/>
            <p:nvPr/>
          </p:nvSpPr>
          <p:spPr>
            <a:xfrm>
              <a:off x="9187966" y="3347041"/>
              <a:ext cx="428625" cy="552612"/>
            </a:xfrm>
            <a:prstGeom prst="down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74" name="Flecha abajo 73"/>
            <p:cNvSpPr/>
            <p:nvPr/>
          </p:nvSpPr>
          <p:spPr>
            <a:xfrm>
              <a:off x="8519047" y="4293439"/>
              <a:ext cx="492125" cy="551135"/>
            </a:xfrm>
            <a:prstGeom prst="downArrow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Flecha abajo 74"/>
            <p:cNvSpPr/>
            <p:nvPr/>
          </p:nvSpPr>
          <p:spPr>
            <a:xfrm rot="1766039">
              <a:off x="6025349" y="2986309"/>
              <a:ext cx="565150" cy="793609"/>
            </a:xfrm>
            <a:prstGeom prst="downArrow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Flecha abajo 75"/>
            <p:cNvSpPr/>
            <p:nvPr/>
          </p:nvSpPr>
          <p:spPr>
            <a:xfrm rot="4041590">
              <a:off x="5284298" y="2453924"/>
              <a:ext cx="371475" cy="2051404"/>
            </a:xfrm>
            <a:prstGeom prst="downArrow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Flecha abajo 80"/>
            <p:cNvSpPr/>
            <p:nvPr/>
          </p:nvSpPr>
          <p:spPr>
            <a:xfrm>
              <a:off x="3544338" y="4253276"/>
              <a:ext cx="493712" cy="568325"/>
            </a:xfrm>
            <a:prstGeom prst="downArrow">
              <a:avLst/>
            </a:pr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262" name="Conector recto de flecha 9261"/>
            <p:cNvCxnSpPr/>
            <p:nvPr/>
          </p:nvCxnSpPr>
          <p:spPr>
            <a:xfrm>
              <a:off x="2712776" y="6374266"/>
              <a:ext cx="2257137" cy="670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2" name="CuadroTexto 32"/>
            <p:cNvSpPr txBox="1">
              <a:spLocks noChangeArrowheads="1"/>
            </p:cNvSpPr>
            <p:nvPr/>
          </p:nvSpPr>
          <p:spPr bwMode="auto">
            <a:xfrm>
              <a:off x="498448" y="620941"/>
              <a:ext cx="308054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3200" b="1" dirty="0" err="1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</a:t>
              </a:r>
              <a:r>
                <a:rPr lang="es-CO" altLang="en-US" sz="3200" b="1" dirty="0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altLang="en-US" sz="3200" b="1" dirty="0" err="1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</a:t>
              </a:r>
              <a:r>
                <a:rPr lang="es-CO" altLang="en-US" sz="3200" b="1" dirty="0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CO" altLang="en-US" sz="3200" b="1" dirty="0" err="1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organization</a:t>
              </a:r>
              <a:endParaRPr lang="en-US" altLang="en-US" sz="3200" b="1" dirty="0">
                <a:solidFill>
                  <a:srgbClr val="00040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3" name="CuadroTexto 32"/>
            <p:cNvSpPr txBox="1">
              <a:spLocks noChangeArrowheads="1"/>
            </p:cNvSpPr>
            <p:nvPr/>
          </p:nvSpPr>
          <p:spPr bwMode="auto">
            <a:xfrm>
              <a:off x="4377776" y="256042"/>
              <a:ext cx="2222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Poverty</a:t>
              </a:r>
              <a:endPara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4" name="CuadroTexto 32"/>
            <p:cNvSpPr txBox="1">
              <a:spLocks noChangeArrowheads="1"/>
            </p:cNvSpPr>
            <p:nvPr/>
          </p:nvSpPr>
          <p:spPr bwMode="auto">
            <a:xfrm>
              <a:off x="5846213" y="236992"/>
              <a:ext cx="2028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support</a:t>
              </a:r>
              <a:endPara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CuadroTexto 32"/>
            <p:cNvSpPr txBox="1">
              <a:spLocks noChangeArrowheads="1"/>
            </p:cNvSpPr>
            <p:nvPr/>
          </p:nvSpPr>
          <p:spPr bwMode="auto">
            <a:xfrm>
              <a:off x="10143576" y="256042"/>
              <a:ext cx="20304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Cultural beliefs</a:t>
              </a:r>
              <a:endPara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CuadroTexto 32"/>
            <p:cNvSpPr txBox="1">
              <a:spLocks noChangeArrowheads="1"/>
            </p:cNvSpPr>
            <p:nvPr/>
          </p:nvSpPr>
          <p:spPr bwMode="auto">
            <a:xfrm>
              <a:off x="8098876" y="256042"/>
              <a:ext cx="2028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Education</a:t>
              </a:r>
              <a:endPara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268" name="Conector recto 9267"/>
            <p:cNvCxnSpPr/>
            <p:nvPr/>
          </p:nvCxnSpPr>
          <p:spPr>
            <a:xfrm>
              <a:off x="4111076" y="79579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66" name="Cerrar llave 9265"/>
            <p:cNvSpPr/>
            <p:nvPr/>
          </p:nvSpPr>
          <p:spPr bwMode="auto">
            <a:xfrm rot="10800000">
              <a:off x="3339551" y="795792"/>
              <a:ext cx="771525" cy="827087"/>
            </a:xfrm>
            <a:prstGeom prst="rightBrace">
              <a:avLst>
                <a:gd name="adj1" fmla="val 26813"/>
                <a:gd name="adj2" fmla="val 50000"/>
              </a:avLst>
            </a:prstGeom>
            <a:ln w="63500">
              <a:solidFill>
                <a:srgbClr val="001B50">
                  <a:alpha val="41961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270" name="Conector recto 9269"/>
            <p:cNvCxnSpPr/>
            <p:nvPr/>
          </p:nvCxnSpPr>
          <p:spPr bwMode="auto">
            <a:xfrm>
              <a:off x="4111076" y="795792"/>
              <a:ext cx="7216775" cy="0"/>
            </a:xfrm>
            <a:prstGeom prst="line">
              <a:avLst/>
            </a:prstGeom>
            <a:ln w="63500">
              <a:solidFill>
                <a:srgbClr val="001B50">
                  <a:alpha val="41961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/>
            <p:nvPr/>
          </p:nvCxnSpPr>
          <p:spPr bwMode="auto">
            <a:xfrm>
              <a:off x="4065038" y="1622879"/>
              <a:ext cx="7308205" cy="0"/>
            </a:xfrm>
            <a:prstGeom prst="line">
              <a:avLst/>
            </a:prstGeom>
            <a:ln w="63500">
              <a:solidFill>
                <a:srgbClr val="001B50">
                  <a:alpha val="41961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echa abajo 63"/>
            <p:cNvSpPr/>
            <p:nvPr/>
          </p:nvSpPr>
          <p:spPr>
            <a:xfrm>
              <a:off x="6746326" y="637042"/>
              <a:ext cx="187325" cy="158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Flecha abajo 108"/>
            <p:cNvSpPr/>
            <p:nvPr/>
          </p:nvSpPr>
          <p:spPr>
            <a:xfrm>
              <a:off x="4969913" y="630692"/>
              <a:ext cx="187325" cy="158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Flecha abajo 109"/>
            <p:cNvSpPr/>
            <p:nvPr/>
          </p:nvSpPr>
          <p:spPr>
            <a:xfrm>
              <a:off x="8508451" y="616404"/>
              <a:ext cx="187325" cy="158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Flecha abajo 110"/>
            <p:cNvSpPr/>
            <p:nvPr/>
          </p:nvSpPr>
          <p:spPr>
            <a:xfrm>
              <a:off x="10665863" y="579892"/>
              <a:ext cx="185738" cy="158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>
              <a:off x="1250605" y="4237039"/>
              <a:ext cx="1773464" cy="7413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17715" r="82919" b="11024"/>
            <a:stretch>
              <a:fillRect/>
            </a:stretch>
          </p:blipFill>
          <p:spPr bwMode="auto">
            <a:xfrm>
              <a:off x="0" y="0"/>
              <a:ext cx="764766" cy="74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ChangeArrowheads="1"/>
          </p:cNvSpPr>
          <p:nvPr/>
        </p:nvSpPr>
        <p:spPr bwMode="auto">
          <a:xfrm>
            <a:off x="1112838" y="58135"/>
            <a:ext cx="10745333" cy="198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Clinical outcomes surveillance is a systematic approach very useful for public health and clinical decision-making. The surveillance can give insights about outcomes current status, about its determinants, and impact of interventions and changes in practice.</a:t>
            </a:r>
          </a:p>
        </p:txBody>
      </p:sp>
      <p:grpSp>
        <p:nvGrpSpPr>
          <p:cNvPr id="11267" name="Grupo 4"/>
          <p:cNvGrpSpPr>
            <a:grpSpLocks/>
          </p:cNvGrpSpPr>
          <p:nvPr/>
        </p:nvGrpSpPr>
        <p:grpSpPr bwMode="auto">
          <a:xfrm>
            <a:off x="881743" y="1801052"/>
            <a:ext cx="9382125" cy="4948238"/>
            <a:chOff x="127415" y="1453599"/>
            <a:chExt cx="9382121" cy="4948289"/>
          </a:xfrm>
        </p:grpSpPr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3071019" y="1944170"/>
              <a:ext cx="511333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Observation and measurement of clinical outcomes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243564" y="3344815"/>
              <a:ext cx="66246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Identification of determinants of outcomes</a:t>
              </a: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3112585" y="5940223"/>
              <a:ext cx="44871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Continous measurement of impact </a:t>
              </a:r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 rot="5400000">
              <a:off x="5248198" y="2836432"/>
              <a:ext cx="574675" cy="358775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1 w 21600"/>
                <a:gd name="T13" fmla="*/ 5352 h 21600"/>
                <a:gd name="T14" fmla="*/ 18915 w 21600"/>
                <a:gd name="T15" fmla="*/ 16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12"/>
            <p:cNvSpPr>
              <a:spLocks noChangeArrowheads="1"/>
            </p:cNvSpPr>
            <p:nvPr/>
          </p:nvSpPr>
          <p:spPr bwMode="auto">
            <a:xfrm rot="10475251">
              <a:off x="8630434" y="1453599"/>
              <a:ext cx="879102" cy="4602737"/>
            </a:xfrm>
            <a:prstGeom prst="curvedRightArrow">
              <a:avLst>
                <a:gd name="adj1" fmla="val 38613"/>
                <a:gd name="adj2" fmla="val 207272"/>
                <a:gd name="adj3" fmla="val 688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6" name="Rectangle 13"/>
            <p:cNvSpPr>
              <a:spLocks noChangeArrowheads="1"/>
            </p:cNvSpPr>
            <p:nvPr/>
          </p:nvSpPr>
          <p:spPr bwMode="auto">
            <a:xfrm>
              <a:off x="2530666" y="4679661"/>
              <a:ext cx="251777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Arial" panose="020B0604020202020204" pitchFamily="34" charset="0"/>
                </a:rPr>
                <a:t>Public health 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actions</a:t>
              </a:r>
              <a:endPara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7" name="AutoShape 14"/>
            <p:cNvSpPr>
              <a:spLocks noChangeArrowheads="1"/>
            </p:cNvSpPr>
            <p:nvPr/>
          </p:nvSpPr>
          <p:spPr bwMode="auto">
            <a:xfrm rot="10800000">
              <a:off x="1783096" y="2657044"/>
              <a:ext cx="839546" cy="358775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1 w 21600"/>
                <a:gd name="T13" fmla="*/ 5352 h 21600"/>
                <a:gd name="T14" fmla="*/ 18915 w 21600"/>
                <a:gd name="T15" fmla="*/ 16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 rot="7444839">
              <a:off x="4044333" y="4060663"/>
              <a:ext cx="937064" cy="350992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1 w 21600"/>
                <a:gd name="T13" fmla="*/ 5352 h 21600"/>
                <a:gd name="T14" fmla="*/ 18915 w 21600"/>
                <a:gd name="T15" fmla="*/ 16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Abrir corchete 1"/>
            <p:cNvSpPr/>
            <p:nvPr/>
          </p:nvSpPr>
          <p:spPr>
            <a:xfrm>
              <a:off x="2699164" y="2052093"/>
              <a:ext cx="187325" cy="1697054"/>
            </a:xfrm>
            <a:prstGeom prst="leftBracket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80" name="Rectangle 8"/>
            <p:cNvSpPr>
              <a:spLocks noChangeArrowheads="1"/>
            </p:cNvSpPr>
            <p:nvPr/>
          </p:nvSpPr>
          <p:spPr bwMode="auto">
            <a:xfrm>
              <a:off x="127415" y="2544334"/>
              <a:ext cx="1783095" cy="1138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400" dirty="0" err="1" smtClean="0">
                  <a:latin typeface="Times New Roman" panose="02020603050405020304" pitchFamily="18" charset="0"/>
                  <a:cs typeface="Arial" panose="020B0604020202020204" pitchFamily="34" charset="0"/>
                </a:rPr>
                <a:t>Patient</a:t>
              </a:r>
              <a:endParaRPr lang="es-CO" altLang="en-US" sz="2400" dirty="0" smtClean="0"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400" dirty="0" err="1" smtClean="0">
                  <a:latin typeface="Times New Roman" panose="02020603050405020304" pitchFamily="18" charset="0"/>
                  <a:cs typeface="Arial" panose="020B0604020202020204" pitchFamily="34" charset="0"/>
                </a:rPr>
                <a:t>Advocacy</a:t>
              </a:r>
              <a:endParaRPr lang="es-CO" altLang="en-US" sz="2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1800" b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(</a:t>
              </a:r>
              <a:r>
                <a:rPr lang="es-CO" altLang="en-US" sz="1800" b="1" dirty="0" err="1" smtClean="0">
                  <a:latin typeface="Times New Roman" panose="02020603050405020304" pitchFamily="18" charset="0"/>
                  <a:cs typeface="Arial" panose="020B0604020202020204" pitchFamily="34" charset="0"/>
                </a:rPr>
                <a:t>NGOs</a:t>
              </a:r>
              <a:r>
                <a:rPr lang="es-CO" altLang="en-US" sz="1800" b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altLang="en-US" sz="1800" b="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81" name="AutoShape 14"/>
            <p:cNvSpPr>
              <a:spLocks noChangeArrowheads="1"/>
            </p:cNvSpPr>
            <p:nvPr/>
          </p:nvSpPr>
          <p:spPr bwMode="auto">
            <a:xfrm rot="4195781">
              <a:off x="5905255" y="3999950"/>
              <a:ext cx="838505" cy="399340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01 w 21600"/>
                <a:gd name="T13" fmla="*/ 5352 h 21600"/>
                <a:gd name="T14" fmla="*/ 18915 w 21600"/>
                <a:gd name="T15" fmla="*/ 16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13"/>
            <p:cNvSpPr>
              <a:spLocks noChangeArrowheads="1"/>
            </p:cNvSpPr>
            <p:nvPr/>
          </p:nvSpPr>
          <p:spPr bwMode="auto">
            <a:xfrm>
              <a:off x="5356148" y="4681991"/>
              <a:ext cx="25177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Clinical actions</a:t>
              </a:r>
            </a:p>
          </p:txBody>
        </p:sp>
        <p:sp>
          <p:nvSpPr>
            <p:cNvPr id="4" name="Cerrar llave 3"/>
            <p:cNvSpPr/>
            <p:nvPr/>
          </p:nvSpPr>
          <p:spPr>
            <a:xfrm rot="5400000">
              <a:off x="5235987" y="2922079"/>
              <a:ext cx="393704" cy="5280023"/>
            </a:xfrm>
            <a:prstGeom prst="rightBrac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518" y="4275171"/>
            <a:ext cx="1154362" cy="2587556"/>
          </a:xfrm>
          <a:prstGeom prst="rect">
            <a:avLst/>
          </a:prstGeom>
        </p:spPr>
      </p:pic>
      <p:pic>
        <p:nvPicPr>
          <p:cNvPr id="21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 r="18489" b="19739"/>
          <a:stretch>
            <a:fillRect/>
          </a:stretch>
        </p:blipFill>
        <p:spPr bwMode="auto">
          <a:xfrm>
            <a:off x="3633788" y="1711325"/>
            <a:ext cx="537051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32229" y="231775"/>
            <a:ext cx="11713028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S" sz="3200" b="1" dirty="0" smtClean="0">
                <a:solidFill>
                  <a:srgbClr val="64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To overview son concepts and results form Cali’s childhood outcomes surveillance system; sponsored by “My Child Matters” program</a:t>
            </a:r>
            <a:endParaRPr lang="en-US" altLang="es-ES" sz="3200" b="1" dirty="0">
              <a:solidFill>
                <a:srgbClr val="64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1331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732088"/>
            <a:ext cx="4953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33909"/>
          <a:stretch/>
        </p:blipFill>
        <p:spPr>
          <a:xfrm>
            <a:off x="10941518" y="5152571"/>
            <a:ext cx="1154362" cy="17101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1138"/>
            <a:ext cx="8229600" cy="777875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VIGICANCER - General Objectives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69147"/>
            <a:ext cx="9121775" cy="4664075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carry-out continuous surveillance of clinical results of children and adolescents with a new diagnosis of cancer and treated by pediatric oncology centers in Cali.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biological, clinical and social factors related with these outcomes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periodically disclose results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975" y="4257675"/>
            <a:ext cx="10890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1748866" y="328331"/>
            <a:ext cx="8272463" cy="11525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s-E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An outcomes surveillance system is not:</a:t>
            </a:r>
            <a:endParaRPr lang="en-US" altLang="es-ES" sz="3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9395" y="1843928"/>
            <a:ext cx="8461934" cy="4449296"/>
          </a:xfrm>
        </p:spPr>
        <p:txBody>
          <a:bodyPr/>
          <a:lstStyle/>
          <a:p>
            <a:pPr marL="341313" indent="-341313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s-ES" b="1" dirty="0" smtClean="0">
                <a:latin typeface="Times New Roman" panose="02020603050405020304" pitchFamily="18" charset="0"/>
              </a:rPr>
              <a:t>It is not a conventional cancer registry</a:t>
            </a:r>
            <a:endParaRPr lang="en-US" altLang="es-ES" b="1" dirty="0">
              <a:latin typeface="Times New Roman" panose="02020603050405020304" pitchFamily="18" charset="0"/>
            </a:endParaRPr>
          </a:p>
          <a:p>
            <a:pPr marL="741363" lvl="1" indent="-284163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s-ES" dirty="0" smtClean="0">
                <a:latin typeface="Times New Roman" panose="02020603050405020304" pitchFamily="18" charset="0"/>
              </a:rPr>
              <a:t>Basic objective is to estimate occurrence risk by time, place person variables</a:t>
            </a:r>
            <a:endParaRPr lang="en-US" altLang="es-ES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s-ES" b="1" dirty="0" smtClean="0">
                <a:latin typeface="Times New Roman" panose="02020603050405020304" pitchFamily="18" charset="0"/>
              </a:rPr>
              <a:t>It is no a “classic” public health system</a:t>
            </a:r>
            <a:endParaRPr lang="en-US" altLang="es-ES" b="1" dirty="0">
              <a:latin typeface="Times New Roman" panose="02020603050405020304" pitchFamily="18" charset="0"/>
            </a:endParaRPr>
          </a:p>
          <a:p>
            <a:pPr marL="741363" lvl="1" indent="-284163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s-ES" dirty="0" smtClean="0">
                <a:latin typeface="Times New Roman" panose="02020603050405020304" pitchFamily="18" charset="0"/>
              </a:rPr>
              <a:t>Surveillance </a:t>
            </a:r>
            <a:r>
              <a:rPr lang="en-US" altLang="es-ES" smtClean="0">
                <a:latin typeface="Times New Roman" panose="02020603050405020304" pitchFamily="18" charset="0"/>
              </a:rPr>
              <a:t>the occurrence </a:t>
            </a:r>
            <a:r>
              <a:rPr lang="en-US" altLang="es-ES" dirty="0" smtClean="0">
                <a:latin typeface="Times New Roman" panose="02020603050405020304" pitchFamily="18" charset="0"/>
              </a:rPr>
              <a:t>of events not outcomes</a:t>
            </a:r>
            <a:endParaRPr lang="en-US" altLang="es-ES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s-ES" b="1" dirty="0" smtClean="0">
                <a:latin typeface="Times New Roman" panose="02020603050405020304" pitchFamily="18" charset="0"/>
              </a:rPr>
              <a:t>It is not a hospital registry</a:t>
            </a:r>
            <a:endParaRPr lang="en-US" altLang="es-ES" b="1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s-ES" b="1" dirty="0" smtClean="0">
                <a:latin typeface="Times New Roman" panose="02020603050405020304" pitchFamily="18" charset="0"/>
              </a:rPr>
              <a:t>It is no a clinical trial</a:t>
            </a:r>
            <a:endParaRPr lang="en-US" altLang="es-ES" b="1" dirty="0">
              <a:latin typeface="Times New Roman" panose="02020603050405020304" pitchFamily="18" charset="0"/>
            </a:endParaRPr>
          </a:p>
          <a:p>
            <a:pPr marL="741363" lvl="1" indent="-284163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s-ES" dirty="0" smtClean="0">
                <a:latin typeface="Times New Roman" panose="02020603050405020304" pitchFamily="18" charset="0"/>
              </a:rPr>
              <a:t>Imposes changes in classification, treatments or follow-up, to treatment groups. Information dense.</a:t>
            </a:r>
            <a:endParaRPr lang="en-US" altLang="es-ES" dirty="0">
              <a:latin typeface="Times New Roman" panose="02020603050405020304" pitchFamily="18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17715" r="82919" b="11024"/>
          <a:stretch>
            <a:fillRect/>
          </a:stretch>
        </p:blipFill>
        <p:spPr bwMode="auto">
          <a:xfrm>
            <a:off x="0" y="0"/>
            <a:ext cx="1112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975" y="4257675"/>
            <a:ext cx="10890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945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6"/>
          <p:cNvSpPr>
            <a:spLocks noChangeArrowheads="1"/>
          </p:cNvSpPr>
          <p:nvPr/>
        </p:nvSpPr>
        <p:spPr bwMode="auto">
          <a:xfrm>
            <a:off x="197984" y="241301"/>
            <a:ext cx="1219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Colombia lies in the northwestern part of South America and is categorized as an upper-middle income and about 47 million inhabitants</a:t>
            </a:r>
          </a:p>
        </p:txBody>
      </p:sp>
      <p:pic>
        <p:nvPicPr>
          <p:cNvPr id="1741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22563"/>
            <a:ext cx="3576638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ángulo 7"/>
          <p:cNvSpPr>
            <a:spLocks noChangeArrowheads="1"/>
          </p:cNvSpPr>
          <p:nvPr/>
        </p:nvSpPr>
        <p:spPr bwMode="auto">
          <a:xfrm>
            <a:off x="1600200" y="1811338"/>
            <a:ext cx="2338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Colombia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46.724.86 inhabitants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2525713" y="2611438"/>
            <a:ext cx="244475" cy="160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14" name="Grupo 26"/>
          <p:cNvGrpSpPr>
            <a:grpSpLocks/>
          </p:cNvGrpSpPr>
          <p:nvPr/>
        </p:nvGrpSpPr>
        <p:grpSpPr bwMode="auto">
          <a:xfrm>
            <a:off x="5275263" y="1936750"/>
            <a:ext cx="5703887" cy="4706938"/>
            <a:chOff x="5275273" y="1936005"/>
            <a:chExt cx="5704142" cy="4707213"/>
          </a:xfrm>
        </p:grpSpPr>
        <p:pic>
          <p:nvPicPr>
            <p:cNvPr id="17416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8" t="1759" r="3503" b="3496"/>
            <a:stretch>
              <a:fillRect/>
            </a:stretch>
          </p:blipFill>
          <p:spPr bwMode="auto">
            <a:xfrm>
              <a:off x="7403652" y="1936005"/>
              <a:ext cx="3575763" cy="470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Rectángulo 19"/>
            <p:cNvSpPr>
              <a:spLocks noChangeArrowheads="1"/>
            </p:cNvSpPr>
            <p:nvPr/>
          </p:nvSpPr>
          <p:spPr bwMode="auto">
            <a:xfrm>
              <a:off x="5275273" y="3965859"/>
              <a:ext cx="262330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Valle del Cauca province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4.428.342 inhabitants</a:t>
              </a:r>
            </a:p>
          </p:txBody>
        </p:sp>
        <p:cxnSp>
          <p:nvCxnSpPr>
            <p:cNvPr id="22" name="Conector recto de flecha 21"/>
            <p:cNvCxnSpPr/>
            <p:nvPr/>
          </p:nvCxnSpPr>
          <p:spPr>
            <a:xfrm>
              <a:off x="6689798" y="3193378"/>
              <a:ext cx="1525656" cy="1317702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9" name="CuadroTexto 23"/>
            <p:cNvSpPr txBox="1">
              <a:spLocks noChangeArrowheads="1"/>
            </p:cNvSpPr>
            <p:nvPr/>
          </p:nvSpPr>
          <p:spPr bwMode="auto">
            <a:xfrm>
              <a:off x="5961549" y="2809861"/>
              <a:ext cx="13933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O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City of Cali</a:t>
              </a:r>
              <a:endPara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Flecha derecha 17"/>
          <p:cNvSpPr/>
          <p:nvPr/>
        </p:nvSpPr>
        <p:spPr>
          <a:xfrm flipV="1">
            <a:off x="6729413" y="4438650"/>
            <a:ext cx="1250950" cy="182563"/>
          </a:xfrm>
          <a:prstGeom prst="rightArrow">
            <a:avLst/>
          </a:prstGeom>
          <a:solidFill>
            <a:srgbClr val="002060">
              <a:alpha val="62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543" y="4633355"/>
            <a:ext cx="992460" cy="222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1777</Words>
  <Application>Microsoft Office PowerPoint</Application>
  <PresentationFormat>Panorámica</PresentationFormat>
  <Paragraphs>525</Paragraphs>
  <Slides>32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Lucida Sans Unicode</vt:lpstr>
      <vt:lpstr>Mangal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VIGICANCER - General Objectives</vt:lpstr>
      <vt:lpstr>An outcomes surveillance system is not:</vt:lpstr>
      <vt:lpstr>Presentación de PowerPoint</vt:lpstr>
      <vt:lpstr>Presentación de PowerPoint</vt:lpstr>
      <vt:lpstr>Presentación de PowerPoint</vt:lpstr>
      <vt:lpstr>Four principles underlies VIGICANCER surveillance system:</vt:lpstr>
      <vt:lpstr>Presentación de PowerPoint</vt:lpstr>
      <vt:lpstr>System outcomes are: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OS for children with cancer by the most frequent ICCC groups; I, II, and III</vt:lpstr>
      <vt:lpstr>Health plan assignment seems to discriminate population groups with different survivals</vt:lpstr>
      <vt:lpstr>The survival gap is greater when event free survival (EFS) is used as outcome</vt:lpstr>
      <vt:lpstr>The differences of EFS among health plans are maintained between solid and hematologic/lymphoid tumors. Nevertheless within the subsidized plan no difference is found.</vt:lpstr>
      <vt:lpstr>Other prognostic factors abrogates the effect of risk classification; here acute lymphoid leukemia as example.</vt:lpstr>
      <vt:lpstr>Presentación de PowerPoint</vt:lpstr>
      <vt:lpstr>Abandonment of treatment is an important determinant of survival and partially explains the differences in survival among health plans</vt:lpstr>
      <vt:lpstr>High abandonment of treatment and toxic deaths explains most of the survival gap among health plan in acute lymphoid leukemia.  </vt:lpstr>
      <vt:lpstr>For Wilms tumor, about 30% in the difference of events among health plan groups can be attributed to abandoment of treatment. Relapse incidence is equal among groups.</vt:lpstr>
      <vt:lpstr>Part of the integral part of the system is to disclose the results to different audiences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user45</dc:creator>
  <cp:lastModifiedBy>user45</cp:lastModifiedBy>
  <cp:revision>237</cp:revision>
  <dcterms:created xsi:type="dcterms:W3CDTF">2015-08-16T19:43:34Z</dcterms:created>
  <dcterms:modified xsi:type="dcterms:W3CDTF">2015-08-27T12:21:40Z</dcterms:modified>
</cp:coreProperties>
</file>