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0"/>
  </p:notesMasterIdLst>
  <p:handoutMasterIdLst>
    <p:handoutMasterId r:id="rId21"/>
  </p:handoutMasterIdLst>
  <p:sldIdLst>
    <p:sldId id="637" r:id="rId2"/>
    <p:sldId id="626" r:id="rId3"/>
    <p:sldId id="636" r:id="rId4"/>
    <p:sldId id="430" r:id="rId5"/>
    <p:sldId id="633" r:id="rId6"/>
    <p:sldId id="266" r:id="rId7"/>
    <p:sldId id="267" r:id="rId8"/>
    <p:sldId id="314" r:id="rId9"/>
    <p:sldId id="630" r:id="rId10"/>
    <p:sldId id="543" r:id="rId11"/>
    <p:sldId id="542" r:id="rId12"/>
    <p:sldId id="584" r:id="rId13"/>
    <p:sldId id="587" r:id="rId14"/>
    <p:sldId id="590" r:id="rId15"/>
    <p:sldId id="632" r:id="rId16"/>
    <p:sldId id="634" r:id="rId17"/>
    <p:sldId id="635" r:id="rId18"/>
    <p:sldId id="621" r:id="rId19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queline Silva Sousa" initials="JS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5050"/>
    <a:srgbClr val="FFFF99"/>
    <a:srgbClr val="FFFF66"/>
    <a:srgbClr val="9999FF"/>
    <a:srgbClr val="9966FF"/>
    <a:srgbClr val="CC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811E6-A50E-4B6A-81AE-4CDE8923EBCA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333532D-297C-4A95-8386-AADD0EAFFA69}">
      <dgm:prSet phldrT="[Texto]"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Vigilância, monitoramento e avaliação  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C6947E6F-D4E6-499F-B52B-251F5FF79BDA}" type="parTrans" cxnId="{F76BE5D1-846E-433B-8E0F-56E721017A6E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18860297-14E3-4F54-860C-151F11DC7227}" type="sibTrans" cxnId="{F76BE5D1-846E-433B-8E0F-56E721017A6E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29B02F1F-229F-4F60-A12E-6F7F558E7FBA}">
      <dgm:prSet phldrT="[Texto]"/>
      <dgm:spPr>
        <a:solidFill>
          <a:srgbClr val="92D050"/>
        </a:solidFill>
      </dgm:spPr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Cuidado Integral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AA19A585-1A53-41EF-9B14-D80BDE4734E2}" type="parTrans" cxnId="{D8D3A0AA-BD5E-47B6-B779-CD2E0EC320AB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34DC1C53-E82F-4C64-9744-9B0F09F4C601}" type="sibTrans" cxnId="{D8D3A0AA-BD5E-47B6-B779-CD2E0EC320AB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998AAD3D-F9AC-409D-883D-764537BA89C1}">
      <dgm:prSet phldrT="[Texto]"/>
      <dgm:spPr/>
      <dgm:t>
        <a:bodyPr/>
        <a:lstStyle/>
        <a:p>
          <a:r>
            <a:rPr lang="pt-BR" b="1" dirty="0" smtClean="0">
              <a:latin typeface="Arial" pitchFamily="34" charset="0"/>
              <a:cs typeface="Arial" pitchFamily="34" charset="0"/>
            </a:rPr>
            <a:t>Prevenção e Promoção da Saúde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7A51A247-3516-4C88-B63D-8287291F2934}" type="sibTrans" cxnId="{1FDAAF5F-7ECB-4ABF-94C0-187BEBE25BF5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68F35D2E-5FE3-4B4C-9091-628ED52E8D53}" type="parTrans" cxnId="{1FDAAF5F-7ECB-4ABF-94C0-187BEBE25BF5}">
      <dgm:prSet/>
      <dgm:spPr/>
      <dgm:t>
        <a:bodyPr/>
        <a:lstStyle/>
        <a:p>
          <a:endParaRPr lang="pt-BR" b="1">
            <a:latin typeface="Arial" pitchFamily="34" charset="0"/>
            <a:cs typeface="Arial" pitchFamily="34" charset="0"/>
          </a:endParaRPr>
        </a:p>
      </dgm:t>
    </dgm:pt>
    <dgm:pt modelId="{55997120-7C1E-4D55-81E7-CE0ED0F685CA}" type="pres">
      <dgm:prSet presAssocID="{8BA811E6-A50E-4B6A-81AE-4CDE8923EBC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BD3CFD-83EF-4114-80D0-671F9BBC8DFA}" type="pres">
      <dgm:prSet presAssocID="{1333532D-297C-4A95-8386-AADD0EAFFA69}" presName="linNode" presStyleCnt="0"/>
      <dgm:spPr/>
    </dgm:pt>
    <dgm:pt modelId="{A32C4E61-7E0A-4A78-88BE-D1ED0B0CA4E4}" type="pres">
      <dgm:prSet presAssocID="{1333532D-297C-4A95-8386-AADD0EAFFA6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C956B8-5D78-4377-BEC9-D869E1A59C3C}" type="pres">
      <dgm:prSet presAssocID="{1333532D-297C-4A95-8386-AADD0EAFFA69}" presName="childShp" presStyleLbl="bgAccFollowNode1" presStyleIdx="0" presStyleCnt="3">
        <dgm:presLayoutVars>
          <dgm:bulletEnabled val="1"/>
        </dgm:presLayoutVars>
      </dgm:prSet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pt-BR"/>
        </a:p>
      </dgm:t>
    </dgm:pt>
    <dgm:pt modelId="{1BE82591-0112-4834-AE3D-D0B066C35F81}" type="pres">
      <dgm:prSet presAssocID="{18860297-14E3-4F54-860C-151F11DC7227}" presName="spacing" presStyleCnt="0"/>
      <dgm:spPr/>
    </dgm:pt>
    <dgm:pt modelId="{4B0C064C-D6C7-4C1F-A7F2-03EEC3CA5BFB}" type="pres">
      <dgm:prSet presAssocID="{998AAD3D-F9AC-409D-883D-764537BA89C1}" presName="linNode" presStyleCnt="0"/>
      <dgm:spPr/>
    </dgm:pt>
    <dgm:pt modelId="{7D16D8E9-C71E-435F-8A17-03C6CF5DECDB}" type="pres">
      <dgm:prSet presAssocID="{998AAD3D-F9AC-409D-883D-764537BA89C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EEF273-303A-45A5-A45E-848D539B4751}" type="pres">
      <dgm:prSet presAssocID="{998AAD3D-F9AC-409D-883D-764537BA89C1}" presName="childShp" presStyleLbl="bgAccFollowNode1" presStyleIdx="1" presStyleCnt="3">
        <dgm:presLayoutVars>
          <dgm:bulletEnabled val="1"/>
        </dgm:presLayoutVars>
      </dgm:prSet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pt-BR"/>
        </a:p>
      </dgm:t>
    </dgm:pt>
    <dgm:pt modelId="{07FDAE10-A7E9-48AE-9097-514183D51CCD}" type="pres">
      <dgm:prSet presAssocID="{7A51A247-3516-4C88-B63D-8287291F2934}" presName="spacing" presStyleCnt="0"/>
      <dgm:spPr/>
    </dgm:pt>
    <dgm:pt modelId="{DA4FB232-6828-4CC5-9BD4-73406679429F}" type="pres">
      <dgm:prSet presAssocID="{29B02F1F-229F-4F60-A12E-6F7F558E7FBA}" presName="linNode" presStyleCnt="0"/>
      <dgm:spPr/>
    </dgm:pt>
    <dgm:pt modelId="{6A0E96EB-A82F-42F1-AB1B-BC276CB68999}" type="pres">
      <dgm:prSet presAssocID="{29B02F1F-229F-4F60-A12E-6F7F558E7FB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D327B-8B48-4D4D-B708-55AB22352758}" type="pres">
      <dgm:prSet presAssocID="{29B02F1F-229F-4F60-A12E-6F7F558E7FBA}" presName="childShp" presStyleLbl="bgAccFollowNode1" presStyleIdx="2" presStyleCnt="3">
        <dgm:presLayoutVars>
          <dgm:bulletEnabled val="1"/>
        </dgm:presLayoutVars>
      </dgm:prSet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endParaRPr lang="pt-BR"/>
        </a:p>
      </dgm:t>
    </dgm:pt>
  </dgm:ptLst>
  <dgm:cxnLst>
    <dgm:cxn modelId="{D8D3A0AA-BD5E-47B6-B779-CD2E0EC320AB}" srcId="{8BA811E6-A50E-4B6A-81AE-4CDE8923EBCA}" destId="{29B02F1F-229F-4F60-A12E-6F7F558E7FBA}" srcOrd="2" destOrd="0" parTransId="{AA19A585-1A53-41EF-9B14-D80BDE4734E2}" sibTransId="{34DC1C53-E82F-4C64-9744-9B0F09F4C601}"/>
    <dgm:cxn modelId="{F76BE5D1-846E-433B-8E0F-56E721017A6E}" srcId="{8BA811E6-A50E-4B6A-81AE-4CDE8923EBCA}" destId="{1333532D-297C-4A95-8386-AADD0EAFFA69}" srcOrd="0" destOrd="0" parTransId="{C6947E6F-D4E6-499F-B52B-251F5FF79BDA}" sibTransId="{18860297-14E3-4F54-860C-151F11DC7227}"/>
    <dgm:cxn modelId="{83088812-1A3B-4F68-B85D-77558B1E163B}" type="presOf" srcId="{29B02F1F-229F-4F60-A12E-6F7F558E7FBA}" destId="{6A0E96EB-A82F-42F1-AB1B-BC276CB68999}" srcOrd="0" destOrd="0" presId="urn:microsoft.com/office/officeart/2005/8/layout/vList6"/>
    <dgm:cxn modelId="{1FDAAF5F-7ECB-4ABF-94C0-187BEBE25BF5}" srcId="{8BA811E6-A50E-4B6A-81AE-4CDE8923EBCA}" destId="{998AAD3D-F9AC-409D-883D-764537BA89C1}" srcOrd="1" destOrd="0" parTransId="{68F35D2E-5FE3-4B4C-9091-628ED52E8D53}" sibTransId="{7A51A247-3516-4C88-B63D-8287291F2934}"/>
    <dgm:cxn modelId="{90F3F4AE-DDDB-4A65-AE1D-9020C434629D}" type="presOf" srcId="{998AAD3D-F9AC-409D-883D-764537BA89C1}" destId="{7D16D8E9-C71E-435F-8A17-03C6CF5DECDB}" srcOrd="0" destOrd="0" presId="urn:microsoft.com/office/officeart/2005/8/layout/vList6"/>
    <dgm:cxn modelId="{B420D6C8-90B8-4527-A8CF-591C014B1479}" type="presOf" srcId="{1333532D-297C-4A95-8386-AADD0EAFFA69}" destId="{A32C4E61-7E0A-4A78-88BE-D1ED0B0CA4E4}" srcOrd="0" destOrd="0" presId="urn:microsoft.com/office/officeart/2005/8/layout/vList6"/>
    <dgm:cxn modelId="{29052DCB-D248-4B30-82C1-BBE75C1713E5}" type="presOf" srcId="{8BA811E6-A50E-4B6A-81AE-4CDE8923EBCA}" destId="{55997120-7C1E-4D55-81E7-CE0ED0F685CA}" srcOrd="0" destOrd="0" presId="urn:microsoft.com/office/officeart/2005/8/layout/vList6"/>
    <dgm:cxn modelId="{AD547EB2-3524-4D2E-AFFB-773185588CE2}" type="presParOf" srcId="{55997120-7C1E-4D55-81E7-CE0ED0F685CA}" destId="{A4BD3CFD-83EF-4114-80D0-671F9BBC8DFA}" srcOrd="0" destOrd="0" presId="urn:microsoft.com/office/officeart/2005/8/layout/vList6"/>
    <dgm:cxn modelId="{39D30E35-D372-4421-8BCC-6783DA8DB097}" type="presParOf" srcId="{A4BD3CFD-83EF-4114-80D0-671F9BBC8DFA}" destId="{A32C4E61-7E0A-4A78-88BE-D1ED0B0CA4E4}" srcOrd="0" destOrd="0" presId="urn:microsoft.com/office/officeart/2005/8/layout/vList6"/>
    <dgm:cxn modelId="{9E028778-519F-4B30-9D58-B6C2894CC344}" type="presParOf" srcId="{A4BD3CFD-83EF-4114-80D0-671F9BBC8DFA}" destId="{88C956B8-5D78-4377-BEC9-D869E1A59C3C}" srcOrd="1" destOrd="0" presId="urn:microsoft.com/office/officeart/2005/8/layout/vList6"/>
    <dgm:cxn modelId="{3090DF01-39B9-4AA7-8C65-744FC03569F3}" type="presParOf" srcId="{55997120-7C1E-4D55-81E7-CE0ED0F685CA}" destId="{1BE82591-0112-4834-AE3D-D0B066C35F81}" srcOrd="1" destOrd="0" presId="urn:microsoft.com/office/officeart/2005/8/layout/vList6"/>
    <dgm:cxn modelId="{D7DAA9F4-95FA-4373-9A3F-4AB2D9EEEA2C}" type="presParOf" srcId="{55997120-7C1E-4D55-81E7-CE0ED0F685CA}" destId="{4B0C064C-D6C7-4C1F-A7F2-03EEC3CA5BFB}" srcOrd="2" destOrd="0" presId="urn:microsoft.com/office/officeart/2005/8/layout/vList6"/>
    <dgm:cxn modelId="{17909CE8-478D-4DBB-AF26-B56B0F09655A}" type="presParOf" srcId="{4B0C064C-D6C7-4C1F-A7F2-03EEC3CA5BFB}" destId="{7D16D8E9-C71E-435F-8A17-03C6CF5DECDB}" srcOrd="0" destOrd="0" presId="urn:microsoft.com/office/officeart/2005/8/layout/vList6"/>
    <dgm:cxn modelId="{5E2D4417-E721-4F8F-B914-71024218839E}" type="presParOf" srcId="{4B0C064C-D6C7-4C1F-A7F2-03EEC3CA5BFB}" destId="{1FEEF273-303A-45A5-A45E-848D539B4751}" srcOrd="1" destOrd="0" presId="urn:microsoft.com/office/officeart/2005/8/layout/vList6"/>
    <dgm:cxn modelId="{41AA16F2-D38B-4936-B832-16E85A8CFB84}" type="presParOf" srcId="{55997120-7C1E-4D55-81E7-CE0ED0F685CA}" destId="{07FDAE10-A7E9-48AE-9097-514183D51CCD}" srcOrd="3" destOrd="0" presId="urn:microsoft.com/office/officeart/2005/8/layout/vList6"/>
    <dgm:cxn modelId="{2546F256-F059-4408-B79D-8F0C60828DBE}" type="presParOf" srcId="{55997120-7C1E-4D55-81E7-CE0ED0F685CA}" destId="{DA4FB232-6828-4CC5-9BD4-73406679429F}" srcOrd="4" destOrd="0" presId="urn:microsoft.com/office/officeart/2005/8/layout/vList6"/>
    <dgm:cxn modelId="{AB41310C-81C4-4536-8A63-5FE29B70EC1E}" type="presParOf" srcId="{DA4FB232-6828-4CC5-9BD4-73406679429F}" destId="{6A0E96EB-A82F-42F1-AB1B-BC276CB68999}" srcOrd="0" destOrd="0" presId="urn:microsoft.com/office/officeart/2005/8/layout/vList6"/>
    <dgm:cxn modelId="{EB6D78FA-B48F-4DE3-8E71-F2A50A95FFDC}" type="presParOf" srcId="{DA4FB232-6828-4CC5-9BD4-73406679429F}" destId="{7A3D327B-8B48-4D4D-B708-55AB223527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A09F97-5E04-4162-AF40-CF2E73782F4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D0F85BE-49FE-49CE-9539-FB81134B3ED9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Obesidade</a:t>
          </a:r>
          <a:endParaRPr lang="pt-BR" b="1" dirty="0">
            <a:solidFill>
              <a:schemeClr val="accent2">
                <a:lumMod val="50000"/>
              </a:schemeClr>
            </a:solidFill>
          </a:endParaRPr>
        </a:p>
      </dgm:t>
    </dgm:pt>
    <dgm:pt modelId="{612C6820-0A9E-4EE1-B77D-F7AC5FC8CF5A}" type="parTrans" cxnId="{37D50579-E175-4CCA-85FA-96EDF55B7CC8}">
      <dgm:prSet/>
      <dgm:spPr/>
      <dgm:t>
        <a:bodyPr/>
        <a:lstStyle/>
        <a:p>
          <a:endParaRPr lang="pt-BR" b="1"/>
        </a:p>
      </dgm:t>
    </dgm:pt>
    <dgm:pt modelId="{26937A09-425A-43CE-8E58-9BADF33B7429}" type="sibTrans" cxnId="{37D50579-E175-4CCA-85FA-96EDF55B7CC8}">
      <dgm:prSet/>
      <dgm:spPr/>
      <dgm:t>
        <a:bodyPr/>
        <a:lstStyle/>
        <a:p>
          <a:endParaRPr lang="pt-BR" b="1"/>
        </a:p>
      </dgm:t>
    </dgm:pt>
    <dgm:pt modelId="{9FC0707C-34D4-4076-8A1E-2F01E2A20027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Diabetes</a:t>
          </a:r>
          <a:endParaRPr lang="pt-BR" b="1" dirty="0">
            <a:solidFill>
              <a:schemeClr val="accent2">
                <a:lumMod val="50000"/>
              </a:schemeClr>
            </a:solidFill>
          </a:endParaRPr>
        </a:p>
      </dgm:t>
    </dgm:pt>
    <dgm:pt modelId="{0B657D05-C155-41F3-A58C-CA310621556D}" type="parTrans" cxnId="{1C75C237-7888-46F5-9942-3D504DECCD98}">
      <dgm:prSet/>
      <dgm:spPr/>
      <dgm:t>
        <a:bodyPr/>
        <a:lstStyle/>
        <a:p>
          <a:endParaRPr lang="pt-BR" b="1"/>
        </a:p>
      </dgm:t>
    </dgm:pt>
    <dgm:pt modelId="{C63CB021-396F-49C5-831A-6432BBBF0FFC}" type="sibTrans" cxnId="{1C75C237-7888-46F5-9942-3D504DECCD98}">
      <dgm:prSet/>
      <dgm:spPr/>
      <dgm:t>
        <a:bodyPr/>
        <a:lstStyle/>
        <a:p>
          <a:endParaRPr lang="pt-BR" b="1"/>
        </a:p>
      </dgm:t>
    </dgm:pt>
    <dgm:pt modelId="{32FBFD8F-6275-456E-B38B-98FC5B208AD3}">
      <dgm:prSet phldrT="[Texto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Hipertensão</a:t>
          </a:r>
        </a:p>
        <a:p>
          <a:r>
            <a:rPr lang="pt-BR" b="1" dirty="0" smtClean="0">
              <a:solidFill>
                <a:schemeClr val="accent2">
                  <a:lumMod val="50000"/>
                </a:schemeClr>
              </a:solidFill>
            </a:rPr>
            <a:t>Arterial</a:t>
          </a:r>
          <a:endParaRPr lang="pt-BR" b="1" dirty="0">
            <a:solidFill>
              <a:schemeClr val="accent2">
                <a:lumMod val="50000"/>
              </a:schemeClr>
            </a:solidFill>
          </a:endParaRPr>
        </a:p>
      </dgm:t>
    </dgm:pt>
    <dgm:pt modelId="{8EB07861-4589-46F7-A3F2-021A70669D9F}" type="parTrans" cxnId="{EB486787-D26F-42A6-8FDA-58E5EE3BFE18}">
      <dgm:prSet/>
      <dgm:spPr/>
      <dgm:t>
        <a:bodyPr/>
        <a:lstStyle/>
        <a:p>
          <a:endParaRPr lang="pt-BR" b="1"/>
        </a:p>
      </dgm:t>
    </dgm:pt>
    <dgm:pt modelId="{B4BC5CE7-613B-46DC-914E-D713C51D1342}" type="sibTrans" cxnId="{EB486787-D26F-42A6-8FDA-58E5EE3BFE18}">
      <dgm:prSet/>
      <dgm:spPr/>
      <dgm:t>
        <a:bodyPr/>
        <a:lstStyle/>
        <a:p>
          <a:endParaRPr lang="pt-BR" b="1"/>
        </a:p>
      </dgm:t>
    </dgm:pt>
    <dgm:pt modelId="{9E1CC0AD-9D0F-4F9F-8E23-68595528DB54}" type="pres">
      <dgm:prSet presAssocID="{68A09F97-5E04-4162-AF40-CF2E73782F4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53F5EFB-C0FA-420C-9223-1512E2F709AA}" type="pres">
      <dgm:prSet presAssocID="{0D0F85BE-49FE-49CE-9539-FB81134B3ED9}" presName="centerShape" presStyleLbl="node0" presStyleIdx="0" presStyleCnt="1" custLinFactNeighborX="30473" custLinFactNeighborY="14270"/>
      <dgm:spPr/>
      <dgm:t>
        <a:bodyPr/>
        <a:lstStyle/>
        <a:p>
          <a:endParaRPr lang="pt-BR"/>
        </a:p>
      </dgm:t>
    </dgm:pt>
    <dgm:pt modelId="{99C86434-E818-4306-800F-44CF267955CE}" type="pres">
      <dgm:prSet presAssocID="{0B657D05-C155-41F3-A58C-CA310621556D}" presName="parTrans" presStyleLbl="sibTrans2D1" presStyleIdx="0" presStyleCnt="2"/>
      <dgm:spPr/>
      <dgm:t>
        <a:bodyPr/>
        <a:lstStyle/>
        <a:p>
          <a:endParaRPr lang="pt-BR"/>
        </a:p>
      </dgm:t>
    </dgm:pt>
    <dgm:pt modelId="{601A71F9-4FD5-44AA-A22E-14EE82E76B86}" type="pres">
      <dgm:prSet presAssocID="{0B657D05-C155-41F3-A58C-CA310621556D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0685F46C-E5A8-474C-80B5-E7FF55055F2B}" type="pres">
      <dgm:prSet presAssocID="{9FC0707C-34D4-4076-8A1E-2F01E2A20027}" presName="node" presStyleLbl="node1" presStyleIdx="0" presStyleCnt="2" custScaleX="77859" custScaleY="80860" custRadScaleRad="142821" custRadScaleInc="745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C11502-1D30-4771-A336-1AA29CAC74A1}" type="pres">
      <dgm:prSet presAssocID="{8EB07861-4589-46F7-A3F2-021A70669D9F}" presName="parTrans" presStyleLbl="sibTrans2D1" presStyleIdx="1" presStyleCnt="2"/>
      <dgm:spPr/>
      <dgm:t>
        <a:bodyPr/>
        <a:lstStyle/>
        <a:p>
          <a:endParaRPr lang="pt-BR"/>
        </a:p>
      </dgm:t>
    </dgm:pt>
    <dgm:pt modelId="{2BDE899A-A788-455A-AA8A-24FDBB131880}" type="pres">
      <dgm:prSet presAssocID="{8EB07861-4589-46F7-A3F2-021A70669D9F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B8BD529B-BA17-4882-8198-7BF96EC5BEF6}" type="pres">
      <dgm:prSet presAssocID="{32FBFD8F-6275-456E-B38B-98FC5B208AD3}" presName="node" presStyleLbl="node1" presStyleIdx="1" presStyleCnt="2" custScaleX="99474" custScaleY="85349" custRadScaleRad="83941" custRadScaleInc="3412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DE55D63-04ED-42D2-995E-CB02EF700C57}" type="presOf" srcId="{68A09F97-5E04-4162-AF40-CF2E73782F48}" destId="{9E1CC0AD-9D0F-4F9F-8E23-68595528DB54}" srcOrd="0" destOrd="0" presId="urn:microsoft.com/office/officeart/2005/8/layout/radial5"/>
    <dgm:cxn modelId="{E68D689C-4D7D-4F1E-B6FD-92F7E051EFA4}" type="presOf" srcId="{9FC0707C-34D4-4076-8A1E-2F01E2A20027}" destId="{0685F46C-E5A8-474C-80B5-E7FF55055F2B}" srcOrd="0" destOrd="0" presId="urn:microsoft.com/office/officeart/2005/8/layout/radial5"/>
    <dgm:cxn modelId="{442374D4-0658-48B2-B46D-38C641CE4AFB}" type="presOf" srcId="{0D0F85BE-49FE-49CE-9539-FB81134B3ED9}" destId="{853F5EFB-C0FA-420C-9223-1512E2F709AA}" srcOrd="0" destOrd="0" presId="urn:microsoft.com/office/officeart/2005/8/layout/radial5"/>
    <dgm:cxn modelId="{37D50579-E175-4CCA-85FA-96EDF55B7CC8}" srcId="{68A09F97-5E04-4162-AF40-CF2E73782F48}" destId="{0D0F85BE-49FE-49CE-9539-FB81134B3ED9}" srcOrd="0" destOrd="0" parTransId="{612C6820-0A9E-4EE1-B77D-F7AC5FC8CF5A}" sibTransId="{26937A09-425A-43CE-8E58-9BADF33B7429}"/>
    <dgm:cxn modelId="{9BF2704B-F811-4588-8A60-2A82CEAEACDE}" type="presOf" srcId="{0B657D05-C155-41F3-A58C-CA310621556D}" destId="{99C86434-E818-4306-800F-44CF267955CE}" srcOrd="0" destOrd="0" presId="urn:microsoft.com/office/officeart/2005/8/layout/radial5"/>
    <dgm:cxn modelId="{EB486787-D26F-42A6-8FDA-58E5EE3BFE18}" srcId="{0D0F85BE-49FE-49CE-9539-FB81134B3ED9}" destId="{32FBFD8F-6275-456E-B38B-98FC5B208AD3}" srcOrd="1" destOrd="0" parTransId="{8EB07861-4589-46F7-A3F2-021A70669D9F}" sibTransId="{B4BC5CE7-613B-46DC-914E-D713C51D1342}"/>
    <dgm:cxn modelId="{A3092726-A9EB-4928-879E-C9C1D7757FDC}" type="presOf" srcId="{8EB07861-4589-46F7-A3F2-021A70669D9F}" destId="{2BDE899A-A788-455A-AA8A-24FDBB131880}" srcOrd="1" destOrd="0" presId="urn:microsoft.com/office/officeart/2005/8/layout/radial5"/>
    <dgm:cxn modelId="{514FED91-B54F-48D8-B4FC-5E05B6603D6C}" type="presOf" srcId="{0B657D05-C155-41F3-A58C-CA310621556D}" destId="{601A71F9-4FD5-44AA-A22E-14EE82E76B86}" srcOrd="1" destOrd="0" presId="urn:microsoft.com/office/officeart/2005/8/layout/radial5"/>
    <dgm:cxn modelId="{DCA01AFF-E761-491B-90AF-6D1D58977DA1}" type="presOf" srcId="{32FBFD8F-6275-456E-B38B-98FC5B208AD3}" destId="{B8BD529B-BA17-4882-8198-7BF96EC5BEF6}" srcOrd="0" destOrd="0" presId="urn:microsoft.com/office/officeart/2005/8/layout/radial5"/>
    <dgm:cxn modelId="{44A4E4A1-4B14-44D6-BCAF-99B324678A6E}" type="presOf" srcId="{8EB07861-4589-46F7-A3F2-021A70669D9F}" destId="{4CC11502-1D30-4771-A336-1AA29CAC74A1}" srcOrd="0" destOrd="0" presId="urn:microsoft.com/office/officeart/2005/8/layout/radial5"/>
    <dgm:cxn modelId="{1C75C237-7888-46F5-9942-3D504DECCD98}" srcId="{0D0F85BE-49FE-49CE-9539-FB81134B3ED9}" destId="{9FC0707C-34D4-4076-8A1E-2F01E2A20027}" srcOrd="0" destOrd="0" parTransId="{0B657D05-C155-41F3-A58C-CA310621556D}" sibTransId="{C63CB021-396F-49C5-831A-6432BBBF0FFC}"/>
    <dgm:cxn modelId="{66ABBB6B-73B9-4BF0-8C98-C87192F4031E}" type="presParOf" srcId="{9E1CC0AD-9D0F-4F9F-8E23-68595528DB54}" destId="{853F5EFB-C0FA-420C-9223-1512E2F709AA}" srcOrd="0" destOrd="0" presId="urn:microsoft.com/office/officeart/2005/8/layout/radial5"/>
    <dgm:cxn modelId="{D46E8812-76E1-43DA-8264-900F90E027DC}" type="presParOf" srcId="{9E1CC0AD-9D0F-4F9F-8E23-68595528DB54}" destId="{99C86434-E818-4306-800F-44CF267955CE}" srcOrd="1" destOrd="0" presId="urn:microsoft.com/office/officeart/2005/8/layout/radial5"/>
    <dgm:cxn modelId="{A5A0BE2B-BD80-45AB-9A5B-4BA57E625FE0}" type="presParOf" srcId="{99C86434-E818-4306-800F-44CF267955CE}" destId="{601A71F9-4FD5-44AA-A22E-14EE82E76B86}" srcOrd="0" destOrd="0" presId="urn:microsoft.com/office/officeart/2005/8/layout/radial5"/>
    <dgm:cxn modelId="{ABDE9CAB-83D6-46F2-A098-1E5DC98E2AE4}" type="presParOf" srcId="{9E1CC0AD-9D0F-4F9F-8E23-68595528DB54}" destId="{0685F46C-E5A8-474C-80B5-E7FF55055F2B}" srcOrd="2" destOrd="0" presId="urn:microsoft.com/office/officeart/2005/8/layout/radial5"/>
    <dgm:cxn modelId="{4D850601-9FBE-4224-9DAB-957C9CD85B0B}" type="presParOf" srcId="{9E1CC0AD-9D0F-4F9F-8E23-68595528DB54}" destId="{4CC11502-1D30-4771-A336-1AA29CAC74A1}" srcOrd="3" destOrd="0" presId="urn:microsoft.com/office/officeart/2005/8/layout/radial5"/>
    <dgm:cxn modelId="{B73AEE60-710C-47AF-BE9F-37EF7A7C578A}" type="presParOf" srcId="{4CC11502-1D30-4771-A336-1AA29CAC74A1}" destId="{2BDE899A-A788-455A-AA8A-24FDBB131880}" srcOrd="0" destOrd="0" presId="urn:microsoft.com/office/officeart/2005/8/layout/radial5"/>
    <dgm:cxn modelId="{57D46528-B9C4-4334-9A6E-CA3952811D2F}" type="presParOf" srcId="{9E1CC0AD-9D0F-4F9F-8E23-68595528DB54}" destId="{B8BD529B-BA17-4882-8198-7BF96EC5BEF6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956B8-5D78-4377-BEC9-D869E1A59C3C}">
      <dsp:nvSpPr>
        <dsp:cNvPr id="0" name=""/>
        <dsp:cNvSpPr/>
      </dsp:nvSpPr>
      <dsp:spPr>
        <a:xfrm>
          <a:off x="2438400" y="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75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C4E61-7E0A-4A78-88BE-D1ED0B0CA4E4}">
      <dsp:nvSpPr>
        <dsp:cNvPr id="0" name=""/>
        <dsp:cNvSpPr/>
      </dsp:nvSpPr>
      <dsp:spPr>
        <a:xfrm>
          <a:off x="0" y="0"/>
          <a:ext cx="243840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latin typeface="Arial" pitchFamily="34" charset="0"/>
              <a:cs typeface="Arial" pitchFamily="34" charset="0"/>
            </a:rPr>
            <a:t>Vigilância, monitoramento e avaliação  </a:t>
          </a:r>
          <a:endParaRPr lang="pt-BR" sz="2100" b="1" kern="1200" dirty="0">
            <a:latin typeface="Arial" pitchFamily="34" charset="0"/>
            <a:cs typeface="Arial" pitchFamily="34" charset="0"/>
          </a:endParaRPr>
        </a:p>
      </dsp:txBody>
      <dsp:txXfrm>
        <a:off x="61996" y="61996"/>
        <a:ext cx="2314408" cy="1146007"/>
      </dsp:txXfrm>
    </dsp:sp>
    <dsp:sp modelId="{1FEEF273-303A-45A5-A45E-848D539B4751}">
      <dsp:nvSpPr>
        <dsp:cNvPr id="0" name=""/>
        <dsp:cNvSpPr/>
      </dsp:nvSpPr>
      <dsp:spPr>
        <a:xfrm>
          <a:off x="2438400" y="139700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75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6D8E9-C71E-435F-8A17-03C6CF5DECDB}">
      <dsp:nvSpPr>
        <dsp:cNvPr id="0" name=""/>
        <dsp:cNvSpPr/>
      </dsp:nvSpPr>
      <dsp:spPr>
        <a:xfrm>
          <a:off x="0" y="1397000"/>
          <a:ext cx="243840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latin typeface="Arial" pitchFamily="34" charset="0"/>
              <a:cs typeface="Arial" pitchFamily="34" charset="0"/>
            </a:rPr>
            <a:t>Prevenção e Promoção da Saúde</a:t>
          </a:r>
          <a:endParaRPr lang="pt-BR" sz="2100" b="1" kern="1200" dirty="0">
            <a:latin typeface="Arial" pitchFamily="34" charset="0"/>
            <a:cs typeface="Arial" pitchFamily="34" charset="0"/>
          </a:endParaRPr>
        </a:p>
      </dsp:txBody>
      <dsp:txXfrm>
        <a:off x="61996" y="1458996"/>
        <a:ext cx="2314408" cy="1146007"/>
      </dsp:txXfrm>
    </dsp:sp>
    <dsp:sp modelId="{7A3D327B-8B48-4D4D-B708-55AB22352758}">
      <dsp:nvSpPr>
        <dsp:cNvPr id="0" name=""/>
        <dsp:cNvSpPr/>
      </dsp:nvSpPr>
      <dsp:spPr>
        <a:xfrm>
          <a:off x="2438400" y="2793999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75000"/>
            <a:alpha val="9000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E96EB-A82F-42F1-AB1B-BC276CB68999}">
      <dsp:nvSpPr>
        <dsp:cNvPr id="0" name=""/>
        <dsp:cNvSpPr/>
      </dsp:nvSpPr>
      <dsp:spPr>
        <a:xfrm>
          <a:off x="0" y="2793999"/>
          <a:ext cx="2438400" cy="1269999"/>
        </a:xfrm>
        <a:prstGeom prst="roundRect">
          <a:avLst/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b="1" kern="1200" dirty="0" smtClean="0">
              <a:latin typeface="Arial" pitchFamily="34" charset="0"/>
              <a:cs typeface="Arial" pitchFamily="34" charset="0"/>
            </a:rPr>
            <a:t>Cuidado Integral</a:t>
          </a:r>
          <a:endParaRPr lang="pt-BR" sz="2100" b="1" kern="1200" dirty="0">
            <a:latin typeface="Arial" pitchFamily="34" charset="0"/>
            <a:cs typeface="Arial" pitchFamily="34" charset="0"/>
          </a:endParaRPr>
        </a:p>
      </dsp:txBody>
      <dsp:txXfrm>
        <a:off x="61996" y="2855995"/>
        <a:ext cx="2314408" cy="1146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3F5EFB-C0FA-420C-9223-1512E2F709AA}">
      <dsp:nvSpPr>
        <dsp:cNvPr id="0" name=""/>
        <dsp:cNvSpPr/>
      </dsp:nvSpPr>
      <dsp:spPr>
        <a:xfrm>
          <a:off x="2453233" y="2107036"/>
          <a:ext cx="1014843" cy="1014843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accent2">
                  <a:lumMod val="50000"/>
                </a:schemeClr>
              </a:solidFill>
            </a:rPr>
            <a:t>Obesidade</a:t>
          </a:r>
          <a:endParaRPr lang="pt-BR" sz="11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601853" y="2255656"/>
        <a:ext cx="717603" cy="717603"/>
      </dsp:txXfrm>
    </dsp:sp>
    <dsp:sp modelId="{99C86434-E818-4306-800F-44CF267955CE}">
      <dsp:nvSpPr>
        <dsp:cNvPr id="0" name=""/>
        <dsp:cNvSpPr/>
      </dsp:nvSpPr>
      <dsp:spPr>
        <a:xfrm rot="17633969">
          <a:off x="3138170" y="1796421"/>
          <a:ext cx="217059" cy="345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b="1" kern="1200"/>
        </a:p>
      </dsp:txBody>
      <dsp:txXfrm>
        <a:off x="3157538" y="1895197"/>
        <a:ext cx="151941" cy="207028"/>
      </dsp:txXfrm>
    </dsp:sp>
    <dsp:sp modelId="{0685F46C-E5A8-474C-80B5-E7FF55055F2B}">
      <dsp:nvSpPr>
        <dsp:cNvPr id="0" name=""/>
        <dsp:cNvSpPr/>
      </dsp:nvSpPr>
      <dsp:spPr>
        <a:xfrm>
          <a:off x="3044763" y="797330"/>
          <a:ext cx="987683" cy="1025752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accent2">
                  <a:lumMod val="50000"/>
                </a:schemeClr>
              </a:solidFill>
            </a:rPr>
            <a:t>Diabetes</a:t>
          </a:r>
          <a:endParaRPr lang="pt-BR" sz="11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3189406" y="947548"/>
        <a:ext cx="698397" cy="725316"/>
      </dsp:txXfrm>
    </dsp:sp>
    <dsp:sp modelId="{4CC11502-1D30-4771-A336-1AA29CAC74A1}">
      <dsp:nvSpPr>
        <dsp:cNvPr id="0" name=""/>
        <dsp:cNvSpPr/>
      </dsp:nvSpPr>
      <dsp:spPr>
        <a:xfrm rot="9432211">
          <a:off x="2049259" y="2755602"/>
          <a:ext cx="330161" cy="3450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900" b="1" kern="1200"/>
        </a:p>
      </dsp:txBody>
      <dsp:txXfrm rot="10800000">
        <a:off x="2144439" y="2805422"/>
        <a:ext cx="231113" cy="207028"/>
      </dsp:txXfrm>
    </dsp:sp>
    <dsp:sp modelId="{B8BD529B-BA17-4882-8198-7BF96EC5BEF6}">
      <dsp:nvSpPr>
        <dsp:cNvPr id="0" name=""/>
        <dsp:cNvSpPr/>
      </dsp:nvSpPr>
      <dsp:spPr>
        <a:xfrm>
          <a:off x="721029" y="2749221"/>
          <a:ext cx="1261881" cy="1082698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accent2">
                  <a:lumMod val="50000"/>
                </a:schemeClr>
              </a:solidFill>
            </a:rPr>
            <a:t>Hipertensão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b="1" kern="1200" dirty="0" smtClean="0">
              <a:solidFill>
                <a:schemeClr val="accent2">
                  <a:lumMod val="50000"/>
                </a:schemeClr>
              </a:solidFill>
            </a:rPr>
            <a:t>Arterial</a:t>
          </a:r>
          <a:endParaRPr lang="pt-BR" sz="11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905827" y="2907778"/>
        <a:ext cx="892285" cy="765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D436-A917-458A-993E-3721DC6F57E7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7A659-5CE5-4926-8B4A-EB32B8EB9C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7164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37A7C-5DAA-4A5D-AE76-8C058C2A4BA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56AEF-C5A9-466D-B209-40FA835D7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39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6106B9C-D9F1-4D6C-B650-B54F7500F579}" type="slidenum">
              <a:rPr lang="pt-BR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2</a:t>
            </a:fld>
            <a:endParaRPr lang="pt-BR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5153"/>
            <a:ext cx="5439714" cy="4466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Falar um pouco do histórico da Rede...datas e explicar a entrada da oncologia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1B5E0AC-1476-4610-AA2B-FDA0B60F7CFB}" type="slidenum">
              <a:rPr lang="pt-BR" sz="1200">
                <a:latin typeface="Calibri" pitchFamily="34" charset="0"/>
              </a:rPr>
              <a:pPr eaLnBrk="1" hangingPunct="1"/>
              <a:t>5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Falar um pouco do histórico da Rede...datas e explicar a entrada da oncologia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D1B5E0AC-1476-4610-AA2B-FDA0B60F7CFB}" type="slidenum">
              <a:rPr lang="pt-BR" sz="1200">
                <a:latin typeface="Calibri" pitchFamily="34" charset="0"/>
              </a:rPr>
              <a:pPr eaLnBrk="1" hangingPunct="1"/>
              <a:t>6</a:t>
            </a:fld>
            <a:endParaRPr lang="pt-B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56AEF-C5A9-466D-B209-40FA835D703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821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56AEF-C5A9-466D-B209-40FA835D703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7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2D1DA-14AA-4C7B-9F01-210D80EFC87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E63CBC29-0B9E-4AE7-ACB3-6877AAF8741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D1DA-14AA-4C7B-9F01-210D80EFC87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BC29-0B9E-4AE7-ACB3-6877AAF874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D1DA-14AA-4C7B-9F01-210D80EFC87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BC29-0B9E-4AE7-ACB3-6877AAF874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6B3512-DC27-4D7D-8369-1ECFCB1AD19A}" type="datetime1">
              <a:rPr lang="pt-BR" altLang="pt-BR"/>
              <a:pPr/>
              <a:t>27/08/2015</a:t>
            </a:fld>
            <a:endParaRPr lang="pt-BR" alt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56837E-8211-42A8-9038-649170A90B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195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D1DA-14AA-4C7B-9F01-210D80EFC87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BC29-0B9E-4AE7-ACB3-6877AAF87414}" type="slidenum">
              <a:rPr lang="pt-BR" smtClean="0"/>
              <a:t>‹nº›</a:t>
            </a:fld>
            <a:endParaRPr lang="pt-B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2D1DA-14AA-4C7B-9F01-210D80EFC87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BC29-0B9E-4AE7-ACB3-6877AAF87414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D1DA-14AA-4C7B-9F01-210D80EFC87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BC29-0B9E-4AE7-ACB3-6877AAF8741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D1DA-14AA-4C7B-9F01-210D80EFC87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BC29-0B9E-4AE7-ACB3-6877AAF87414}" type="slidenum">
              <a:rPr lang="pt-BR" smtClean="0"/>
              <a:t>‹nº›</a:t>
            </a:fld>
            <a:endParaRPr lang="pt-B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C2D1DA-14AA-4C7B-9F01-210D80EFC87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BC29-0B9E-4AE7-ACB3-6877AAF87414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2D1DA-14AA-4C7B-9F01-210D80EFC87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BC29-0B9E-4AE7-ACB3-6877AAF87414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2D1DA-14AA-4C7B-9F01-210D80EFC87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BC29-0B9E-4AE7-ACB3-6877AAF87414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4C2D1DA-14AA-4C7B-9F01-210D80EFC87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BC29-0B9E-4AE7-ACB3-6877AAF87414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24C2D1DA-14AA-4C7B-9F01-210D80EFC875}" type="datetimeFigureOut">
              <a:rPr lang="pt-BR" smtClean="0"/>
              <a:t>27/08/2015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E63CBC29-0B9E-4AE7-ACB3-6877AAF87414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DESCANSO DE TELA INCA 26 e 27 agosto\@TELA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194"/>
            <a:ext cx="9180512" cy="6861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1754"/>
            <a:ext cx="7787208" cy="724942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TIPOS DE HABILITAÇÃO</a:t>
            </a:r>
            <a:endParaRPr lang="pt-B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980728"/>
            <a:ext cx="8784976" cy="532859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300" dirty="0" smtClean="0"/>
              <a:t>Os estabelecimentos </a:t>
            </a:r>
            <a:r>
              <a:rPr lang="pt-BR" sz="2300" dirty="0"/>
              <a:t>de saúde serão habilitados na atenção especializada em oncologia como:</a:t>
            </a:r>
            <a:endParaRPr lang="pt-BR" sz="2300" dirty="0" smtClean="0">
              <a:effectLst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300" dirty="0"/>
              <a:t>I - </a:t>
            </a:r>
            <a:r>
              <a:rPr lang="pt-BR" sz="2300" b="1" dirty="0"/>
              <a:t>CACON</a:t>
            </a:r>
            <a:r>
              <a:rPr lang="pt-BR" sz="2300" dirty="0"/>
              <a:t> e sua subcategoria de habilitação (com </a:t>
            </a:r>
            <a:r>
              <a:rPr lang="pt-BR" sz="2300" dirty="0">
                <a:solidFill>
                  <a:schemeClr val="accent5">
                    <a:lumMod val="75000"/>
                  </a:schemeClr>
                </a:solidFill>
              </a:rPr>
              <a:t>Serviço de Oncologia Pediátrica</a:t>
            </a:r>
            <a:r>
              <a:rPr lang="pt-BR" sz="2300" dirty="0"/>
              <a:t>) ;</a:t>
            </a:r>
            <a:endParaRPr lang="pt-BR" sz="2300" dirty="0" smtClean="0">
              <a:effectLst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300" dirty="0"/>
              <a:t>II - </a:t>
            </a:r>
            <a:r>
              <a:rPr lang="pt-BR" sz="2300" b="1" dirty="0"/>
              <a:t>UNACON</a:t>
            </a:r>
            <a:r>
              <a:rPr lang="pt-BR" sz="2300" dirty="0"/>
              <a:t> e suas subcategorias de habilitações (com </a:t>
            </a:r>
            <a:r>
              <a:rPr lang="pt-BR" sz="2300" dirty="0">
                <a:solidFill>
                  <a:schemeClr val="accent5">
                    <a:lumMod val="75000"/>
                  </a:schemeClr>
                </a:solidFill>
              </a:rPr>
              <a:t>Serviço de Radioterapia, com Serviço de Hematologia e com Serviço de Oncologia Pediátrica</a:t>
            </a:r>
            <a:r>
              <a:rPr lang="pt-BR" sz="2300" dirty="0"/>
              <a:t>);</a:t>
            </a:r>
            <a:endParaRPr lang="pt-BR" sz="2300" dirty="0" smtClean="0">
              <a:effectLst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300" dirty="0"/>
              <a:t>III – </a:t>
            </a:r>
            <a:r>
              <a:rPr lang="pt-BR" sz="2300" b="1" dirty="0"/>
              <a:t>UNACON Exclusiva de Hematologia</a:t>
            </a:r>
            <a:r>
              <a:rPr lang="pt-BR" sz="2300" dirty="0"/>
              <a:t>;</a:t>
            </a:r>
            <a:endParaRPr lang="pt-BR" sz="2300" dirty="0" smtClean="0">
              <a:effectLst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300" dirty="0"/>
              <a:t>IV – </a:t>
            </a:r>
            <a:r>
              <a:rPr lang="pt-BR" sz="2300" b="1" dirty="0"/>
              <a:t>UNACON Exclusiva de Oncologia Pediátrica</a:t>
            </a:r>
            <a:r>
              <a:rPr lang="pt-BR" sz="2300" dirty="0"/>
              <a:t>;</a:t>
            </a:r>
            <a:endParaRPr lang="pt-BR" sz="2300" dirty="0" smtClean="0">
              <a:effectLst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300" dirty="0"/>
              <a:t>V – </a:t>
            </a:r>
            <a:r>
              <a:rPr lang="pt-BR" sz="2300" b="1" dirty="0"/>
              <a:t>Serviço de Radioterapia de Complexo Hospitalar</a:t>
            </a:r>
            <a:r>
              <a:rPr lang="pt-BR" sz="2300" dirty="0"/>
              <a:t>; ou</a:t>
            </a:r>
            <a:endParaRPr lang="pt-BR" sz="2300" dirty="0" smtClean="0">
              <a:effectLst/>
            </a:endParaRPr>
          </a:p>
          <a:p>
            <a:pPr marL="0" indent="0" algn="just">
              <a:spcBef>
                <a:spcPts val="0"/>
              </a:spcBef>
              <a:spcAft>
                <a:spcPts val="1800"/>
              </a:spcAft>
              <a:buNone/>
            </a:pPr>
            <a:r>
              <a:rPr lang="pt-BR" sz="2300" dirty="0"/>
              <a:t>VI - </a:t>
            </a:r>
            <a:r>
              <a:rPr lang="pt-BR" sz="2300" b="1" dirty="0"/>
              <a:t>Hospital Geral com Cirurgia de Câncer de Complexo Hospitalar</a:t>
            </a:r>
            <a:r>
              <a:rPr lang="pt-BR" sz="2300" dirty="0" smtClean="0"/>
              <a:t>.</a:t>
            </a:r>
            <a:endParaRPr lang="pt-BR" sz="23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986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268760"/>
            <a:ext cx="84969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CACON </a:t>
            </a:r>
            <a:r>
              <a:rPr lang="pt-BR" sz="2800" dirty="0"/>
              <a:t>e UNACON que tenha como responsabilidade uma população de 500.000 </a:t>
            </a:r>
            <a:r>
              <a:rPr lang="pt-BR" sz="2800" dirty="0" smtClean="0"/>
              <a:t>hab. ou </a:t>
            </a:r>
            <a:r>
              <a:rPr lang="pt-BR" sz="2800" dirty="0"/>
              <a:t>900 </a:t>
            </a:r>
            <a:r>
              <a:rPr lang="pt-BR" sz="2800" dirty="0" smtClean="0"/>
              <a:t>CNC/ano </a:t>
            </a:r>
            <a:r>
              <a:rPr lang="pt-BR" sz="2800" dirty="0"/>
              <a:t>(ou seus múltiplos a mais</a:t>
            </a:r>
            <a:r>
              <a:rPr lang="pt-BR" sz="2800" dirty="0" smtClean="0"/>
              <a:t>) deverá realizar anualmente:</a:t>
            </a:r>
            <a:endParaRPr lang="pt-BR" sz="3200" dirty="0" smtClean="0"/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400" dirty="0"/>
              <a:t>650 </a:t>
            </a:r>
            <a:r>
              <a:rPr lang="pt-BR" sz="2400" dirty="0" smtClean="0"/>
              <a:t>procedimentos </a:t>
            </a:r>
            <a:r>
              <a:rPr lang="pt-BR" sz="2400" dirty="0"/>
              <a:t>de cirurgia de </a:t>
            </a:r>
            <a:r>
              <a:rPr lang="pt-BR" sz="2400" dirty="0" smtClean="0"/>
              <a:t>câncer;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400" dirty="0" smtClean="0"/>
              <a:t>5.300 procedimentos </a:t>
            </a:r>
            <a:r>
              <a:rPr lang="pt-BR" sz="2400" dirty="0"/>
              <a:t>de </a:t>
            </a:r>
            <a:r>
              <a:rPr lang="pt-BR" sz="2400" dirty="0" smtClean="0"/>
              <a:t>quimioterapia;</a:t>
            </a:r>
          </a:p>
          <a:p>
            <a:pPr marL="914400" lvl="1" indent="-457200" algn="just">
              <a:buFont typeface="Wingdings" panose="05000000000000000000" pitchFamily="2" charset="2"/>
              <a:buChar char="ü"/>
            </a:pPr>
            <a:r>
              <a:rPr lang="pt-BR" sz="2400" dirty="0"/>
              <a:t>43.000 </a:t>
            </a:r>
            <a:r>
              <a:rPr lang="pt-BR" sz="2400" dirty="0" smtClean="0"/>
              <a:t>campos </a:t>
            </a:r>
            <a:r>
              <a:rPr lang="pt-BR" sz="2400" dirty="0"/>
              <a:t>de radioterapia, por </a:t>
            </a:r>
            <a:r>
              <a:rPr lang="pt-BR" sz="2400" dirty="0" smtClean="0"/>
              <a:t>equipamento.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dirty="0"/>
              <a:t>500 consultas especializadas;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dirty="0"/>
              <a:t>640 exames de ultrassonografia;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dirty="0"/>
              <a:t>160 endoscopias;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dirty="0"/>
              <a:t>240 colonoscopias e </a:t>
            </a:r>
            <a:r>
              <a:rPr lang="pt-BR" sz="2400" dirty="0" err="1"/>
              <a:t>retossigmoidoscopias</a:t>
            </a:r>
            <a:r>
              <a:rPr lang="pt-BR" sz="2400" dirty="0"/>
              <a:t>; 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pt-BR" sz="2400" dirty="0"/>
              <a:t>200 exames de anatomia patológica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539552" y="188640"/>
            <a:ext cx="8208912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4000" dirty="0" smtClean="0">
                <a:solidFill>
                  <a:prstClr val="black"/>
                </a:solidFill>
              </a:rPr>
              <a:t>PRODUÇÃO ESPERADA</a:t>
            </a:r>
            <a:endParaRPr lang="pt-BR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2">
                    <a:lumMod val="75000"/>
                  </a:schemeClr>
                </a:solidFill>
              </a:rPr>
              <a:t>OBRIGAÇÕES </a:t>
            </a:r>
            <a:r>
              <a:rPr lang="pt-BR" sz="2800" dirty="0">
                <a:solidFill>
                  <a:schemeClr val="tx2">
                    <a:lumMod val="75000"/>
                  </a:schemeClr>
                </a:solidFill>
              </a:rPr>
              <a:t>DOS ESTABELECIMENTOS DE SAÚDE HABILITADOS COMO CACON OU UNACON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1700808"/>
            <a:ext cx="8640960" cy="460851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2000" dirty="0" smtClean="0"/>
              <a:t>II </a:t>
            </a:r>
            <a:r>
              <a:rPr lang="pt-BR" sz="2000" dirty="0"/>
              <a:t>- atender a população definida, pelos gestores, como de sua responsabilidade para o cuidado </a:t>
            </a:r>
            <a:r>
              <a:rPr lang="pt-BR" sz="2000" dirty="0" smtClean="0"/>
              <a:t>oncológico;</a:t>
            </a:r>
            <a:endParaRPr lang="pt-B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/>
              <a:t>IV </a:t>
            </a:r>
            <a:r>
              <a:rPr lang="pt-BR" sz="2000" dirty="0"/>
              <a:t>- manter atualizados regularmente os sistemas de informação vigentes, especialmente o SISCAN e o </a:t>
            </a:r>
            <a:r>
              <a:rPr lang="pt-BR" sz="2000" dirty="0" smtClean="0"/>
              <a:t>RHC; </a:t>
            </a:r>
            <a:endParaRPr lang="pt-BR" sz="2000" dirty="0"/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/>
              <a:t>V - submeter-se à regulação, ao monitoramento e à avaliação do Gestor Estadual e Municipal, </a:t>
            </a:r>
            <a:endParaRPr lang="pt-BR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pt-BR" sz="2000" dirty="0" smtClean="0"/>
              <a:t>VI </a:t>
            </a:r>
            <a:r>
              <a:rPr lang="pt-BR" sz="2000" dirty="0"/>
              <a:t>- determinar o diagnóstico definitivo e a extensão da neoplasia (</a:t>
            </a:r>
            <a:r>
              <a:rPr lang="pt-BR" sz="2000" dirty="0" err="1"/>
              <a:t>estadiamento</a:t>
            </a:r>
            <a:r>
              <a:rPr lang="pt-BR" sz="2000" dirty="0"/>
              <a:t>) e assegurar a continuidade do atendimento, de acordo com as rotinas e as condutas </a:t>
            </a:r>
            <a:r>
              <a:rPr lang="pt-BR" sz="2000" dirty="0" smtClean="0"/>
              <a:t>estabelecidas.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76656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484784"/>
            <a:ext cx="878497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DEVE prestar atenção especializada em oncologia a </a:t>
            </a:r>
            <a:r>
              <a:rPr lang="pt-BR" sz="2000" b="1" dirty="0"/>
              <a:t>todos os tipos de câncer, incluindo os hematológicos</a:t>
            </a:r>
            <a:r>
              <a:rPr lang="pt-BR" sz="2000" dirty="0"/>
              <a:t>, não obrigatoriamente os da criança e adolescente</a:t>
            </a:r>
            <a:r>
              <a:rPr lang="pt-BR" sz="20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 smtClean="0"/>
              <a:t>Possuir </a:t>
            </a:r>
            <a:r>
              <a:rPr lang="pt-BR" sz="2000" dirty="0"/>
              <a:t>os seguintes serviços específicos em oncologia</a:t>
            </a:r>
            <a:r>
              <a:rPr lang="pt-BR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r>
              <a:rPr lang="pt-BR" sz="2400" dirty="0" smtClean="0"/>
              <a:t>Serviço </a:t>
            </a:r>
            <a:r>
              <a:rPr lang="pt-BR" sz="2400" dirty="0"/>
              <a:t>de </a:t>
            </a:r>
            <a:r>
              <a:rPr lang="pt-BR" sz="2400" dirty="0" smtClean="0"/>
              <a:t>Cirurgia;                           </a:t>
            </a:r>
          </a:p>
          <a:p>
            <a:r>
              <a:rPr lang="pt-BR" sz="2400" dirty="0" smtClean="0"/>
              <a:t>Serviço </a:t>
            </a:r>
            <a:r>
              <a:rPr lang="pt-BR" sz="2400" dirty="0"/>
              <a:t>de Oncologia </a:t>
            </a:r>
            <a:r>
              <a:rPr lang="pt-BR" sz="2400" dirty="0" smtClean="0"/>
              <a:t>Clínica     </a:t>
            </a:r>
            <a:r>
              <a:rPr lang="pt-BR" sz="2400" dirty="0"/>
              <a:t> </a:t>
            </a:r>
            <a:r>
              <a:rPr lang="pt-BR" sz="2400" dirty="0" smtClean="0"/>
              <a:t>                    OBRIGATÓRIO</a:t>
            </a:r>
            <a:endParaRPr lang="pt-BR" sz="2400" dirty="0"/>
          </a:p>
          <a:p>
            <a:r>
              <a:rPr lang="pt-BR" sz="2400" dirty="0" smtClean="0"/>
              <a:t>Serviço </a:t>
            </a:r>
            <a:r>
              <a:rPr lang="pt-BR" sz="2400" dirty="0"/>
              <a:t>de Radioterapia;</a:t>
            </a:r>
          </a:p>
          <a:p>
            <a:r>
              <a:rPr lang="pt-BR" sz="2400" dirty="0" smtClean="0"/>
              <a:t>Serviço </a:t>
            </a:r>
            <a:r>
              <a:rPr lang="pt-BR" sz="2400" dirty="0"/>
              <a:t>de Hematologia</a:t>
            </a:r>
            <a:r>
              <a:rPr lang="pt-BR" sz="2800" dirty="0"/>
              <a:t>;</a:t>
            </a:r>
          </a:p>
          <a:p>
            <a:endParaRPr lang="pt-BR" sz="3200" dirty="0" smtClean="0"/>
          </a:p>
          <a:p>
            <a:r>
              <a:rPr lang="pt-BR" sz="3200" dirty="0" smtClean="0">
                <a:solidFill>
                  <a:srgbClr val="FF0000"/>
                </a:solidFill>
              </a:rPr>
              <a:t>Serviço </a:t>
            </a:r>
            <a:r>
              <a:rPr lang="pt-BR" sz="3200" dirty="0">
                <a:solidFill>
                  <a:srgbClr val="FF0000"/>
                </a:solidFill>
              </a:rPr>
              <a:t>de Oncologia Pediátrica</a:t>
            </a:r>
            <a:r>
              <a:rPr lang="pt-BR" sz="3200" dirty="0" smtClean="0">
                <a:solidFill>
                  <a:srgbClr val="FF0000"/>
                </a:solidFill>
              </a:rPr>
              <a:t>; </a:t>
            </a:r>
          </a:p>
          <a:p>
            <a:r>
              <a:rPr lang="pt-BR" sz="3200" dirty="0" smtClean="0">
                <a:solidFill>
                  <a:srgbClr val="FF0000"/>
                </a:solidFill>
              </a:rPr>
              <a:t>Serviço </a:t>
            </a:r>
            <a:r>
              <a:rPr lang="pt-BR" sz="3200" dirty="0">
                <a:solidFill>
                  <a:srgbClr val="FF0000"/>
                </a:solidFill>
              </a:rPr>
              <a:t>de Medicina Nuclear </a:t>
            </a:r>
            <a:r>
              <a:rPr lang="pt-BR" sz="3200" dirty="0" smtClean="0">
                <a:solidFill>
                  <a:srgbClr val="FF0000"/>
                </a:solidFill>
              </a:rPr>
              <a:t>              FACULTADO </a:t>
            </a:r>
            <a:endParaRPr lang="pt-BR" sz="3200" dirty="0">
              <a:solidFill>
                <a:srgbClr val="FF0000"/>
              </a:solidFill>
            </a:endParaRPr>
          </a:p>
          <a:p>
            <a:r>
              <a:rPr lang="pt-BR" sz="3200" dirty="0" smtClean="0">
                <a:solidFill>
                  <a:srgbClr val="FF0000"/>
                </a:solidFill>
              </a:rPr>
              <a:t>com </a:t>
            </a:r>
            <a:r>
              <a:rPr lang="pt-BR" sz="3200" dirty="0">
                <a:solidFill>
                  <a:srgbClr val="FF0000"/>
                </a:solidFill>
              </a:rPr>
              <a:t>I</a:t>
            </a:r>
            <a:r>
              <a:rPr lang="pt-BR" sz="3200" dirty="0" smtClean="0">
                <a:solidFill>
                  <a:srgbClr val="FF0000"/>
                </a:solidFill>
              </a:rPr>
              <a:t>odoterapia                                                          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95536" y="11663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dirty="0" smtClean="0">
                <a:solidFill>
                  <a:prstClr val="black"/>
                </a:solidFill>
              </a:rPr>
              <a:t>AÇÕES E SERVIÇOS DE OFERTA OBRIGATÓRIA E FACULTATIVA - CACON</a:t>
            </a:r>
            <a:endParaRPr lang="pt-BR" sz="3600" dirty="0">
              <a:solidFill>
                <a:prstClr val="black"/>
              </a:solidFill>
            </a:endParaRPr>
          </a:p>
        </p:txBody>
      </p:sp>
      <p:sp>
        <p:nvSpPr>
          <p:cNvPr id="4" name="Chave direita 3"/>
          <p:cNvSpPr/>
          <p:nvPr/>
        </p:nvSpPr>
        <p:spPr>
          <a:xfrm>
            <a:off x="5080620" y="2996952"/>
            <a:ext cx="360040" cy="1656184"/>
          </a:xfrm>
          <a:prstGeom prst="rightBrace">
            <a:avLst>
              <a:gd name="adj1" fmla="val 3690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have direita 4"/>
          <p:cNvSpPr/>
          <p:nvPr/>
        </p:nvSpPr>
        <p:spPr>
          <a:xfrm>
            <a:off x="5863851" y="5190526"/>
            <a:ext cx="360040" cy="1344350"/>
          </a:xfrm>
          <a:prstGeom prst="rightBrace">
            <a:avLst>
              <a:gd name="adj1" fmla="val 3690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7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48478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DEVE prestar atenção especializada em oncologia: </a:t>
            </a:r>
            <a:r>
              <a:rPr lang="pt-BR" sz="2400" b="1" dirty="0"/>
              <a:t>aos tipos de câncer mais prevalentes no Brasil</a:t>
            </a:r>
            <a:r>
              <a:rPr lang="pt-BR" sz="2400" dirty="0"/>
              <a:t>, não obrigatoriamente os da criança e adolescente</a:t>
            </a:r>
            <a:r>
              <a:rPr lang="pt-BR" sz="3200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Possuir </a:t>
            </a:r>
            <a:r>
              <a:rPr lang="pt-BR" sz="2400" dirty="0"/>
              <a:t>os seguintes serviços específicos em oncologia</a:t>
            </a:r>
            <a:r>
              <a:rPr lang="pt-BR" sz="2400" dirty="0" smtClean="0"/>
              <a:t>:</a:t>
            </a:r>
          </a:p>
          <a:p>
            <a:endParaRPr lang="pt-BR" sz="2400" dirty="0"/>
          </a:p>
          <a:p>
            <a:r>
              <a:rPr lang="pt-BR" sz="2400" dirty="0" smtClean="0"/>
              <a:t>Serviço </a:t>
            </a:r>
            <a:r>
              <a:rPr lang="pt-BR" sz="2400" dirty="0"/>
              <a:t>de </a:t>
            </a:r>
            <a:r>
              <a:rPr lang="pt-BR" sz="2400" dirty="0" smtClean="0"/>
              <a:t>Cirurgia;                           </a:t>
            </a:r>
          </a:p>
          <a:p>
            <a:r>
              <a:rPr lang="pt-BR" sz="2400" dirty="0" smtClean="0"/>
              <a:t>Serviço </a:t>
            </a:r>
            <a:r>
              <a:rPr lang="pt-BR" sz="2400" dirty="0"/>
              <a:t>de Oncologia </a:t>
            </a:r>
            <a:r>
              <a:rPr lang="pt-BR" sz="2400" dirty="0" smtClean="0"/>
              <a:t>Clínica        OBRIGATÓRIO</a:t>
            </a:r>
            <a:endParaRPr lang="pt-BR" sz="2400" dirty="0"/>
          </a:p>
          <a:p>
            <a:endParaRPr lang="pt-BR" sz="3200" dirty="0"/>
          </a:p>
          <a:p>
            <a:r>
              <a:rPr lang="pt-BR" sz="2400" dirty="0" smtClean="0">
                <a:solidFill>
                  <a:srgbClr val="FF0000"/>
                </a:solidFill>
              </a:rPr>
              <a:t>Serviço </a:t>
            </a:r>
            <a:r>
              <a:rPr lang="pt-BR" sz="2400" dirty="0">
                <a:solidFill>
                  <a:srgbClr val="FF0000"/>
                </a:solidFill>
              </a:rPr>
              <a:t>de Radioterapia;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Serviço </a:t>
            </a:r>
            <a:r>
              <a:rPr lang="pt-BR" sz="2400" dirty="0">
                <a:solidFill>
                  <a:srgbClr val="FF0000"/>
                </a:solidFill>
              </a:rPr>
              <a:t>de Hematologia;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Serviço </a:t>
            </a:r>
            <a:r>
              <a:rPr lang="pt-BR" sz="2400" dirty="0">
                <a:solidFill>
                  <a:srgbClr val="FF0000"/>
                </a:solidFill>
              </a:rPr>
              <a:t>de Oncologia Pediátrica</a:t>
            </a:r>
            <a:r>
              <a:rPr lang="pt-BR" sz="2400" dirty="0" smtClean="0">
                <a:solidFill>
                  <a:srgbClr val="FF0000"/>
                </a:solidFill>
              </a:rPr>
              <a:t>;                FACULTADO 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Serviço </a:t>
            </a:r>
            <a:r>
              <a:rPr lang="pt-BR" sz="2400" dirty="0">
                <a:solidFill>
                  <a:srgbClr val="FF0000"/>
                </a:solidFill>
              </a:rPr>
              <a:t>de Medicina Nuclear </a:t>
            </a:r>
          </a:p>
          <a:p>
            <a:r>
              <a:rPr lang="pt-BR" sz="2400" dirty="0">
                <a:solidFill>
                  <a:srgbClr val="FF0000"/>
                </a:solidFill>
              </a:rPr>
              <a:t>com I</a:t>
            </a:r>
            <a:r>
              <a:rPr lang="pt-BR" sz="2400" dirty="0" smtClean="0">
                <a:solidFill>
                  <a:srgbClr val="FF0000"/>
                </a:solidFill>
              </a:rPr>
              <a:t>odoterapia                                      </a:t>
            </a:r>
            <a:r>
              <a:rPr lang="pt-BR" sz="2400" dirty="0" smtClean="0">
                <a:solidFill>
                  <a:schemeClr val="accent2">
                    <a:lumMod val="50000"/>
                  </a:schemeClr>
                </a:solidFill>
              </a:rPr>
              <a:t>         </a:t>
            </a:r>
            <a:r>
              <a:rPr lang="pt-BR" sz="2400" dirty="0" smtClean="0"/>
              <a:t>          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395536" y="116632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dirty="0" smtClean="0">
                <a:solidFill>
                  <a:prstClr val="black"/>
                </a:solidFill>
              </a:rPr>
              <a:t>AÇÕES E SERVIÇOS DE OFERTA OBRIGATÓRIA E FACULTATIVA - UNACON</a:t>
            </a:r>
            <a:endParaRPr lang="pt-BR" sz="3600" dirty="0">
              <a:solidFill>
                <a:prstClr val="black"/>
              </a:solidFill>
            </a:endParaRPr>
          </a:p>
        </p:txBody>
      </p:sp>
      <p:sp>
        <p:nvSpPr>
          <p:cNvPr id="4" name="Chave direita 3"/>
          <p:cNvSpPr/>
          <p:nvPr/>
        </p:nvSpPr>
        <p:spPr>
          <a:xfrm>
            <a:off x="3851920" y="3429000"/>
            <a:ext cx="360040" cy="936104"/>
          </a:xfrm>
          <a:prstGeom prst="rightBrace">
            <a:avLst>
              <a:gd name="adj1" fmla="val 3690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5" name="Chave direita 4"/>
          <p:cNvSpPr/>
          <p:nvPr/>
        </p:nvSpPr>
        <p:spPr>
          <a:xfrm>
            <a:off x="4309560" y="4654314"/>
            <a:ext cx="360040" cy="2093449"/>
          </a:xfrm>
          <a:prstGeom prst="rightBrace">
            <a:avLst>
              <a:gd name="adj1" fmla="val 36905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3"/>
          <p:cNvSpPr>
            <a:spLocks noChangeArrowheads="1"/>
          </p:cNvSpPr>
          <p:nvPr/>
        </p:nvSpPr>
        <p:spPr bwMode="auto">
          <a:xfrm>
            <a:off x="179388" y="6453188"/>
            <a:ext cx="48974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900" b="1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rgbClr val="000000"/>
                </a:solidFill>
                <a:latin typeface="Calibri" pitchFamily="34" charset="0"/>
              </a:rPr>
              <a:t>Fonte: CGAPDC</a:t>
            </a:r>
            <a:r>
              <a:rPr lang="en-US" altLang="pt-BR" sz="1200" dirty="0">
                <a:solidFill>
                  <a:srgbClr val="000000"/>
                </a:solidFill>
                <a:latin typeface="Calibri" pitchFamily="34" charset="0"/>
              </a:rPr>
              <a:t>/DAET/SAS/MS – </a:t>
            </a:r>
            <a:r>
              <a:rPr lang="en-US" altLang="pt-BR" sz="1200" dirty="0" smtClean="0">
                <a:solidFill>
                  <a:srgbClr val="000000"/>
                </a:solidFill>
                <a:latin typeface="Calibri" pitchFamily="34" charset="0"/>
              </a:rPr>
              <a:t>Agosto</a:t>
            </a:r>
            <a:r>
              <a:rPr lang="en-US" altLang="pt-BR" sz="1200" dirty="0" smtClean="0">
                <a:solidFill>
                  <a:schemeClr val="tx1"/>
                </a:solidFill>
                <a:latin typeface="Calibri" pitchFamily="34" charset="0"/>
              </a:rPr>
              <a:t>/2015</a:t>
            </a:r>
            <a:r>
              <a:rPr lang="en-US" altLang="pt-BR" sz="1200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GB" altLang="pt-BR" sz="12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8255" y="188640"/>
            <a:ext cx="8964613" cy="591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90000" tIns="46800" rIns="90000" bIns="46800" anchor="ctr"/>
          <a:lstStyle/>
          <a:p>
            <a:pPr algn="ctr" defTabSz="449263">
              <a:buClr>
                <a:srgbClr val="CC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dirty="0">
                <a:solidFill>
                  <a:prstClr val="black"/>
                </a:solidFill>
              </a:rPr>
              <a:t>A ALTA COMPLEXIDADE EM ONCOLOGIA NO SUS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79388" y="708025"/>
            <a:ext cx="3816350" cy="371475"/>
          </a:xfrm>
          <a:prstGeom prst="rect">
            <a:avLst/>
          </a:prstGeom>
          <a:solidFill>
            <a:srgbClr val="B2B2B2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BRASIL – FEVEREIRO</a:t>
            </a:r>
            <a:r>
              <a:rPr lang="en-GB" sz="1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/2015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79388" y="1196975"/>
            <a:ext cx="3455987" cy="338138"/>
          </a:xfrm>
          <a:prstGeom prst="rect">
            <a:avLst/>
          </a:prstGeom>
          <a:solidFill>
            <a:srgbClr val="B2B2B2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pt-BR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SUS : &gt; 80% da </a:t>
            </a:r>
            <a:r>
              <a:rPr lang="en-GB" altLang="pt-BR" sz="16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cobertura</a:t>
            </a:r>
            <a:r>
              <a:rPr lang="en-GB" altLang="pt-BR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GB" altLang="pt-BR" sz="1600" dirty="0" err="1">
                <a:solidFill>
                  <a:srgbClr val="000000"/>
                </a:solidFill>
                <a:latin typeface="Calibri" pitchFamily="34" charset="0"/>
                <a:cs typeface="Arial" charset="0"/>
              </a:rPr>
              <a:t>populacional</a:t>
            </a:r>
            <a:endParaRPr lang="en-GB" altLang="pt-BR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78" name="CaixaDeTexto 12"/>
          <p:cNvSpPr txBox="1">
            <a:spLocks noChangeArrowheads="1"/>
          </p:cNvSpPr>
          <p:nvPr/>
        </p:nvSpPr>
        <p:spPr bwMode="auto">
          <a:xfrm>
            <a:off x="4211960" y="6299200"/>
            <a:ext cx="47424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 b="1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900" b="1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400" dirty="0" smtClean="0">
                <a:solidFill>
                  <a:schemeClr val="tx1"/>
                </a:solidFill>
                <a:cs typeface="Arial" charset="0"/>
              </a:rPr>
              <a:t>SERVIÇOS EM  </a:t>
            </a:r>
            <a:r>
              <a:rPr lang="pt-BR" altLang="pt-BR" sz="1400" dirty="0">
                <a:solidFill>
                  <a:schemeClr val="tx1"/>
                </a:solidFill>
                <a:cs typeface="Arial" charset="0"/>
              </a:rPr>
              <a:t>TODOS OS ESTADOS </a:t>
            </a:r>
            <a:r>
              <a:rPr lang="pt-BR" altLang="pt-BR" sz="1400" dirty="0" smtClean="0">
                <a:solidFill>
                  <a:schemeClr val="tx1"/>
                </a:solidFill>
                <a:cs typeface="Arial" charset="0"/>
              </a:rPr>
              <a:t>FEDERATIVOS</a:t>
            </a:r>
            <a:endParaRPr lang="pt-BR" altLang="pt-BR" sz="1400" dirty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27" name="Tabela 26"/>
          <p:cNvGraphicFramePr>
            <a:graphicFrameLocks noGrp="1"/>
          </p:cNvGraphicFramePr>
          <p:nvPr/>
        </p:nvGraphicFramePr>
        <p:xfrm>
          <a:off x="250825" y="1697038"/>
          <a:ext cx="3816348" cy="4686300"/>
        </p:xfrm>
        <a:graphic>
          <a:graphicData uri="http://schemas.openxmlformats.org/drawingml/2006/table">
            <a:tbl>
              <a:tblPr/>
              <a:tblGrid>
                <a:gridCol w="593263"/>
                <a:gridCol w="632815"/>
                <a:gridCol w="632815"/>
                <a:gridCol w="632815"/>
                <a:gridCol w="619631"/>
                <a:gridCol w="705009"/>
              </a:tblGrid>
              <a:tr h="4391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latin typeface="Arial"/>
                        </a:rPr>
                        <a:t>UF</a:t>
                      </a:r>
                    </a:p>
                  </a:txBody>
                  <a:tcPr marL="7711" marR="7711" marT="7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latin typeface="Arial"/>
                        </a:rPr>
                        <a:t>CACON</a:t>
                      </a:r>
                    </a:p>
                  </a:txBody>
                  <a:tcPr marL="7711" marR="7711" marT="7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latin typeface="Calibri"/>
                        </a:rPr>
                        <a:t>UNACON </a:t>
                      </a:r>
                      <a:r>
                        <a:rPr lang="pt-BR" sz="800" b="1" i="0" u="sng" strike="noStrike" dirty="0">
                          <a:latin typeface="Calibri"/>
                        </a:rPr>
                        <a:t>com</a:t>
                      </a:r>
                      <a:r>
                        <a:rPr lang="pt-BR" sz="800" b="1" i="0" u="none" strike="noStrike" dirty="0">
                          <a:latin typeface="Calibri"/>
                        </a:rPr>
                        <a:t> RT</a:t>
                      </a:r>
                    </a:p>
                  </a:txBody>
                  <a:tcPr marL="7711" marR="7711" marT="7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latin typeface="Calibri"/>
                        </a:rPr>
                        <a:t>UNACON </a:t>
                      </a:r>
                      <a:r>
                        <a:rPr lang="pt-BR" sz="800" b="1" i="0" u="sng" strike="noStrike" dirty="0">
                          <a:latin typeface="Calibri"/>
                        </a:rPr>
                        <a:t>sem</a:t>
                      </a:r>
                      <a:r>
                        <a:rPr lang="pt-BR" sz="800" b="1" i="0" u="none" strike="noStrike" dirty="0">
                          <a:latin typeface="Calibri"/>
                        </a:rPr>
                        <a:t> RT</a:t>
                      </a:r>
                    </a:p>
                  </a:txBody>
                  <a:tcPr marL="7711" marR="7711" marT="7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latin typeface="Calibri"/>
                        </a:rPr>
                        <a:t>HG com</a:t>
                      </a:r>
                      <a:br>
                        <a:rPr lang="pt-BR" sz="800" b="1" i="0" u="none" strike="noStrike" dirty="0">
                          <a:latin typeface="Calibri"/>
                        </a:rPr>
                      </a:br>
                      <a:r>
                        <a:rPr lang="pt-BR" sz="800" b="1" i="0" u="none" strike="noStrike" dirty="0">
                          <a:latin typeface="Calibri"/>
                        </a:rPr>
                        <a:t> CO</a:t>
                      </a:r>
                    </a:p>
                  </a:txBody>
                  <a:tcPr marL="7711" marR="7711" marT="7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>
                          <a:latin typeface="Calibri"/>
                        </a:rPr>
                        <a:t>Serviços isolados de RT</a:t>
                      </a:r>
                    </a:p>
                  </a:txBody>
                  <a:tcPr marL="7711" marR="7711" marT="77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86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RJ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182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39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pt-BR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3291" name="Rectangle 9"/>
          <p:cNvSpPr>
            <a:spLocks noChangeArrowheads="1"/>
          </p:cNvSpPr>
          <p:nvPr/>
        </p:nvSpPr>
        <p:spPr bwMode="auto">
          <a:xfrm>
            <a:off x="4427984" y="5661248"/>
            <a:ext cx="4330466" cy="501650"/>
          </a:xfrm>
          <a:prstGeom prst="rect">
            <a:avLst/>
          </a:prstGeom>
          <a:noFill/>
          <a:ln w="7632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9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n-GB" altLang="pt-BR" sz="1100" dirty="0">
              <a:solidFill>
                <a:schemeClr val="accent2"/>
              </a:solidFill>
              <a:latin typeface="Calibri" pitchFamily="34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altLang="pt-BR" sz="1100" dirty="0">
                <a:solidFill>
                  <a:schemeClr val="tx1"/>
                </a:solidFill>
                <a:latin typeface="Calibri" pitchFamily="34" charset="0"/>
              </a:rPr>
              <a:t>304 </a:t>
            </a:r>
            <a:r>
              <a:rPr lang="en-GB" altLang="pt-BR" sz="1100" dirty="0" err="1">
                <a:solidFill>
                  <a:schemeClr val="tx1"/>
                </a:solidFill>
                <a:latin typeface="Calibri" pitchFamily="34" charset="0"/>
              </a:rPr>
              <a:t>E</a:t>
            </a:r>
            <a:r>
              <a:rPr lang="en-GB" altLang="pt-BR" sz="1100" dirty="0" err="1" smtClean="0">
                <a:solidFill>
                  <a:schemeClr val="tx1"/>
                </a:solidFill>
                <a:latin typeface="Calibri" pitchFamily="34" charset="0"/>
              </a:rPr>
              <a:t>stabelecimentos</a:t>
            </a:r>
            <a:r>
              <a:rPr lang="en-GB" altLang="pt-BR" sz="1100" dirty="0" smtClean="0">
                <a:solidFill>
                  <a:schemeClr val="tx1"/>
                </a:solidFill>
                <a:latin typeface="Calibri" pitchFamily="34" charset="0"/>
              </a:rPr>
              <a:t> /  283 </a:t>
            </a:r>
            <a:r>
              <a:rPr lang="en-GB" altLang="pt-BR" sz="1100" dirty="0" err="1" smtClean="0">
                <a:solidFill>
                  <a:schemeClr val="tx1"/>
                </a:solidFill>
                <a:latin typeface="Calibri" pitchFamily="34" charset="0"/>
              </a:rPr>
              <a:t>Habilitações</a:t>
            </a:r>
            <a:r>
              <a:rPr lang="en-GB" altLang="pt-BR" sz="11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pt-BR" sz="1100" dirty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en-GB" altLang="pt-BR" sz="1100" dirty="0" err="1">
                <a:solidFill>
                  <a:schemeClr val="tx1"/>
                </a:solidFill>
                <a:latin typeface="Calibri" pitchFamily="34" charset="0"/>
              </a:rPr>
              <a:t>sem</a:t>
            </a:r>
            <a:r>
              <a:rPr lang="en-GB" altLang="pt-BR" sz="1100" dirty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GB" altLang="pt-BR" sz="1100" dirty="0" err="1">
                <a:solidFill>
                  <a:schemeClr val="tx1"/>
                </a:solidFill>
                <a:latin typeface="Calibri" pitchFamily="34" charset="0"/>
              </a:rPr>
              <a:t>os</a:t>
            </a:r>
            <a:r>
              <a:rPr lang="en-GB" altLang="pt-BR" sz="1100" dirty="0">
                <a:solidFill>
                  <a:schemeClr val="tx1"/>
                </a:solidFill>
                <a:latin typeface="Calibri" pitchFamily="34" charset="0"/>
              </a:rPr>
              <a:t> SI-RT)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charset="0"/>
              <a:buNone/>
            </a:pPr>
            <a:endParaRPr lang="en-GB" altLang="pt-BR" sz="1100" dirty="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3292" name="Picture 2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34101"/>
            <a:ext cx="4437827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93" name="CaixaDeTexto 4"/>
          <p:cNvSpPr txBox="1">
            <a:spLocks noChangeArrowheads="1"/>
          </p:cNvSpPr>
          <p:nvPr/>
        </p:nvSpPr>
        <p:spPr bwMode="auto">
          <a:xfrm>
            <a:off x="4671248" y="2967018"/>
            <a:ext cx="10080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900" b="1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44 CACON</a:t>
            </a:r>
          </a:p>
        </p:txBody>
      </p:sp>
      <p:sp>
        <p:nvSpPr>
          <p:cNvPr id="3294" name="CaixaDeTexto 5"/>
          <p:cNvSpPr txBox="1">
            <a:spLocks noChangeArrowheads="1"/>
          </p:cNvSpPr>
          <p:nvPr/>
        </p:nvSpPr>
        <p:spPr bwMode="auto">
          <a:xfrm>
            <a:off x="4609509" y="3224212"/>
            <a:ext cx="151288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900" b="1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102 UNACON </a:t>
            </a:r>
            <a:r>
              <a:rPr lang="pt-BR" altLang="pt-BR" u="sng" dirty="0">
                <a:solidFill>
                  <a:schemeClr val="tx1"/>
                </a:solidFill>
              </a:rPr>
              <a:t>com </a:t>
            </a:r>
            <a:r>
              <a:rPr lang="pt-BR" altLang="pt-BR" dirty="0">
                <a:solidFill>
                  <a:schemeClr val="tx1"/>
                </a:solidFill>
              </a:rPr>
              <a:t>RT</a:t>
            </a:r>
            <a:r>
              <a:rPr lang="pt-BR" altLang="pt-BR" u="sng" dirty="0">
                <a:solidFill>
                  <a:schemeClr val="tx1"/>
                </a:solidFill>
              </a:rPr>
              <a:t> </a:t>
            </a:r>
            <a:endParaRPr lang="pt-BR" altLang="pt-BR" dirty="0">
              <a:solidFill>
                <a:schemeClr val="tx1"/>
              </a:solidFill>
            </a:endParaRPr>
          </a:p>
        </p:txBody>
      </p:sp>
      <p:sp>
        <p:nvSpPr>
          <p:cNvPr id="3295" name="CaixaDeTexto 7"/>
          <p:cNvSpPr txBox="1">
            <a:spLocks noChangeArrowheads="1"/>
          </p:cNvSpPr>
          <p:nvPr/>
        </p:nvSpPr>
        <p:spPr bwMode="auto">
          <a:xfrm>
            <a:off x="4645227" y="3453389"/>
            <a:ext cx="14414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900" b="1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130 UNACON </a:t>
            </a:r>
            <a:r>
              <a:rPr lang="pt-BR" altLang="pt-BR" u="sng" dirty="0">
                <a:solidFill>
                  <a:schemeClr val="tx1"/>
                </a:solidFill>
              </a:rPr>
              <a:t>sem</a:t>
            </a:r>
            <a:r>
              <a:rPr lang="pt-BR" altLang="pt-BR" dirty="0">
                <a:solidFill>
                  <a:schemeClr val="tx1"/>
                </a:solidFill>
              </a:rPr>
              <a:t> RT</a:t>
            </a:r>
          </a:p>
        </p:txBody>
      </p:sp>
      <p:sp>
        <p:nvSpPr>
          <p:cNvPr id="3296" name="CaixaDeTexto 10"/>
          <p:cNvSpPr txBox="1">
            <a:spLocks noChangeArrowheads="1"/>
          </p:cNvSpPr>
          <p:nvPr/>
        </p:nvSpPr>
        <p:spPr bwMode="auto">
          <a:xfrm>
            <a:off x="4599016" y="3687762"/>
            <a:ext cx="11525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900" b="1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07 HG </a:t>
            </a:r>
            <a:r>
              <a:rPr lang="pt-BR" altLang="pt-BR" u="sng" dirty="0">
                <a:solidFill>
                  <a:schemeClr val="tx1"/>
                </a:solidFill>
              </a:rPr>
              <a:t> com</a:t>
            </a:r>
            <a:r>
              <a:rPr lang="pt-BR" altLang="pt-BR" dirty="0">
                <a:solidFill>
                  <a:schemeClr val="tx1"/>
                </a:solidFill>
              </a:rPr>
              <a:t> CO</a:t>
            </a:r>
          </a:p>
        </p:txBody>
      </p:sp>
      <p:sp>
        <p:nvSpPr>
          <p:cNvPr id="3297" name="CaixaDeTexto 11"/>
          <p:cNvSpPr txBox="1">
            <a:spLocks noChangeArrowheads="1"/>
          </p:cNvSpPr>
          <p:nvPr/>
        </p:nvSpPr>
        <p:spPr bwMode="auto">
          <a:xfrm>
            <a:off x="4652402" y="4005064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 b="1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900" b="1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9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dirty="0">
                <a:solidFill>
                  <a:schemeClr val="tx1"/>
                </a:solidFill>
              </a:rPr>
              <a:t>10 Serviços isolados de RT</a:t>
            </a:r>
          </a:p>
        </p:txBody>
      </p:sp>
    </p:spTree>
    <p:extLst>
      <p:ext uri="{BB962C8B-B14F-4D97-AF65-F5344CB8AC3E}">
        <p14:creationId xmlns:p14="http://schemas.microsoft.com/office/powerpoint/2010/main" val="139856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 de Atenção Oncológica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t-BR" dirty="0">
                <a:latin typeface="+mj-lt"/>
              </a:rPr>
              <a:t>Art. 30. Considerando o planejamento regional integrado realizado e pactuado, os gestores, as CIR e as CIB deverão estipular: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I - o território prioritário de atuação de cada estabelecimento de saúde habilitado como CACON ou UNACON;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II - a população de referência para cada estabelecimento de saúde habilitado como CACON ou UNACON;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III - os fluxos de referência e contrarreferência entre cada estabelecimento de saúde habilitado como CACON ou UNACON, os hospitais gerais com cirurgia de câncer e os serviços de radioterapia que com ele conformam complexos hospitalares e os demais serviços locais de saúde; e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IV - o plano de ação regional/estadual em oncologia.</a:t>
            </a:r>
          </a:p>
          <a:p>
            <a:pPr marL="0" indent="0">
              <a:buNone/>
            </a:pPr>
            <a:r>
              <a:rPr lang="pt-BR" dirty="0" smtClean="0">
                <a:latin typeface="+mj-lt"/>
              </a:rPr>
              <a:t>Parágrafo </a:t>
            </a:r>
            <a:r>
              <a:rPr lang="pt-BR" dirty="0">
                <a:latin typeface="+mj-lt"/>
              </a:rPr>
              <a:t>único. Para fins do disposto no "caput" deste artigo, serão consideradas: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I - a capacidade de atendimento de cada estabelecimento de saúde habilitado como CACON ou UNACON, inclusive quando em complexo hospitalar;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II - a necessidade de oferta de exames para diagnóstico diferencial; e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III - a necessidade de prover acesso regional suficiente de atendimento especializado em: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a) cirurgia de câncer (de crianças e adolescentes e adultos);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b) oncologia clínica;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c) radioterapia;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d) hematologia (de crianças, adolescentes e adultos); e</a:t>
            </a:r>
          </a:p>
          <a:p>
            <a:pPr marL="0" indent="0">
              <a:buNone/>
            </a:pPr>
            <a:r>
              <a:rPr lang="pt-BR" dirty="0">
                <a:latin typeface="+mj-lt"/>
              </a:rPr>
              <a:t>e) oncologia pediátrica.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81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de Atenção Oncológica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Desafios:</a:t>
            </a:r>
          </a:p>
          <a:p>
            <a:endParaRPr lang="pt-BR" dirty="0" smtClean="0"/>
          </a:p>
          <a:p>
            <a:r>
              <a:rPr lang="pt-BR" dirty="0" smtClean="0"/>
              <a:t>Momento de publicação da Portaria nº 140/2014</a:t>
            </a:r>
          </a:p>
          <a:p>
            <a:r>
              <a:rPr lang="pt-BR" dirty="0" smtClean="0"/>
              <a:t>Articulação entre gestores e entre gestores e prestadores</a:t>
            </a:r>
          </a:p>
          <a:p>
            <a:r>
              <a:rPr lang="pt-BR" dirty="0" smtClean="0"/>
              <a:t>Parâmetros de Produção</a:t>
            </a:r>
          </a:p>
          <a:p>
            <a:r>
              <a:rPr lang="pt-BR" dirty="0" smtClean="0"/>
              <a:t>Conformação de Redes de Atenção à Saúde</a:t>
            </a:r>
          </a:p>
          <a:p>
            <a:r>
              <a:rPr lang="pt-BR" dirty="0" smtClean="0"/>
              <a:t>Pediatria Oncológica</a:t>
            </a:r>
          </a:p>
          <a:p>
            <a:endParaRPr lang="pt-BR" dirty="0"/>
          </a:p>
          <a:p>
            <a:r>
              <a:rPr lang="pt-BR" dirty="0" smtClean="0"/>
              <a:t>Prazos:</a:t>
            </a:r>
          </a:p>
          <a:p>
            <a:r>
              <a:rPr lang="pt-BR" dirty="0" smtClean="0"/>
              <a:t>Portaria nº 140/2014: 27.02.2015</a:t>
            </a:r>
          </a:p>
          <a:p>
            <a:r>
              <a:rPr lang="pt-BR" dirty="0" smtClean="0"/>
              <a:t>Portaria </a:t>
            </a:r>
            <a:r>
              <a:rPr lang="pt-BR" dirty="0"/>
              <a:t>nº 1.426, de 12 de dezembro de </a:t>
            </a:r>
            <a:r>
              <a:rPr lang="pt-BR" dirty="0" smtClean="0"/>
              <a:t>2014: 31.08.2015</a:t>
            </a:r>
          </a:p>
          <a:p>
            <a:r>
              <a:rPr lang="pt-BR" dirty="0" smtClean="0"/>
              <a:t>Prorrogação ?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8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4572000" y="4293096"/>
            <a:ext cx="4248472" cy="2378967"/>
          </a:xfrm>
        </p:spPr>
        <p:txBody>
          <a:bodyPr>
            <a:normAutofit fontScale="55000" lnSpcReduction="20000"/>
          </a:bodyPr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900" b="1" dirty="0" smtClean="0">
                <a:solidFill>
                  <a:schemeClr val="bg2">
                    <a:lumMod val="25000"/>
                  </a:schemeClr>
                </a:solidFill>
              </a:rPr>
              <a:t>Coordenação Geral de Atenção às Pessoas com Doenças Crônicas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900" dirty="0" smtClean="0">
                <a:solidFill>
                  <a:schemeClr val="bg2">
                    <a:lumMod val="25000"/>
                  </a:schemeClr>
                </a:solidFill>
              </a:rPr>
              <a:t>Departamento de Atenção Especializada e Temática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900" dirty="0" smtClean="0">
                <a:solidFill>
                  <a:schemeClr val="bg2">
                    <a:lumMod val="25000"/>
                  </a:schemeClr>
                </a:solidFill>
              </a:rPr>
              <a:t>Secretaria de Atenção à Saúde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900" dirty="0" smtClean="0">
                <a:solidFill>
                  <a:schemeClr val="bg2">
                    <a:lumMod val="25000"/>
                  </a:schemeClr>
                </a:solidFill>
              </a:rPr>
              <a:t>Ministério da Saúde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900" dirty="0">
                <a:solidFill>
                  <a:srgbClr val="0070C0"/>
                </a:solidFill>
              </a:rPr>
              <a:t>r</a:t>
            </a:r>
            <a:r>
              <a:rPr lang="pt-BR" sz="2900" dirty="0" smtClean="0">
                <a:solidFill>
                  <a:srgbClr val="0070C0"/>
                </a:solidFill>
              </a:rPr>
              <a:t>ede.cronicas@saude.gov.br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200" dirty="0" smtClean="0">
                <a:solidFill>
                  <a:schemeClr val="bg2">
                    <a:lumMod val="25000"/>
                  </a:schemeClr>
                </a:solidFill>
              </a:rPr>
              <a:t>Tel. (61) 3315-9052/ 9042/ 9217</a:t>
            </a:r>
          </a:p>
          <a:p>
            <a:pPr eaLnBrk="1" hangingPunct="1">
              <a:defRPr/>
            </a:pP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Imagem 5" descr="11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7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1" descr="selo_sus_1207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05" y="6175566"/>
            <a:ext cx="1678395" cy="6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594757" y="2204864"/>
            <a:ext cx="54726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solidFill>
                  <a:schemeClr val="accent6">
                    <a:lumMod val="50000"/>
                  </a:schemeClr>
                </a:solidFill>
              </a:rPr>
              <a:t>Plano de Atenção Oncológica: o lugar da Oncologia Pediátrica</a:t>
            </a:r>
            <a:endParaRPr lang="pt-BR" sz="40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6191672" y="580623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25, 26 e 27 de Agosto de 2015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427984" y="4365104"/>
            <a:ext cx="3876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3º Fórum de Oncologia </a:t>
            </a:r>
            <a:r>
              <a:rPr lang="pt-BR" dirty="0" smtClean="0"/>
              <a:t>Pediátrica do Rio de Janeiro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05843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endParaRPr lang="pt-BR" sz="2800" dirty="0"/>
          </a:p>
          <a:p>
            <a:pPr marL="0" indent="0" algn="ctr">
              <a:buNone/>
            </a:pPr>
            <a:endParaRPr lang="pt-BR" sz="2800" dirty="0" smtClean="0"/>
          </a:p>
          <a:p>
            <a:pPr marL="0" indent="0" algn="ctr">
              <a:buNone/>
            </a:pPr>
            <a:r>
              <a:rPr lang="pt-BR" sz="3600" dirty="0" smtClean="0"/>
              <a:t>Caminhos </a:t>
            </a:r>
            <a:r>
              <a:rPr lang="pt-BR" sz="3600" dirty="0"/>
              <a:t>para a Atenção à </a:t>
            </a:r>
            <a:endParaRPr lang="pt-BR" sz="3600" dirty="0" smtClean="0"/>
          </a:p>
          <a:p>
            <a:pPr marL="0" indent="0" algn="ctr">
              <a:buNone/>
            </a:pPr>
            <a:r>
              <a:rPr lang="pt-BR" sz="3600" dirty="0" smtClean="0"/>
              <a:t>Oncologia </a:t>
            </a:r>
            <a:r>
              <a:rPr lang="pt-BR" sz="3600" dirty="0"/>
              <a:t>Pediátrica</a:t>
            </a:r>
          </a:p>
        </p:txBody>
      </p:sp>
    </p:spTree>
    <p:extLst>
      <p:ext uri="{BB962C8B-B14F-4D97-AF65-F5344CB8AC3E}">
        <p14:creationId xmlns:p14="http://schemas.microsoft.com/office/powerpoint/2010/main" val="425368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ângulo 1"/>
          <p:cNvSpPr>
            <a:spLocks noChangeArrowheads="1"/>
          </p:cNvSpPr>
          <p:nvPr/>
        </p:nvSpPr>
        <p:spPr bwMode="auto">
          <a:xfrm>
            <a:off x="251520" y="1819286"/>
            <a:ext cx="842486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pt-BR" sz="2400" b="1" dirty="0">
                <a:cs typeface="Times New Roman" pitchFamily="18" charset="0"/>
              </a:rPr>
              <a:t>EIXOS</a:t>
            </a:r>
          </a:p>
          <a:p>
            <a:pPr algn="just">
              <a:lnSpc>
                <a:spcPct val="200000"/>
              </a:lnSpc>
              <a:spcAft>
                <a:spcPts val="600"/>
              </a:spcAft>
              <a:buFontTx/>
              <a:buChar char="-"/>
            </a:pPr>
            <a:endParaRPr lang="pt-B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ângulo 5"/>
          <p:cNvSpPr>
            <a:spLocks noChangeArrowheads="1"/>
          </p:cNvSpPr>
          <p:nvPr/>
        </p:nvSpPr>
        <p:spPr bwMode="auto">
          <a:xfrm>
            <a:off x="3032246" y="195831"/>
            <a:ext cx="5292080" cy="149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pt-BR" sz="3200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Plano de enfrentamento DCNT 2012- 2022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0282902"/>
              </p:ext>
            </p:extLst>
          </p:nvPr>
        </p:nvGraphicFramePr>
        <p:xfrm>
          <a:off x="16764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3" descr="C:\Users\lenildo.moura\AppData\Local\Microsoft\Windows\Temporary Internet Files\Content.Outlook\5GNU4SK7\plano_dcnt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734"/>
            <a:ext cx="2924572" cy="175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38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93296" y="2023680"/>
            <a:ext cx="8671192" cy="1477328"/>
          </a:xfrm>
          <a:prstGeom prst="rect">
            <a:avLst/>
          </a:prstGeom>
          <a:ln w="3810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r>
              <a:rPr lang="pt-BR" b="1" dirty="0"/>
              <a:t>PORTARIA No- 483, DE 1o- DE ABRIL DE </a:t>
            </a:r>
            <a:r>
              <a:rPr lang="pt-BR" b="1" dirty="0" smtClean="0"/>
              <a:t>2014</a:t>
            </a:r>
          </a:p>
          <a:p>
            <a:endParaRPr lang="pt-BR" b="1" dirty="0"/>
          </a:p>
          <a:p>
            <a:r>
              <a:rPr lang="pt-BR" dirty="0" smtClean="0"/>
              <a:t>Redefine </a:t>
            </a:r>
            <a:r>
              <a:rPr lang="pt-BR" dirty="0"/>
              <a:t>a Rede de Atenção à Saúde </a:t>
            </a:r>
            <a:r>
              <a:rPr lang="pt-BR" dirty="0" smtClean="0"/>
              <a:t>das Pessoas </a:t>
            </a:r>
            <a:r>
              <a:rPr lang="pt-BR" dirty="0"/>
              <a:t>com Doenças Crônicas no </a:t>
            </a:r>
            <a:r>
              <a:rPr lang="pt-BR" dirty="0" smtClean="0"/>
              <a:t>âmbito do </a:t>
            </a:r>
            <a:r>
              <a:rPr lang="pt-BR" dirty="0"/>
              <a:t>Sistema Único de Saúde (SUS) e </a:t>
            </a:r>
            <a:r>
              <a:rPr lang="pt-BR" dirty="0" smtClean="0"/>
              <a:t>estabelece diretrizes </a:t>
            </a:r>
            <a:r>
              <a:rPr lang="pt-BR" dirty="0"/>
              <a:t>para a organização </a:t>
            </a:r>
            <a:r>
              <a:rPr lang="pt-BR" dirty="0" smtClean="0"/>
              <a:t>das suas </a:t>
            </a:r>
            <a:r>
              <a:rPr lang="pt-BR" dirty="0"/>
              <a:t>linhas de cuidado.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83568" y="4178404"/>
            <a:ext cx="8064896" cy="1089529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pt-BR" b="1" dirty="0"/>
              <a:t>PORTARIA Nº 252/GM/MS, DE 19 DE FEVEREIRO DE 2013</a:t>
            </a:r>
          </a:p>
          <a:p>
            <a:pPr>
              <a:lnSpc>
                <a:spcPct val="90000"/>
              </a:lnSpc>
            </a:pPr>
            <a:endParaRPr lang="en-US" altLang="pt-BR" dirty="0" smtClean="0"/>
          </a:p>
          <a:p>
            <a:pPr>
              <a:lnSpc>
                <a:spcPct val="90000"/>
              </a:lnSpc>
            </a:pPr>
            <a:r>
              <a:rPr lang="en-US" altLang="pt-BR" dirty="0" err="1" smtClean="0"/>
              <a:t>Institui</a:t>
            </a:r>
            <a:r>
              <a:rPr lang="en-US" altLang="pt-BR" dirty="0" smtClean="0"/>
              <a:t> </a:t>
            </a:r>
            <a:r>
              <a:rPr lang="en-US" altLang="pt-BR" dirty="0"/>
              <a:t>a </a:t>
            </a:r>
            <a:r>
              <a:rPr lang="en-US" altLang="pt-BR" dirty="0" err="1"/>
              <a:t>Rede</a:t>
            </a:r>
            <a:r>
              <a:rPr lang="en-US" altLang="pt-BR" dirty="0"/>
              <a:t> de Atenção à </a:t>
            </a:r>
            <a:r>
              <a:rPr lang="en-US" altLang="pt-BR" dirty="0" err="1"/>
              <a:t>Saúde</a:t>
            </a:r>
            <a:r>
              <a:rPr lang="en-US" altLang="pt-BR" dirty="0"/>
              <a:t> das </a:t>
            </a:r>
            <a:r>
              <a:rPr lang="en-US" altLang="pt-BR" dirty="0" err="1"/>
              <a:t>Pessoas</a:t>
            </a:r>
            <a:r>
              <a:rPr lang="en-US" altLang="pt-BR" dirty="0"/>
              <a:t> com </a:t>
            </a:r>
            <a:r>
              <a:rPr lang="en-US" altLang="pt-BR" dirty="0" err="1"/>
              <a:t>Doenças</a:t>
            </a:r>
            <a:r>
              <a:rPr lang="en-US" altLang="pt-BR" dirty="0"/>
              <a:t> </a:t>
            </a:r>
            <a:r>
              <a:rPr lang="en-US" altLang="pt-BR" dirty="0" err="1"/>
              <a:t>Crônicas</a:t>
            </a:r>
            <a:r>
              <a:rPr lang="en-US" altLang="pt-BR" dirty="0"/>
              <a:t> no </a:t>
            </a:r>
            <a:r>
              <a:rPr lang="en-US" altLang="pt-BR" dirty="0" err="1"/>
              <a:t>âmbito</a:t>
            </a:r>
            <a:r>
              <a:rPr lang="en-US" altLang="pt-BR" dirty="0"/>
              <a:t> do </a:t>
            </a:r>
            <a:r>
              <a:rPr lang="en-US" altLang="pt-BR" dirty="0" smtClean="0"/>
              <a:t>SUS.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836763" y="188640"/>
            <a:ext cx="7579369" cy="954107"/>
          </a:xfrm>
          <a:prstGeom prst="rect">
            <a:avLst/>
          </a:prstGeom>
          <a:solidFill>
            <a:srgbClr val="00B050">
              <a:alpha val="66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REDE DE ATENÇÃO À SAÚDE DAS PESSOAS COM DOENÇAS CRÔNICAS</a:t>
            </a:r>
          </a:p>
        </p:txBody>
      </p:sp>
      <p:pic>
        <p:nvPicPr>
          <p:cNvPr id="18" name="Imagem 1" descr="selo_sus_1207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1"/>
            <a:ext cx="1678395" cy="6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2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72872237"/>
              </p:ext>
            </p:extLst>
          </p:nvPr>
        </p:nvGraphicFramePr>
        <p:xfrm>
          <a:off x="3203848" y="2296494"/>
          <a:ext cx="4032447" cy="4372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3013" name="Grupo 5"/>
          <p:cNvGrpSpPr>
            <a:grpSpLocks/>
          </p:cNvGrpSpPr>
          <p:nvPr/>
        </p:nvGrpSpPr>
        <p:grpSpPr bwMode="auto">
          <a:xfrm>
            <a:off x="4139952" y="1913924"/>
            <a:ext cx="1701266" cy="1227044"/>
            <a:chOff x="1896521" y="3331127"/>
            <a:chExt cx="1429035" cy="150254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" name="Elipse 6"/>
            <p:cNvSpPr/>
            <p:nvPr/>
          </p:nvSpPr>
          <p:spPr>
            <a:xfrm>
              <a:off x="1896521" y="3331127"/>
              <a:ext cx="1429035" cy="150254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ipse 4"/>
            <p:cNvSpPr/>
            <p:nvPr/>
          </p:nvSpPr>
          <p:spPr>
            <a:xfrm>
              <a:off x="2068280" y="3519170"/>
              <a:ext cx="1009779" cy="10007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200" b="1" dirty="0">
                  <a:solidFill>
                    <a:schemeClr val="accent2">
                      <a:lumMod val="50000"/>
                    </a:schemeClr>
                  </a:solidFill>
                  <a:ea typeface="MS PGothic" pitchFamily="34" charset="-128"/>
                  <a:cs typeface="Arial" pitchFamily="34" charset="0"/>
                </a:rPr>
                <a:t>Doenças Respiratórias</a:t>
              </a:r>
            </a:p>
          </p:txBody>
        </p:sp>
      </p:grpSp>
      <p:grpSp>
        <p:nvGrpSpPr>
          <p:cNvPr id="13" name="Grupo 5"/>
          <p:cNvGrpSpPr>
            <a:grpSpLocks/>
          </p:cNvGrpSpPr>
          <p:nvPr/>
        </p:nvGrpSpPr>
        <p:grpSpPr bwMode="auto">
          <a:xfrm>
            <a:off x="4283968" y="3429000"/>
            <a:ext cx="1189546" cy="1056079"/>
            <a:chOff x="1858652" y="3312373"/>
            <a:chExt cx="1429035" cy="1414374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1858652" y="3312373"/>
              <a:ext cx="1429035" cy="141437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2068280" y="3519170"/>
              <a:ext cx="1009779" cy="10007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anchor="ctr"/>
            <a:lstStyle/>
            <a:p>
              <a:pPr algn="ctr" defTabSz="666750">
                <a:lnSpc>
                  <a:spcPct val="90000"/>
                </a:lnSpc>
                <a:spcAft>
                  <a:spcPct val="35000"/>
                </a:spcAft>
              </a:pPr>
              <a:r>
                <a:rPr lang="pt-BR" sz="1200" b="1" dirty="0" smtClean="0">
                  <a:solidFill>
                    <a:schemeClr val="accent2">
                      <a:lumMod val="50000"/>
                    </a:schemeClr>
                  </a:solidFill>
                  <a:ea typeface="MS PGothic" pitchFamily="34" charset="-128"/>
                  <a:cs typeface="Arial" pitchFamily="34" charset="0"/>
                </a:rPr>
                <a:t>Tabagismo*</a:t>
              </a:r>
              <a:endParaRPr lang="pt-BR" sz="1200" b="1" dirty="0">
                <a:solidFill>
                  <a:schemeClr val="accent2">
                    <a:lumMod val="50000"/>
                  </a:schemeClr>
                </a:solidFill>
                <a:ea typeface="MS PGothic" pitchFamily="34" charset="-128"/>
                <a:cs typeface="Arial" pitchFamily="34" charset="0"/>
              </a:endParaRPr>
            </a:p>
          </p:txBody>
        </p:sp>
      </p:grpSp>
      <p:sp>
        <p:nvSpPr>
          <p:cNvPr id="16" name="Retângulo 15"/>
          <p:cNvSpPr/>
          <p:nvPr/>
        </p:nvSpPr>
        <p:spPr>
          <a:xfrm>
            <a:off x="836763" y="188640"/>
            <a:ext cx="7579369" cy="954107"/>
          </a:xfrm>
          <a:prstGeom prst="rect">
            <a:avLst/>
          </a:prstGeom>
          <a:solidFill>
            <a:srgbClr val="00B050">
              <a:alpha val="66000"/>
            </a:srgbClr>
          </a:solidFill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REDE DE ATENÇÃO À SAÚDE DAS PESSOAS COM DOENÇAS CRÔNICAS</a:t>
            </a:r>
          </a:p>
        </p:txBody>
      </p:sp>
      <p:pic>
        <p:nvPicPr>
          <p:cNvPr id="18" name="Imagem 1" descr="selo_sus_1207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311"/>
            <a:ext cx="1678395" cy="6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o 8"/>
          <p:cNvGrpSpPr/>
          <p:nvPr/>
        </p:nvGrpSpPr>
        <p:grpSpPr>
          <a:xfrm>
            <a:off x="1331640" y="2797516"/>
            <a:ext cx="1780576" cy="1567588"/>
            <a:chOff x="0" y="3425077"/>
            <a:chExt cx="1298812" cy="1260923"/>
          </a:xfrm>
          <a:solidFill>
            <a:srgbClr val="92D050"/>
          </a:solidFill>
        </p:grpSpPr>
        <p:sp>
          <p:nvSpPr>
            <p:cNvPr id="10" name="Elipse 9"/>
            <p:cNvSpPr/>
            <p:nvPr/>
          </p:nvSpPr>
          <p:spPr>
            <a:xfrm>
              <a:off x="0" y="3425077"/>
              <a:ext cx="1298812" cy="126092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262801" y="3628050"/>
              <a:ext cx="735843" cy="87329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50" tIns="19050" rIns="19050" bIns="19050" spcCol="1270" anchor="ctr"/>
            <a:lstStyle/>
            <a:p>
              <a:pPr algn="ctr" defTabSz="6667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500" b="1" dirty="0"/>
                <a:t>Câncer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3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2"/>
          <p:cNvSpPr>
            <a:spLocks noGrp="1"/>
          </p:cNvSpPr>
          <p:nvPr>
            <p:ph type="subTitle" idx="4294967295"/>
          </p:nvPr>
        </p:nvSpPr>
        <p:spPr>
          <a:xfrm>
            <a:off x="1385574" y="1412776"/>
            <a:ext cx="6400800" cy="1473200"/>
          </a:xfrm>
          <a:solidFill>
            <a:schemeClr val="accent3">
              <a:lumMod val="75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 algn="ctr" eaLnBrk="1" hangingPunct="1">
              <a:buFont typeface="Arial" pitchFamily="34" charset="0"/>
              <a:buNone/>
            </a:pPr>
            <a:endParaRPr lang="pt-BR" b="1" dirty="0" smtClean="0">
              <a:solidFill>
                <a:schemeClr val="accent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 algn="ctr" eaLnBrk="1" hangingPunct="1">
              <a:buFont typeface="Arial" pitchFamily="34" charset="0"/>
              <a:buNone/>
            </a:pPr>
            <a:r>
              <a:rPr lang="pt-B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Objetivo: 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Times New Roman" pitchFamily="18" charset="0"/>
              </a:rPr>
              <a:t>reduzir a incidência e mortalidade por câncer e as incapacidades causadas por esta doença, bem como contribuir para a melhoria da qualidade de vida dos usuários com câncer, por meio de ações de promoção, prevenção, detecção precoce, tratamento oportuno e cuidados paliativos.</a:t>
            </a:r>
          </a:p>
        </p:txBody>
      </p:sp>
      <p:sp>
        <p:nvSpPr>
          <p:cNvPr id="10" name="Retângulo 4"/>
          <p:cNvSpPr>
            <a:spLocks noChangeArrowheads="1"/>
          </p:cNvSpPr>
          <p:nvPr/>
        </p:nvSpPr>
        <p:spPr bwMode="auto">
          <a:xfrm>
            <a:off x="148913" y="3021902"/>
            <a:ext cx="4437061" cy="3477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  <a:latin typeface="Calibri" pitchFamily="34" charset="0"/>
              </a:rPr>
              <a:t>Princípios e Diretrizes Eixos Fundamentais </a:t>
            </a:r>
          </a:p>
          <a:p>
            <a:pPr>
              <a:buFont typeface="Arial" pitchFamily="34" charset="0"/>
              <a:buChar char="•"/>
            </a:pPr>
            <a:endParaRPr lang="pt-BR" sz="2000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Promoção da Saúde;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Prevenção do Câncer: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Vigilância, Informação, Monitoramento e Avaliação;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Cuidado Integral;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Ciência e Tecnologia;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Educação;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</a:rPr>
              <a:t> Comunicação em Saúde.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608355" y="3573016"/>
            <a:ext cx="4440683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  <a:latin typeface="Calibri" pitchFamily="34" charset="0"/>
              </a:rPr>
              <a:t>Das </a:t>
            </a:r>
            <a:r>
              <a:rPr lang="pt-BR" sz="2400" dirty="0">
                <a:solidFill>
                  <a:schemeClr val="bg1"/>
                </a:solidFill>
                <a:latin typeface="Calibri" pitchFamily="34" charset="0"/>
              </a:rPr>
              <a:t>responsabilidades das esferas de gestão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  <a:latin typeface="Calibri" pitchFamily="34" charset="0"/>
              </a:rPr>
              <a:t>Das responsabilidades das estruturas operacionais das redes de atenção à saúde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57163" y="188640"/>
            <a:ext cx="8735317" cy="1008112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cs typeface="Times New Roman" pitchFamily="18" charset="0"/>
              </a:rPr>
              <a:t>Política Nacional de Prevenção e Controle do Câncer na Rede de Atenção às Pessoas com Doenças Crônicas PNPCC – RAS</a:t>
            </a:r>
            <a:endParaRPr lang="pt-BR" sz="2400" b="1" dirty="0"/>
          </a:p>
        </p:txBody>
      </p:sp>
      <p:sp>
        <p:nvSpPr>
          <p:cNvPr id="2" name="Retângulo 1"/>
          <p:cNvSpPr/>
          <p:nvPr/>
        </p:nvSpPr>
        <p:spPr>
          <a:xfrm>
            <a:off x="5221336" y="6281246"/>
            <a:ext cx="367114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92D050"/>
                </a:solidFill>
              </a:rPr>
              <a:t>Portaria GM/MS nº </a:t>
            </a:r>
            <a:r>
              <a:rPr lang="pt-BR" dirty="0" smtClean="0">
                <a:solidFill>
                  <a:srgbClr val="92D050"/>
                </a:solidFill>
              </a:rPr>
              <a:t>874 de maio 2013 </a:t>
            </a:r>
            <a:endParaRPr lang="pt-BR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075022" y="6391200"/>
            <a:ext cx="2776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MINISTÉRIO DA SAÚDE</a:t>
            </a:r>
            <a:endParaRPr lang="pt-B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35896" y="116632"/>
            <a:ext cx="48965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endParaRPr lang="pt-BR" sz="8000" dirty="0" smtClean="0">
              <a:solidFill>
                <a:srgbClr val="0070C0"/>
              </a:solidFill>
            </a:endParaRPr>
          </a:p>
          <a:p>
            <a:pPr lvl="0" algn="ctr">
              <a:spcBef>
                <a:spcPct val="0"/>
              </a:spcBef>
            </a:pPr>
            <a:r>
              <a:rPr lang="pt-BR" sz="8000" dirty="0" smtClean="0">
                <a:solidFill>
                  <a:srgbClr val="0070C0"/>
                </a:solidFill>
              </a:rPr>
              <a:t>Portaria </a:t>
            </a:r>
            <a:r>
              <a:rPr lang="pt-BR" sz="8000" dirty="0">
                <a:solidFill>
                  <a:srgbClr val="0070C0"/>
                </a:solidFill>
              </a:rPr>
              <a:t>SAS/MS </a:t>
            </a:r>
            <a:r>
              <a:rPr lang="pt-BR" sz="8000" dirty="0" smtClean="0">
                <a:solidFill>
                  <a:srgbClr val="0070C0"/>
                </a:solidFill>
              </a:rPr>
              <a:t>   </a:t>
            </a:r>
            <a:r>
              <a:rPr lang="pt-BR" sz="7200" dirty="0" smtClean="0">
                <a:solidFill>
                  <a:srgbClr val="0070C0"/>
                </a:solidFill>
              </a:rPr>
              <a:t>nº </a:t>
            </a:r>
            <a:r>
              <a:rPr lang="pt-BR" sz="7200" dirty="0">
                <a:solidFill>
                  <a:srgbClr val="0070C0"/>
                </a:solidFill>
              </a:rPr>
              <a:t>140/2014</a:t>
            </a:r>
            <a:endParaRPr lang="pt-BR" sz="8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61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10791" y="2132856"/>
            <a:ext cx="8640960" cy="16312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Redefine os critérios e parâmetros para organização, planejamento, monitoramento, controle e avaliação dos estabelecimentos de saúde habilitados na atenção especializada em oncologia e define as condições estruturais, de funcionamento e de recursos humanos para a habilitação destes estabelecimentos no âmbito do Sistema Único de Saúde (SUS).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326915" y="3764072"/>
            <a:ext cx="6408712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99FF66"/>
                </a:solidFill>
              </a:rPr>
              <a:t>Prazo para </a:t>
            </a:r>
            <a:r>
              <a:rPr lang="pt-BR" dirty="0" err="1" smtClean="0">
                <a:solidFill>
                  <a:srgbClr val="99FF66"/>
                </a:solidFill>
              </a:rPr>
              <a:t>re-habilitação</a:t>
            </a:r>
            <a:r>
              <a:rPr lang="pt-BR" dirty="0" smtClean="0">
                <a:solidFill>
                  <a:srgbClr val="99FF66"/>
                </a:solidFill>
              </a:rPr>
              <a:t> de </a:t>
            </a:r>
            <a:r>
              <a:rPr lang="pt-BR" dirty="0">
                <a:solidFill>
                  <a:srgbClr val="99FF66"/>
                </a:solidFill>
              </a:rPr>
              <a:t>01 ano de </a:t>
            </a:r>
            <a:r>
              <a:rPr lang="pt-BR" dirty="0" smtClean="0">
                <a:solidFill>
                  <a:srgbClr val="99FF66"/>
                </a:solidFill>
              </a:rPr>
              <a:t>todos os hospitais habilitados, com referência a organização do plano de atenção ao câncer do estado, que organiza a rede de atenção à pessoa</a:t>
            </a:r>
          </a:p>
          <a:p>
            <a:pPr algn="ctr"/>
            <a:r>
              <a:rPr lang="pt-BR" dirty="0" smtClean="0">
                <a:solidFill>
                  <a:srgbClr val="99FF66"/>
                </a:solidFill>
              </a:rPr>
              <a:t> com câncer </a:t>
            </a:r>
            <a:endParaRPr lang="pt-BR" dirty="0">
              <a:solidFill>
                <a:srgbClr val="99FF66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75022" y="6391200"/>
            <a:ext cx="2776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 smtClean="0">
                <a:solidFill>
                  <a:schemeClr val="accent1">
                    <a:lumMod val="50000"/>
                  </a:schemeClr>
                </a:solidFill>
              </a:rPr>
              <a:t>MINISTÉRIO DA SAÚDE</a:t>
            </a:r>
            <a:endParaRPr lang="pt-BR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35896" y="116632"/>
            <a:ext cx="4896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t-BR" sz="4400" dirty="0">
                <a:solidFill>
                  <a:srgbClr val="0070C0"/>
                </a:solidFill>
              </a:rPr>
              <a:t>Portaria SAS/MS nº 140/2014</a:t>
            </a:r>
          </a:p>
        </p:txBody>
      </p:sp>
    </p:spTree>
    <p:extLst>
      <p:ext uri="{BB962C8B-B14F-4D97-AF65-F5344CB8AC3E}">
        <p14:creationId xmlns:p14="http://schemas.microsoft.com/office/powerpoint/2010/main" val="39973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3281</TotalTime>
  <Words>1385</Words>
  <Application>Microsoft Office PowerPoint</Application>
  <PresentationFormat>Apresentação na tela (4:3)</PresentationFormat>
  <Paragraphs>328</Paragraphs>
  <Slides>18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Soho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TIPOS DE HABILITAÇÃO</vt:lpstr>
      <vt:lpstr>Apresentação do PowerPoint</vt:lpstr>
      <vt:lpstr>OBRIGAÇÕES DOS ESTABELECIMENTOS DE SAÚDE HABILITADOS COMO CACON OU UNACON</vt:lpstr>
      <vt:lpstr>Apresentação do PowerPoint</vt:lpstr>
      <vt:lpstr>Apresentação do PowerPoint</vt:lpstr>
      <vt:lpstr>Apresentação do PowerPoint</vt:lpstr>
      <vt:lpstr>Plano de Atenção Oncológica</vt:lpstr>
      <vt:lpstr>Plano de Atenção Oncológica</vt:lpstr>
      <vt:lpstr>Apresentação do PowerPoint</vt:lpstr>
    </vt:vector>
  </TitlesOfParts>
  <Company>Datasus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Sampaio Chueiri</dc:creator>
  <cp:lastModifiedBy>XR2</cp:lastModifiedBy>
  <cp:revision>231</cp:revision>
  <cp:lastPrinted>2014-08-05T17:57:57Z</cp:lastPrinted>
  <dcterms:created xsi:type="dcterms:W3CDTF">2014-08-01T14:54:02Z</dcterms:created>
  <dcterms:modified xsi:type="dcterms:W3CDTF">2015-08-27T12:15:39Z</dcterms:modified>
</cp:coreProperties>
</file>