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2"/>
  </p:notesMasterIdLst>
  <p:sldIdLst>
    <p:sldId id="269" r:id="rId2"/>
    <p:sldId id="338" r:id="rId3"/>
    <p:sldId id="367" r:id="rId4"/>
    <p:sldId id="378" r:id="rId5"/>
    <p:sldId id="344" r:id="rId6"/>
    <p:sldId id="329" r:id="rId7"/>
    <p:sldId id="346" r:id="rId8"/>
    <p:sldId id="345" r:id="rId9"/>
    <p:sldId id="347" r:id="rId10"/>
    <p:sldId id="349" r:id="rId11"/>
    <p:sldId id="337" r:id="rId12"/>
    <p:sldId id="339" r:id="rId13"/>
    <p:sldId id="341" r:id="rId14"/>
    <p:sldId id="351" r:id="rId15"/>
    <p:sldId id="340" r:id="rId16"/>
    <p:sldId id="342" r:id="rId17"/>
    <p:sldId id="350" r:id="rId18"/>
    <p:sldId id="352" r:id="rId19"/>
    <p:sldId id="355" r:id="rId20"/>
    <p:sldId id="354" r:id="rId21"/>
    <p:sldId id="369" r:id="rId22"/>
    <p:sldId id="356" r:id="rId23"/>
    <p:sldId id="361" r:id="rId24"/>
    <p:sldId id="323" r:id="rId25"/>
    <p:sldId id="336" r:id="rId26"/>
    <p:sldId id="358" r:id="rId27"/>
    <p:sldId id="332" r:id="rId28"/>
    <p:sldId id="363" r:id="rId29"/>
    <p:sldId id="371" r:id="rId30"/>
    <p:sldId id="370" r:id="rId31"/>
    <p:sldId id="372" r:id="rId32"/>
    <p:sldId id="373" r:id="rId33"/>
    <p:sldId id="379" r:id="rId34"/>
    <p:sldId id="380" r:id="rId35"/>
    <p:sldId id="311" r:id="rId36"/>
    <p:sldId id="273" r:id="rId37"/>
    <p:sldId id="276" r:id="rId38"/>
    <p:sldId id="281" r:id="rId39"/>
    <p:sldId id="362" r:id="rId40"/>
    <p:sldId id="278" r:id="rId41"/>
    <p:sldId id="377" r:id="rId42"/>
    <p:sldId id="382" r:id="rId43"/>
    <p:sldId id="381" r:id="rId44"/>
    <p:sldId id="386" r:id="rId45"/>
    <p:sldId id="385" r:id="rId46"/>
    <p:sldId id="384" r:id="rId47"/>
    <p:sldId id="375" r:id="rId48"/>
    <p:sldId id="374" r:id="rId49"/>
    <p:sldId id="387" r:id="rId50"/>
    <p:sldId id="328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5B6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6F3DB-6AC2-45B2-9288-7D34C7241328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34A40-EAD0-41D7-9DD8-A44ED3A0C8C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CE35EF-8149-4DE4-A9BF-F145ADCCBAA5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6FF9E-3EBE-45C0-959F-EA0D956FAB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60DC69-FA1B-44E5-BEC7-7B76FA9C7037}" type="datetimeFigureOut">
              <a:rPr lang="pt-BR" smtClean="0"/>
              <a:pPr/>
              <a:t>14/06/2011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328394-60E3-44FA-AEDF-EA35007749A8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.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7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file:///D:\..\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401044"/>
            <a:ext cx="9144032" cy="33855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algn="just"/>
            <a:endParaRPr lang="pt-BR" sz="3200" dirty="0" smtClean="0"/>
          </a:p>
          <a:p>
            <a:pPr algn="just"/>
            <a:r>
              <a:rPr lang="pt-BR" sz="3200" dirty="0" smtClean="0"/>
              <a:t>Articulação de Serviços de </a:t>
            </a:r>
            <a:r>
              <a:rPr lang="pt-BR" sz="3200" dirty="0" err="1" smtClean="0"/>
              <a:t>oncohematologia</a:t>
            </a:r>
            <a:r>
              <a:rPr lang="pt-BR" sz="3200" dirty="0" smtClean="0"/>
              <a:t> e de organização de sistemas de saúde para a promoção do diagnóstico precoce e o atendimento do câncer </a:t>
            </a:r>
            <a:r>
              <a:rPr lang="pt-BR" sz="3200" dirty="0" err="1" smtClean="0"/>
              <a:t>infantojuvenil</a:t>
            </a:r>
            <a:endParaRPr lang="pt-BR" sz="3200" dirty="0"/>
          </a:p>
        </p:txBody>
      </p:sp>
      <p:pic>
        <p:nvPicPr>
          <p:cNvPr id="3" name="Picture 2" descr="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285728"/>
            <a:ext cx="4214842" cy="4376951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4658162" y="1714488"/>
            <a:ext cx="370005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 smtClean="0">
                <a:latin typeface="Comic Sans MS" pitchFamily="66" charset="0"/>
              </a:rPr>
              <a:t>Teresa Cristina Cardoso Fonseca</a:t>
            </a:r>
          </a:p>
          <a:p>
            <a:r>
              <a:rPr lang="pt-BR" dirty="0" smtClean="0">
                <a:latin typeface="Comic Sans MS" pitchFamily="66" charset="0"/>
              </a:rPr>
              <a:t>GACC Itabuna</a:t>
            </a:r>
            <a:endParaRPr lang="pt-BR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None/>
            </a:pPr>
            <a:endParaRPr lang="pt-BR" sz="2800" dirty="0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</a:pPr>
            <a:r>
              <a:rPr lang="pt-BR" sz="2800" dirty="0" smtClean="0"/>
              <a:t>Capacitação dos membros do </a:t>
            </a:r>
            <a:r>
              <a:rPr lang="pt-BR" sz="2800" dirty="0" err="1" smtClean="0"/>
              <a:t>Neoop</a:t>
            </a:r>
            <a:r>
              <a:rPr lang="pt-BR" sz="2800" dirty="0" smtClean="0"/>
              <a:t> sobre o tema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</a:pPr>
            <a:r>
              <a:rPr lang="pt-BR" sz="2800" dirty="0" smtClean="0"/>
              <a:t>Aplicação de questionário para as Equipes de Saúde da Família(</a:t>
            </a:r>
            <a:r>
              <a:rPr lang="pt-BR" sz="2800" dirty="0" err="1" smtClean="0"/>
              <a:t>ESF’s</a:t>
            </a:r>
            <a:r>
              <a:rPr lang="pt-BR" sz="2800" dirty="0" smtClean="0"/>
              <a:t>).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</a:pPr>
            <a:r>
              <a:rPr lang="pt-BR" sz="2800" dirty="0" smtClean="0"/>
              <a:t>Estabelecimento de Parcerias: GACC e SMS Itabuna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</a:pPr>
            <a:r>
              <a:rPr lang="pt-BR" sz="2800" dirty="0" smtClean="0"/>
              <a:t>Realização do congresso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</a:pPr>
            <a:r>
              <a:rPr lang="pt-BR" sz="2800" dirty="0" smtClean="0"/>
              <a:t>Produção de material didático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</a:pPr>
            <a:r>
              <a:rPr lang="pt-BR" sz="2800" dirty="0" smtClean="0"/>
              <a:t>Capacitação </a:t>
            </a:r>
            <a:r>
              <a:rPr lang="pt-BR" sz="2800" dirty="0" err="1" smtClean="0"/>
              <a:t>subsequente</a:t>
            </a:r>
            <a:r>
              <a:rPr lang="pt-BR" sz="2800" dirty="0" smtClean="0"/>
              <a:t> das </a:t>
            </a:r>
            <a:r>
              <a:rPr lang="pt-BR" sz="2800" dirty="0" err="1" smtClean="0"/>
              <a:t>ESF’s</a:t>
            </a:r>
            <a:r>
              <a:rPr lang="pt-BR" sz="2800" dirty="0" smtClean="0"/>
              <a:t> de Itabuna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</a:pPr>
            <a:r>
              <a:rPr lang="pt-BR" sz="2800" dirty="0" smtClean="0"/>
              <a:t>Reaplicação do questionário (pós-teste)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</a:pPr>
            <a:r>
              <a:rPr lang="pt-BR" sz="2800" dirty="0" smtClean="0"/>
              <a:t>Criação e manutenção do ambulatório de triagem (referenciamento).</a:t>
            </a:r>
          </a:p>
          <a:p>
            <a:pPr eaLnBrk="1" hangingPunct="1">
              <a:buFont typeface="Wingdings 2" pitchFamily="18" charset="2"/>
              <a:buNone/>
            </a:pPr>
            <a:endParaRPr lang="pt-BR" sz="2800" dirty="0" smtClean="0"/>
          </a:p>
        </p:txBody>
      </p:sp>
      <p:pic>
        <p:nvPicPr>
          <p:cNvPr id="53251" name="Picture 5" descr="C:\Users\User\Pictures\Neoop\Neoop Antigo\Logomarca do Detecçã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642918"/>
            <a:ext cx="12795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 descr="neoop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29000" y="685800"/>
            <a:ext cx="2262188" cy="819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agem 0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57145">
            <a:off x="5326579" y="4395430"/>
            <a:ext cx="2768600" cy="2076450"/>
          </a:xfrm>
          <a:prstGeom prst="rect">
            <a:avLst/>
          </a:prstGeom>
          <a:noFill/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</p:pic>
      <p:pic>
        <p:nvPicPr>
          <p:cNvPr id="6" name="Picture 5" descr="Imagem 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3374">
            <a:off x="206610" y="4296096"/>
            <a:ext cx="3024187" cy="2268538"/>
          </a:xfrm>
          <a:prstGeom prst="rect">
            <a:avLst/>
          </a:prstGeom>
          <a:noFill/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533400" y="-141847"/>
            <a:ext cx="7996238" cy="3142219"/>
            <a:chOff x="288" y="453"/>
            <a:chExt cx="3744" cy="1787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88" y="453"/>
              <a:ext cx="3744" cy="172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32" y="642"/>
              <a:ext cx="3600" cy="159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4400" dirty="0" smtClean="0">
                  <a:solidFill>
                    <a:srgbClr val="FFFF00"/>
                  </a:solidFill>
                  <a:latin typeface="Comic Sans MS" pitchFamily="66" charset="0"/>
                </a:rPr>
                <a:t>Etapas do Projeto</a:t>
              </a:r>
              <a:endParaRPr lang="pt-BR" sz="4400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C:\Users\User\Pictures\Neoop\Neoop Antigo\Ambulatór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27197">
            <a:off x="4953000" y="3756025"/>
            <a:ext cx="3932238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6" descr="C:\Users\User\Pictures\Neoop\Neoop Antigo\Capacitação ESF'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94742">
            <a:off x="320675" y="3073400"/>
            <a:ext cx="44799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Espaço Reservado para Conteúdo 2"/>
          <p:cNvSpPr>
            <a:spLocks noGrp="1"/>
          </p:cNvSpPr>
          <p:nvPr>
            <p:ph idx="1"/>
          </p:nvPr>
        </p:nvSpPr>
        <p:spPr>
          <a:xfrm>
            <a:off x="76200" y="1828800"/>
            <a:ext cx="4937125" cy="4267200"/>
          </a:xfrm>
        </p:spPr>
        <p:txBody>
          <a:bodyPr/>
          <a:lstStyle/>
          <a:p>
            <a:pPr eaLnBrk="1" hangingPunct="1">
              <a:buNone/>
            </a:pPr>
            <a:r>
              <a:rPr lang="pt-BR" sz="2800" dirty="0" smtClean="0"/>
              <a:t> Capacitação das </a:t>
            </a:r>
            <a:r>
              <a:rPr lang="pt-BR" sz="2800" dirty="0" err="1" smtClean="0"/>
              <a:t>ESF`</a:t>
            </a:r>
            <a:r>
              <a:rPr lang="pt-BR" sz="2800" dirty="0" smtClean="0"/>
              <a:t>s de Itabuna </a:t>
            </a:r>
          </a:p>
          <a:p>
            <a:pPr eaLnBrk="1" hangingPunct="1">
              <a:buFont typeface="Wingdings 2" pitchFamily="18" charset="2"/>
              <a:buNone/>
            </a:pPr>
            <a:endParaRPr lang="pt-BR" sz="2800" dirty="0" smtClean="0"/>
          </a:p>
          <a:p>
            <a:pPr eaLnBrk="1" hangingPunct="1">
              <a:buFont typeface="Wingdings 2" pitchFamily="18" charset="2"/>
              <a:buNone/>
            </a:pPr>
            <a:endParaRPr lang="pt-BR" sz="2800" dirty="0" smtClean="0"/>
          </a:p>
          <a:p>
            <a:pPr eaLnBrk="1" hangingPunct="1">
              <a:buFont typeface="Wingdings 2" pitchFamily="18" charset="2"/>
              <a:buNone/>
            </a:pPr>
            <a:endParaRPr lang="pt-BR" sz="2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pt-BR" sz="2800" dirty="0" smtClean="0"/>
              <a:t>         </a:t>
            </a:r>
          </a:p>
        </p:txBody>
      </p:sp>
      <p:pic>
        <p:nvPicPr>
          <p:cNvPr id="55301" name="Picture 5" descr="E:\NEOOP ANTIGAS\dete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066800"/>
            <a:ext cx="36576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 descr="neoop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0" y="685800"/>
            <a:ext cx="2262188" cy="819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ideos 181 mo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3789363"/>
            <a:ext cx="3240087" cy="2427287"/>
          </a:xfrm>
          <a:prstGeom prst="rect">
            <a:avLst/>
          </a:prstGeom>
          <a:noFill/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33400" y="500157"/>
            <a:ext cx="7996238" cy="3038475"/>
            <a:chOff x="288" y="1631"/>
            <a:chExt cx="3744" cy="1728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88" y="1631"/>
              <a:ext cx="3744" cy="172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432" y="1712"/>
              <a:ext cx="3600" cy="159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4000" dirty="0" smtClean="0">
                  <a:solidFill>
                    <a:srgbClr val="FFFF00"/>
                  </a:solidFill>
                  <a:latin typeface="Comic Sans MS" pitchFamily="66" charset="0"/>
                </a:rPr>
                <a:t>Prêmio Saúde Brasil</a:t>
              </a:r>
              <a:endParaRPr lang="pt-BR" sz="4000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3000372"/>
            <a:ext cx="7996238" cy="3205520"/>
            <a:chOff x="288" y="3925"/>
            <a:chExt cx="3744" cy="1823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288" y="3925"/>
              <a:ext cx="3744" cy="172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32" y="4150"/>
              <a:ext cx="3600" cy="159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4000" dirty="0" smtClean="0">
                  <a:solidFill>
                    <a:srgbClr val="FFFF00"/>
                  </a:solidFill>
                  <a:latin typeface="Comic Sans MS" pitchFamily="66" charset="0"/>
                </a:rPr>
                <a:t>Ampliação do Projeto</a:t>
              </a:r>
              <a:endParaRPr lang="pt-BR" sz="4000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pic>
        <p:nvPicPr>
          <p:cNvPr id="5" name="Imagem 6" descr="Logo Neo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0075" y="1071546"/>
            <a:ext cx="265112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scolaencontrorecife.com.br/wp-content/uploads/2010/10/DIA-DA-CRIAN%C3%8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10177"/>
            <a:ext cx="9144000" cy="1447823"/>
          </a:xfrm>
          <a:prstGeom prst="rect">
            <a:avLst/>
          </a:prstGeom>
          <a:noFill/>
        </p:spPr>
      </p:pic>
      <p:pic>
        <p:nvPicPr>
          <p:cNvPr id="5" name="Picture 2" descr="http://www.escolaencontrorecife.com.br/wp-content/uploads/2010/10/DIA-DA-CRIAN%C3%8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47823"/>
          </a:xfrm>
          <a:prstGeom prst="rect">
            <a:avLst/>
          </a:prstGeom>
          <a:noFill/>
        </p:spPr>
      </p:pic>
      <p:pic>
        <p:nvPicPr>
          <p:cNvPr id="1028" name="Picture 4" descr="http://www.buscatematica.net/imagens/crianca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1928793" cy="2342459"/>
          </a:xfrm>
          <a:prstGeom prst="rect">
            <a:avLst/>
          </a:prstGeom>
          <a:noFill/>
        </p:spPr>
      </p:pic>
      <p:pic>
        <p:nvPicPr>
          <p:cNvPr id="1030" name="Picture 6" descr="http://4.bp.blogspot.com/_91bAb8GFBVk/TLRMQFbD6xI/AAAAAAAAAiA/22HN7cNyXOQ/s1600/crian%C3%A7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1928794" cy="1928826"/>
          </a:xfrm>
          <a:prstGeom prst="rect">
            <a:avLst/>
          </a:prstGeom>
          <a:noFill/>
        </p:spPr>
      </p:pic>
      <p:pic>
        <p:nvPicPr>
          <p:cNvPr id="1032" name="Picture 8" descr="http://3.bp.blogspot.com/-bHYf_XtjFfM/TV6lCrxGXZI/AAAAAAAABlk/hX92laVtZkk/s1600/crianca-sorrindo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1214422"/>
            <a:ext cx="2000232" cy="2071702"/>
          </a:xfrm>
          <a:prstGeom prst="rect">
            <a:avLst/>
          </a:prstGeom>
          <a:noFill/>
        </p:spPr>
      </p:pic>
      <p:pic>
        <p:nvPicPr>
          <p:cNvPr id="1034" name="Picture 10" descr="http://4.bp.blogspot.com/_Ej09f_3r-s8/TPd_EQmMLUI/AAAAAAAAAZY/hKhoBQ3Lum8/s1600/sorrir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3286124"/>
            <a:ext cx="2000232" cy="2038967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071670" y="3430976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</a:rPr>
              <a:t>PROFISSIONAIS DO PSF</a:t>
            </a:r>
          </a:p>
          <a:p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</a:rPr>
              <a:t>DA ÁREA DE ABRANGÊNCIA DO UNACON - ITABUNA</a:t>
            </a:r>
            <a:endParaRPr lang="pt-B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143108" y="2097937"/>
            <a:ext cx="47235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ESTUDANTES DA GRADUAÇÃO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 DA ÁREA DA SAÚDE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scolaencontrorecife.com.br/wp-content/uploads/2010/10/DIA-DA-CRIAN%C3%8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10177"/>
            <a:ext cx="9144000" cy="1447823"/>
          </a:xfrm>
          <a:prstGeom prst="rect">
            <a:avLst/>
          </a:prstGeom>
          <a:noFill/>
        </p:spPr>
      </p:pic>
      <p:pic>
        <p:nvPicPr>
          <p:cNvPr id="5" name="Picture 2" descr="http://www.escolaencontrorecife.com.br/wp-content/uploads/2010/10/DIA-DA-CRIAN%C3%8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47823"/>
          </a:xfrm>
          <a:prstGeom prst="rect">
            <a:avLst/>
          </a:prstGeom>
          <a:noFill/>
        </p:spPr>
      </p:pic>
      <p:pic>
        <p:nvPicPr>
          <p:cNvPr id="1028" name="Picture 4" descr="http://www.buscatematica.net/imagens/crianca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1928793" cy="2342459"/>
          </a:xfrm>
          <a:prstGeom prst="rect">
            <a:avLst/>
          </a:prstGeom>
          <a:noFill/>
        </p:spPr>
      </p:pic>
      <p:pic>
        <p:nvPicPr>
          <p:cNvPr id="1030" name="Picture 6" descr="http://4.bp.blogspot.com/_91bAb8GFBVk/TLRMQFbD6xI/AAAAAAAAAiA/22HN7cNyXOQ/s1600/crian%C3%A7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1928794" cy="1928826"/>
          </a:xfrm>
          <a:prstGeom prst="rect">
            <a:avLst/>
          </a:prstGeom>
          <a:noFill/>
        </p:spPr>
      </p:pic>
      <p:pic>
        <p:nvPicPr>
          <p:cNvPr id="1032" name="Picture 8" descr="http://3.bp.blogspot.com/-bHYf_XtjFfM/TV6lCrxGXZI/AAAAAAAABlk/hX92laVtZkk/s1600/crianca-sorrindo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1214422"/>
            <a:ext cx="2000232" cy="2071702"/>
          </a:xfrm>
          <a:prstGeom prst="rect">
            <a:avLst/>
          </a:prstGeom>
          <a:noFill/>
        </p:spPr>
      </p:pic>
      <p:pic>
        <p:nvPicPr>
          <p:cNvPr id="1034" name="Picture 10" descr="http://4.bp.blogspot.com/_Ej09f_3r-s8/TPd_EQmMLUI/AAAAAAAAAZY/hKhoBQ3Lum8/s1600/sorrir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3286124"/>
            <a:ext cx="2000232" cy="2038967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143108" y="2955193"/>
            <a:ext cx="47235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ESTUDANTES DA GRADUAÇÃO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 DA ÁREA DA SAÚDE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859338" y="6375400"/>
            <a:ext cx="446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u="sng">
                <a:solidFill>
                  <a:schemeClr val="bg1"/>
                </a:solidFill>
                <a:latin typeface="Comic Sans MS" pitchFamily="66" charset="0"/>
              </a:rPr>
              <a:t>http://neoop.sites.uol.com.br</a:t>
            </a:r>
          </a:p>
        </p:txBody>
      </p:sp>
      <p:pic>
        <p:nvPicPr>
          <p:cNvPr id="5123" name="Picture 3" descr="mapa itabu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652" y="1857364"/>
            <a:ext cx="44640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260350"/>
            <a:ext cx="8480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4400" b="1">
                <a:solidFill>
                  <a:srgbClr val="FF9900"/>
                </a:solidFill>
                <a:latin typeface="Comic Sans MS" pitchFamily="66" charset="0"/>
              </a:rPr>
              <a:t>Onde estamos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Conteúdo 2"/>
          <p:cNvSpPr>
            <a:spLocks noGrp="1"/>
          </p:cNvSpPr>
          <p:nvPr>
            <p:ph idx="1"/>
          </p:nvPr>
        </p:nvSpPr>
        <p:spPr>
          <a:xfrm>
            <a:off x="3581400" y="3200400"/>
            <a:ext cx="5181600" cy="3581400"/>
          </a:xfrm>
        </p:spPr>
        <p:txBody>
          <a:bodyPr/>
          <a:lstStyle/>
          <a:p>
            <a:pPr eaLnBrk="1" hangingPunct="1"/>
            <a:r>
              <a:rPr lang="pt-BR" sz="2800" smtClean="0"/>
              <a:t>Curso Anual</a:t>
            </a:r>
          </a:p>
          <a:p>
            <a:pPr eaLnBrk="1" hangingPunct="1"/>
            <a:r>
              <a:rPr lang="pt-BR" sz="2800" smtClean="0"/>
              <a:t>Início em 2007</a:t>
            </a:r>
          </a:p>
          <a:p>
            <a:pPr eaLnBrk="1" hangingPunct="1"/>
            <a:r>
              <a:rPr lang="pt-BR" sz="2800" smtClean="0"/>
              <a:t>Abordagem Multiprofissional</a:t>
            </a:r>
          </a:p>
          <a:p>
            <a:pPr eaLnBrk="1" hangingPunct="1"/>
            <a:r>
              <a:rPr lang="pt-BR" sz="2800" smtClean="0"/>
              <a:t>Organização: </a:t>
            </a:r>
          </a:p>
          <a:p>
            <a:pPr eaLnBrk="1" hangingPunct="1">
              <a:buFont typeface="Wingdings 2" pitchFamily="18" charset="2"/>
              <a:buNone/>
            </a:pPr>
            <a:r>
              <a:rPr lang="pt-BR" sz="2800" smtClean="0"/>
              <a:t>    Alunos do Neoop</a:t>
            </a:r>
          </a:p>
          <a:p>
            <a:pPr eaLnBrk="1" hangingPunct="1"/>
            <a:r>
              <a:rPr lang="pt-BR" sz="2800" smtClean="0"/>
              <a:t>Temas relacionados ao Câncer Infanto-Juvenil</a:t>
            </a:r>
          </a:p>
        </p:txBody>
      </p:sp>
      <p:pic>
        <p:nvPicPr>
          <p:cNvPr id="61443" name="Imagem 1" descr="C:\Documents and Settings\milaa\Meus documentos\Curso de Extensão 1º e 2º dia\DSC00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2400"/>
            <a:ext cx="40227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7" descr="C:\Users\User\Pictures\Neoop\Enfermagem Neoop.jpg"/>
          <p:cNvPicPr>
            <a:picLocks noChangeAspect="1" noChangeArrowheads="1"/>
          </p:cNvPicPr>
          <p:nvPr/>
        </p:nvPicPr>
        <p:blipFill>
          <a:blip r:embed="rId3"/>
          <a:srcRect l="1170" t="12025" r="6866" b="10941"/>
          <a:stretch>
            <a:fillRect/>
          </a:stretch>
        </p:blipFill>
        <p:spPr bwMode="auto">
          <a:xfrm>
            <a:off x="152400" y="4495800"/>
            <a:ext cx="3382963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2" descr="C:\Users\User\Pictures\Maily\Curso de Extensão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76400"/>
            <a:ext cx="33829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Imagem 6" descr="Logo Neo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52400"/>
            <a:ext cx="265112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SDC104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4950" y="3022600"/>
            <a:ext cx="502285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ítulo 1"/>
          <p:cNvSpPr>
            <a:spLocks noGrp="1"/>
          </p:cNvSpPr>
          <p:nvPr>
            <p:ph type="title"/>
          </p:nvPr>
        </p:nvSpPr>
        <p:spPr>
          <a:xfrm>
            <a:off x="5105400" y="381000"/>
            <a:ext cx="3352800" cy="1905000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F3300"/>
                </a:solidFill>
              </a:rPr>
              <a:t>CURSO DE</a:t>
            </a:r>
            <a:br>
              <a:rPr lang="pt-BR" smtClean="0">
                <a:solidFill>
                  <a:srgbClr val="FF3300"/>
                </a:solidFill>
              </a:rPr>
            </a:br>
            <a:r>
              <a:rPr lang="pt-BR" smtClean="0">
                <a:solidFill>
                  <a:srgbClr val="FF3300"/>
                </a:solidFill>
              </a:rPr>
              <a:t>EXTENSÃO</a:t>
            </a:r>
            <a:endParaRPr lang="en-US" smtClean="0">
              <a:solidFill>
                <a:srgbClr val="FF3300"/>
              </a:solidFill>
            </a:endParaRP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962400"/>
            <a:ext cx="374967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4" descr="C:\Users\User\Pictures\Maily\Curso de extensão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04800"/>
            <a:ext cx="4206875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scolaencontrorecife.com.br/wp-content/uploads/2010/10/DIA-DA-CRIAN%C3%8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10177"/>
            <a:ext cx="9144000" cy="1447823"/>
          </a:xfrm>
          <a:prstGeom prst="rect">
            <a:avLst/>
          </a:prstGeom>
          <a:noFill/>
        </p:spPr>
      </p:pic>
      <p:pic>
        <p:nvPicPr>
          <p:cNvPr id="5" name="Picture 2" descr="http://www.escolaencontrorecife.com.br/wp-content/uploads/2010/10/DIA-DA-CRIAN%C3%8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47823"/>
          </a:xfrm>
          <a:prstGeom prst="rect">
            <a:avLst/>
          </a:prstGeom>
          <a:noFill/>
        </p:spPr>
      </p:pic>
      <p:pic>
        <p:nvPicPr>
          <p:cNvPr id="1028" name="Picture 4" descr="http://www.buscatematica.net/imagens/crianca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1928793" cy="2342459"/>
          </a:xfrm>
          <a:prstGeom prst="rect">
            <a:avLst/>
          </a:prstGeom>
          <a:noFill/>
        </p:spPr>
      </p:pic>
      <p:pic>
        <p:nvPicPr>
          <p:cNvPr id="1030" name="Picture 6" descr="http://4.bp.blogspot.com/_91bAb8GFBVk/TLRMQFbD6xI/AAAAAAAAAiA/22HN7cNyXOQ/s1600/crian%C3%A7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1928794" cy="1928826"/>
          </a:xfrm>
          <a:prstGeom prst="rect">
            <a:avLst/>
          </a:prstGeom>
          <a:noFill/>
        </p:spPr>
      </p:pic>
      <p:pic>
        <p:nvPicPr>
          <p:cNvPr id="1032" name="Picture 8" descr="http://3.bp.blogspot.com/-bHYf_XtjFfM/TV6lCrxGXZI/AAAAAAAABlk/hX92laVtZkk/s1600/crianca-sorrindo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1214422"/>
            <a:ext cx="2000232" cy="2071702"/>
          </a:xfrm>
          <a:prstGeom prst="rect">
            <a:avLst/>
          </a:prstGeom>
          <a:noFill/>
        </p:spPr>
      </p:pic>
      <p:pic>
        <p:nvPicPr>
          <p:cNvPr id="1034" name="Picture 10" descr="http://4.bp.blogspot.com/_Ej09f_3r-s8/TPd_EQmMLUI/AAAAAAAAAZY/hKhoBQ3Lum8/s1600/sorrir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3286124"/>
            <a:ext cx="2000232" cy="2038967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071670" y="2657299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PROFISSIONAIS DO PSF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DA ÁREA DE ABRANGÊNCIA DO UNACON - ITABUNA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pt-BR" sz="4000" b="1" smtClean="0">
                <a:solidFill>
                  <a:schemeClr val="tx1"/>
                </a:solidFill>
              </a:rPr>
              <a:t>INTEGRALIDADE ASSISTENCIAL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00063" y="1571625"/>
            <a:ext cx="2732087" cy="4619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/>
              <a:t>Porta de Entrada 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215063" y="1500188"/>
            <a:ext cx="2646362" cy="4619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/>
              <a:t>Porta de Entrada</a:t>
            </a:r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2700338" y="3500438"/>
            <a:ext cx="4054475" cy="3024187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1042988" y="2060575"/>
            <a:ext cx="4741862" cy="2963863"/>
          </a:xfrm>
          <a:prstGeom prst="ellipse">
            <a:avLst/>
          </a:prstGeom>
          <a:noFill/>
          <a:ln w="889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>
              <a:solidFill>
                <a:srgbClr val="5E1587"/>
              </a:solidFill>
            </a:endParaRPr>
          </a:p>
          <a:p>
            <a:pPr algn="ctr"/>
            <a:endParaRPr lang="pt-BR">
              <a:solidFill>
                <a:srgbClr val="5E1587"/>
              </a:solidFill>
            </a:endParaRPr>
          </a:p>
          <a:p>
            <a:pPr algn="ctr"/>
            <a:endParaRPr lang="pt-BR">
              <a:solidFill>
                <a:srgbClr val="5E1587"/>
              </a:solidFill>
            </a:endParaRPr>
          </a:p>
          <a:p>
            <a:pPr algn="ctr"/>
            <a:endParaRPr lang="pt-BR">
              <a:solidFill>
                <a:srgbClr val="5E1587"/>
              </a:solidFill>
            </a:endParaRPr>
          </a:p>
          <a:p>
            <a:pPr algn="ctr"/>
            <a:endParaRPr lang="pt-BR">
              <a:solidFill>
                <a:srgbClr val="5E1587"/>
              </a:solidFill>
            </a:endParaRPr>
          </a:p>
          <a:p>
            <a:pPr algn="ctr"/>
            <a:endParaRPr lang="pt-BR">
              <a:solidFill>
                <a:srgbClr val="5E1587"/>
              </a:solidFill>
            </a:endParaRPr>
          </a:p>
          <a:p>
            <a:pPr algn="ctr"/>
            <a:endParaRPr lang="pt-BR">
              <a:solidFill>
                <a:srgbClr val="5E1587"/>
              </a:solidFill>
            </a:endParaRPr>
          </a:p>
          <a:p>
            <a:pPr algn="ctr"/>
            <a:endParaRPr lang="pt-BR">
              <a:solidFill>
                <a:srgbClr val="5E1587"/>
              </a:solidFill>
            </a:endParaRPr>
          </a:p>
          <a:p>
            <a:pPr algn="ctr"/>
            <a:endParaRPr lang="pt-BR">
              <a:solidFill>
                <a:srgbClr val="5E1587"/>
              </a:solidFill>
            </a:endParaRPr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3708400" y="2060575"/>
            <a:ext cx="4895850" cy="2963863"/>
          </a:xfrm>
          <a:prstGeom prst="ellipse">
            <a:avLst/>
          </a:prstGeom>
          <a:noFill/>
          <a:ln w="889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b="1">
              <a:solidFill>
                <a:srgbClr val="5E1587"/>
              </a:solidFill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1763713" y="2708275"/>
            <a:ext cx="21209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u="sng">
                <a:solidFill>
                  <a:schemeClr val="tx2"/>
                </a:solidFill>
                <a:latin typeface="Times New Roman" pitchFamily="18" charset="0"/>
              </a:rPr>
              <a:t>Atenção Básica</a:t>
            </a:r>
          </a:p>
          <a:p>
            <a:r>
              <a:rPr lang="pt-BR" b="1">
                <a:latin typeface="Times New Roman" pitchFamily="18" charset="0"/>
              </a:rPr>
              <a:t>Promoção</a:t>
            </a:r>
          </a:p>
          <a:p>
            <a:r>
              <a:rPr lang="pt-BR" b="1">
                <a:latin typeface="Times New Roman" pitchFamily="18" charset="0"/>
              </a:rPr>
              <a:t>Prevenção</a:t>
            </a:r>
          </a:p>
          <a:p>
            <a:r>
              <a:rPr lang="pt-BR" b="1">
                <a:latin typeface="Times New Roman" pitchFamily="18" charset="0"/>
              </a:rPr>
              <a:t>Diagóstico Precoce</a:t>
            </a:r>
          </a:p>
          <a:p>
            <a:r>
              <a:rPr lang="pt-BR" b="1">
                <a:latin typeface="Times New Roman" pitchFamily="18" charset="0"/>
              </a:rPr>
              <a:t>Acompanhamento</a:t>
            </a:r>
          </a:p>
          <a:p>
            <a:r>
              <a:rPr lang="pt-BR" b="1">
                <a:latin typeface="Times New Roman" pitchFamily="18" charset="0"/>
              </a:rPr>
              <a:t>Cuidados Paliativos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940425" y="2786063"/>
            <a:ext cx="293687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u="sng">
                <a:solidFill>
                  <a:schemeClr val="tx2"/>
                </a:solidFill>
                <a:latin typeface="Times New Roman" pitchFamily="18" charset="0"/>
              </a:rPr>
              <a:t>Média Complexidade</a:t>
            </a:r>
          </a:p>
          <a:p>
            <a:r>
              <a:rPr lang="pt-BR" sz="1600" b="1">
                <a:latin typeface="Times New Roman" pitchFamily="18" charset="0"/>
              </a:rPr>
              <a:t>Especialidades</a:t>
            </a:r>
          </a:p>
          <a:p>
            <a:r>
              <a:rPr lang="pt-BR" b="1">
                <a:latin typeface="Times New Roman" pitchFamily="18" charset="0"/>
              </a:rPr>
              <a:t>Diagnóstico</a:t>
            </a:r>
            <a:r>
              <a:rPr lang="pt-BR" sz="1600" b="1">
                <a:latin typeface="Times New Roman" pitchFamily="18" charset="0"/>
              </a:rPr>
              <a:t> Precoce</a:t>
            </a:r>
          </a:p>
          <a:p>
            <a:r>
              <a:rPr lang="pt-BR" sz="1600" b="1">
                <a:latin typeface="Times New Roman" pitchFamily="18" charset="0"/>
              </a:rPr>
              <a:t>Diagnóstico Oportuno</a:t>
            </a:r>
          </a:p>
          <a:p>
            <a:r>
              <a:rPr lang="pt-BR" sz="1600" b="1">
                <a:latin typeface="Times New Roman" pitchFamily="18" charset="0"/>
              </a:rPr>
              <a:t>Tratamento /Acompanhamento</a:t>
            </a:r>
          </a:p>
          <a:p>
            <a:r>
              <a:rPr lang="pt-BR" sz="1600" b="1">
                <a:latin typeface="Times New Roman" pitchFamily="18" charset="0"/>
              </a:rPr>
              <a:t>Reabilitação</a:t>
            </a:r>
          </a:p>
          <a:p>
            <a:r>
              <a:rPr lang="pt-BR" sz="1600" b="1">
                <a:latin typeface="Times New Roman" pitchFamily="18" charset="0"/>
              </a:rPr>
              <a:t>Cuidados Paliativos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611563" y="4941888"/>
            <a:ext cx="25511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u="sng">
                <a:solidFill>
                  <a:schemeClr val="tx2"/>
                </a:solidFill>
                <a:latin typeface="Times New Roman" pitchFamily="18" charset="0"/>
              </a:rPr>
              <a:t>Alta Complexidade</a:t>
            </a:r>
          </a:p>
          <a:p>
            <a:pPr algn="ctr"/>
            <a:r>
              <a:rPr lang="pt-BR" sz="1400" b="1">
                <a:latin typeface="Times New Roman" pitchFamily="18" charset="0"/>
              </a:rPr>
              <a:t>Diagnóstico</a:t>
            </a:r>
          </a:p>
          <a:p>
            <a:pPr algn="ctr"/>
            <a:r>
              <a:rPr lang="pt-BR" sz="1400" b="1">
                <a:latin typeface="Times New Roman" pitchFamily="18" charset="0"/>
              </a:rPr>
              <a:t>Tratamento</a:t>
            </a:r>
            <a:r>
              <a:rPr lang="pt-BR" sz="1400" b="1" i="1">
                <a:latin typeface="Times New Roman" pitchFamily="18" charset="0"/>
              </a:rPr>
              <a:t>/</a:t>
            </a:r>
            <a:r>
              <a:rPr lang="pt-BR" sz="1400" b="1">
                <a:latin typeface="Times New Roman" pitchFamily="18" charset="0"/>
              </a:rPr>
              <a:t>Acompanhamento</a:t>
            </a:r>
          </a:p>
          <a:p>
            <a:pPr algn="ctr"/>
            <a:r>
              <a:rPr lang="pt-BR" sz="1400" b="1">
                <a:latin typeface="Times New Roman" pitchFamily="18" charset="0"/>
              </a:rPr>
              <a:t>Reabilitação</a:t>
            </a:r>
          </a:p>
          <a:p>
            <a:pPr algn="ctr"/>
            <a:r>
              <a:rPr lang="pt-BR" sz="1400" b="1">
                <a:latin typeface="Times New Roman" pitchFamily="18" charset="0"/>
              </a:rPr>
              <a:t>Suporte p</a:t>
            </a:r>
            <a:r>
              <a:rPr lang="pt-BR" sz="1400" b="1" i="1">
                <a:latin typeface="Times New Roman" pitchFamily="18" charset="0"/>
              </a:rPr>
              <a:t>/</a:t>
            </a:r>
            <a:r>
              <a:rPr lang="pt-BR" sz="1400">
                <a:latin typeface="Times New Roman" pitchFamily="18" charset="0"/>
              </a:rPr>
              <a:t> </a:t>
            </a:r>
            <a:r>
              <a:rPr lang="pt-BR" sz="1400" b="1">
                <a:latin typeface="Times New Roman" pitchFamily="18" charset="0"/>
              </a:rPr>
              <a:t>Cuidados Paliativos</a:t>
            </a:r>
            <a:endParaRPr lang="en-GB" sz="1400" b="1">
              <a:latin typeface="Times New Roman" pitchFamily="18" charset="0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4067175" y="2997200"/>
            <a:ext cx="14652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  <a:latin typeface="Times New Roman" pitchFamily="18" charset="0"/>
              </a:rPr>
              <a:t>Diagnóstico</a:t>
            </a:r>
          </a:p>
          <a:p>
            <a:pPr algn="ctr"/>
            <a:endParaRPr lang="pt-BR" sz="2000" b="1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pt-BR" sz="2000" b="1">
                <a:solidFill>
                  <a:schemeClr val="tx2"/>
                </a:solidFill>
                <a:latin typeface="Times New Roman" pitchFamily="18" charset="0"/>
              </a:rPr>
              <a:t>Cuidados</a:t>
            </a:r>
          </a:p>
          <a:p>
            <a:pPr algn="ctr"/>
            <a:r>
              <a:rPr lang="pt-BR" sz="2000" b="1">
                <a:solidFill>
                  <a:schemeClr val="tx2"/>
                </a:solidFill>
                <a:latin typeface="Times New Roman" pitchFamily="18" charset="0"/>
              </a:rPr>
              <a:t>Paliativos</a:t>
            </a:r>
            <a:endParaRPr lang="en-GB" sz="2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857625" y="1500188"/>
            <a:ext cx="1993900" cy="4619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/>
              <a:t>Emergência</a:t>
            </a:r>
            <a:r>
              <a:rPr lang="pt-BR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698500" y="6442075"/>
            <a:ext cx="18415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sz="9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tecção preco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6237288"/>
            <a:ext cx="9144000" cy="6477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78A5CA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 sz="2400" b="1">
              <a:solidFill>
                <a:srgbClr val="330066"/>
              </a:solidFill>
              <a:latin typeface="Verdana" pitchFamily="34" charset="0"/>
            </a:endParaRPr>
          </a:p>
        </p:txBody>
      </p:sp>
      <p:pic>
        <p:nvPicPr>
          <p:cNvPr id="2051" name="Picture 21" descr="mapa-macro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5213" y="0"/>
            <a:ext cx="65309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9" descr="logomarca_governo_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6319838"/>
            <a:ext cx="10953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787900" y="765175"/>
            <a:ext cx="9858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/>
              <a:t>Norte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588125" y="1844675"/>
            <a:ext cx="1300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/>
              <a:t>Nordeste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795963" y="3716338"/>
            <a:ext cx="5762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/>
              <a:t>Sul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635375" y="3933825"/>
            <a:ext cx="1692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/>
              <a:t>Sudoeste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716463" y="2420938"/>
            <a:ext cx="18049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/>
              <a:t>Centro-Leste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851275" y="1844675"/>
            <a:ext cx="15128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/>
              <a:t>Centro-Norte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195513" y="2636838"/>
            <a:ext cx="86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/>
              <a:t>Oeste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6084888" y="2781300"/>
            <a:ext cx="8651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/>
              <a:t>Leste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5364163" y="5734050"/>
            <a:ext cx="16557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600" b="1"/>
              <a:t>Extremo Sul</a:t>
            </a:r>
          </a:p>
        </p:txBody>
      </p:sp>
      <p:sp>
        <p:nvSpPr>
          <p:cNvPr id="2062" name="WordArt 14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28797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Macrorregiões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" descr="Digitalizar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5" descr="C:\Users\User\Pictures\Neoop\Projeto Detecção Precoce Ilhé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828800"/>
            <a:ext cx="67056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62" descr="mapa-les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7275" y="55563"/>
            <a:ext cx="4543425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63" descr="mapa-su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8763" y="3003550"/>
            <a:ext cx="190817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3" descr="MapacentroN-centro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6688" y="825500"/>
            <a:ext cx="358933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" name="AutoShape 450"/>
          <p:cNvSpPr>
            <a:spLocks noChangeArrowheads="1"/>
          </p:cNvSpPr>
          <p:nvPr/>
        </p:nvSpPr>
        <p:spPr bwMode="auto">
          <a:xfrm>
            <a:off x="0" y="6237288"/>
            <a:ext cx="9144000" cy="6477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78A5CA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 sz="2400" b="1">
              <a:solidFill>
                <a:srgbClr val="330066"/>
              </a:solidFill>
              <a:latin typeface="Verdana" pitchFamily="34" charset="0"/>
            </a:endParaRPr>
          </a:p>
        </p:txBody>
      </p:sp>
      <p:pic>
        <p:nvPicPr>
          <p:cNvPr id="3078" name="Picture 45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9475" y="2790825"/>
            <a:ext cx="3641725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51" descr="logomarca_governo_tra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6319838"/>
            <a:ext cx="10953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28797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noFill/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Microrregiões</a:t>
            </a:r>
          </a:p>
        </p:txBody>
      </p:sp>
      <p:pic>
        <p:nvPicPr>
          <p:cNvPr id="3081" name="Picture 16" descr="MapaOest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1114425"/>
            <a:ext cx="317817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33" name="Group 361"/>
          <p:cNvGraphicFramePr>
            <a:graphicFrameLocks noGrp="1"/>
          </p:cNvGraphicFramePr>
          <p:nvPr/>
        </p:nvGraphicFramePr>
        <p:xfrm>
          <a:off x="7308850" y="620713"/>
          <a:ext cx="1441450" cy="5181120"/>
        </p:xfrm>
        <a:graphic>
          <a:graphicData uri="http://schemas.openxmlformats.org/drawingml/2006/table">
            <a:tbl>
              <a:tblPr/>
              <a:tblGrid>
                <a:gridCol w="1441450"/>
              </a:tblGrid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IRECÊ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JACOBINA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FEIRA DE SANTANA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SEABRA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ITABERABA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SERRINHA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BARREIRAS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IBOTIRAMA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SANTA MARIA DA VITÓRIA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PORTO SEGURO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TEIXEIRA DE FREITAS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GUANAMBI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ITAPETINGA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VITÓRIA DA CONQUISTA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BRUMADO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VALENÇA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ITABUNA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JEQUIÉ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ILHÉUS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PAULO AFONSO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SENHOR DO BONFIM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JUAZEIRO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CAMAÇARI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SALVADOR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CRUZ DAS ALMAS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SANTO ANTÔNIO DE JESUS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ALAGOINHAS (D)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RIBEIRA DO POMBAL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11" name="Picture 447" descr="cores_mapa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31050" y="647700"/>
            <a:ext cx="249238" cy="5110163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3112" name="Rectangle 448"/>
          <p:cNvSpPr>
            <a:spLocks noChangeArrowheads="1"/>
          </p:cNvSpPr>
          <p:nvPr/>
        </p:nvSpPr>
        <p:spPr bwMode="auto">
          <a:xfrm>
            <a:off x="7161213" y="1038225"/>
            <a:ext cx="184150" cy="100013"/>
          </a:xfrm>
          <a:prstGeom prst="rect">
            <a:avLst/>
          </a:prstGeom>
          <a:solidFill>
            <a:srgbClr val="FCD0E7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3" name="Rectangle 449"/>
          <p:cNvSpPr>
            <a:spLocks noChangeArrowheads="1"/>
          </p:cNvSpPr>
          <p:nvPr/>
        </p:nvSpPr>
        <p:spPr bwMode="auto">
          <a:xfrm>
            <a:off x="7161213" y="1585913"/>
            <a:ext cx="187325" cy="104775"/>
          </a:xfrm>
          <a:prstGeom prst="rect">
            <a:avLst/>
          </a:prstGeom>
          <a:solidFill>
            <a:srgbClr val="FF00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4" name="Oval 458"/>
          <p:cNvSpPr>
            <a:spLocks noChangeArrowheads="1"/>
          </p:cNvSpPr>
          <p:nvPr/>
        </p:nvSpPr>
        <p:spPr bwMode="auto">
          <a:xfrm>
            <a:off x="611188" y="5949950"/>
            <a:ext cx="73025" cy="71438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5" name="Text Box 459"/>
          <p:cNvSpPr txBox="1">
            <a:spLocks noChangeArrowheads="1"/>
          </p:cNvSpPr>
          <p:nvPr/>
        </p:nvSpPr>
        <p:spPr bwMode="auto">
          <a:xfrm>
            <a:off x="665163" y="5876925"/>
            <a:ext cx="2139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900"/>
              <a:t>Municípios Referência de Microrregião</a:t>
            </a:r>
          </a:p>
        </p:txBody>
      </p:sp>
      <p:pic>
        <p:nvPicPr>
          <p:cNvPr id="3116" name="Picture 46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6000" contrast="18000"/>
          </a:blip>
          <a:srcRect/>
          <a:stretch>
            <a:fillRect/>
          </a:stretch>
        </p:blipFill>
        <p:spPr bwMode="auto">
          <a:xfrm>
            <a:off x="1430338" y="169863"/>
            <a:ext cx="50482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62" descr="mapa-les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7275" y="55563"/>
            <a:ext cx="4543425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63" descr="mapa-su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8763" y="3003550"/>
            <a:ext cx="190817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3" descr="MapacentroN-centro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6688" y="825500"/>
            <a:ext cx="358933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" name="AutoShape 450"/>
          <p:cNvSpPr>
            <a:spLocks noChangeArrowheads="1"/>
          </p:cNvSpPr>
          <p:nvPr/>
        </p:nvSpPr>
        <p:spPr bwMode="auto">
          <a:xfrm>
            <a:off x="0" y="6237288"/>
            <a:ext cx="9144000" cy="64770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78A5CA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pt-BR" sz="2400" b="1">
              <a:solidFill>
                <a:srgbClr val="330066"/>
              </a:solidFill>
              <a:latin typeface="Verdana" pitchFamily="34" charset="0"/>
            </a:endParaRPr>
          </a:p>
        </p:txBody>
      </p:sp>
      <p:pic>
        <p:nvPicPr>
          <p:cNvPr id="3078" name="Picture 45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9475" y="2790825"/>
            <a:ext cx="3641725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51" descr="logomarca_governo_tra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6319838"/>
            <a:ext cx="10953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28797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noFill/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Microrregiões</a:t>
            </a:r>
          </a:p>
        </p:txBody>
      </p:sp>
      <p:pic>
        <p:nvPicPr>
          <p:cNvPr id="3081" name="Picture 16" descr="MapaOest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1114425"/>
            <a:ext cx="317817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33" name="Group 361"/>
          <p:cNvGraphicFramePr>
            <a:graphicFrameLocks noGrp="1"/>
          </p:cNvGraphicFramePr>
          <p:nvPr/>
        </p:nvGraphicFramePr>
        <p:xfrm>
          <a:off x="7308850" y="620713"/>
          <a:ext cx="1441450" cy="5181120"/>
        </p:xfrm>
        <a:graphic>
          <a:graphicData uri="http://schemas.openxmlformats.org/drawingml/2006/table">
            <a:tbl>
              <a:tblPr/>
              <a:tblGrid>
                <a:gridCol w="1441450"/>
              </a:tblGrid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IRECÊ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JACOBINA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FEIRA DE SANTANA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SEABRA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ITABERABA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SERRINHA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BARREIRAS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IBOTIRAMA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SANTA MARIA DA VITÓRIA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PORTO SEGURO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TEIXEIRA DE FREITAS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GUANAMBI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ITAPETINGA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VITÓRIA DA CONQUISTA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BRUMADO (D)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VALENÇA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ITABUNA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JEQUIÉ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ILHÉUS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PAULO AFONSO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SENHOR DO BONFIM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JUAZEIRO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CAMAÇARI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SALVADOR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CRUZ DAS ALMAS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SANTO ANTÔNIO DE JESUS (D)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ALAGOINHAS (D)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RIBEIRA DO POMBAL</a:t>
                      </a:r>
                      <a:endParaRPr kumimoji="0" lang="pt-BR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11" name="Picture 447" descr="cores_mapa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31050" y="647700"/>
            <a:ext cx="249238" cy="5110163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3112" name="Rectangle 448"/>
          <p:cNvSpPr>
            <a:spLocks noChangeArrowheads="1"/>
          </p:cNvSpPr>
          <p:nvPr/>
        </p:nvSpPr>
        <p:spPr bwMode="auto">
          <a:xfrm>
            <a:off x="7161213" y="1038225"/>
            <a:ext cx="184150" cy="100013"/>
          </a:xfrm>
          <a:prstGeom prst="rect">
            <a:avLst/>
          </a:prstGeom>
          <a:solidFill>
            <a:srgbClr val="FCD0E7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3" name="Rectangle 449"/>
          <p:cNvSpPr>
            <a:spLocks noChangeArrowheads="1"/>
          </p:cNvSpPr>
          <p:nvPr/>
        </p:nvSpPr>
        <p:spPr bwMode="auto">
          <a:xfrm>
            <a:off x="7161213" y="1585913"/>
            <a:ext cx="187325" cy="104775"/>
          </a:xfrm>
          <a:prstGeom prst="rect">
            <a:avLst/>
          </a:prstGeom>
          <a:solidFill>
            <a:srgbClr val="FF00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4" name="Oval 458"/>
          <p:cNvSpPr>
            <a:spLocks noChangeArrowheads="1"/>
          </p:cNvSpPr>
          <p:nvPr/>
        </p:nvSpPr>
        <p:spPr bwMode="auto">
          <a:xfrm>
            <a:off x="611188" y="5949950"/>
            <a:ext cx="73025" cy="71438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15" name="Text Box 459"/>
          <p:cNvSpPr txBox="1">
            <a:spLocks noChangeArrowheads="1"/>
          </p:cNvSpPr>
          <p:nvPr/>
        </p:nvSpPr>
        <p:spPr bwMode="auto">
          <a:xfrm>
            <a:off x="665163" y="5876925"/>
            <a:ext cx="2139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900"/>
              <a:t>Municípios Referência de Microrregião</a:t>
            </a:r>
          </a:p>
        </p:txBody>
      </p:sp>
      <p:cxnSp>
        <p:nvCxnSpPr>
          <p:cNvPr id="21" name="Conector de seta reta 20"/>
          <p:cNvCxnSpPr/>
          <p:nvPr/>
        </p:nvCxnSpPr>
        <p:spPr>
          <a:xfrm rot="16200000" flipH="1">
            <a:off x="5286380" y="4286256"/>
            <a:ext cx="28575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rot="5400000" flipH="1" flipV="1">
            <a:off x="5072066" y="3786190"/>
            <a:ext cx="71438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rot="16200000" flipV="1">
            <a:off x="4786314" y="3786190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 rot="16200000" flipH="1">
            <a:off x="4750595" y="4822041"/>
            <a:ext cx="121444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rot="10800000" flipV="1">
            <a:off x="4143372" y="4286256"/>
            <a:ext cx="107157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 Obtidos</a:t>
            </a:r>
            <a:br>
              <a:rPr lang="pt-BR" dirty="0" smtClean="0"/>
            </a:br>
            <a:r>
              <a:rPr lang="pt-BR" dirty="0" smtClean="0"/>
              <a:t>Equipes de PSF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t-BR" dirty="0" smtClean="0"/>
          </a:p>
          <a:p>
            <a:r>
              <a:rPr lang="pt-BR" dirty="0" smtClean="0"/>
              <a:t>Cidades: Itabuna, Ilhéus, Porto Seguro*, Vitória da Conquista*</a:t>
            </a:r>
          </a:p>
          <a:p>
            <a:endParaRPr lang="pt-BR" dirty="0" smtClean="0"/>
          </a:p>
          <a:p>
            <a:r>
              <a:rPr lang="pt-BR" dirty="0" smtClean="0"/>
              <a:t>Próximas equipes: Jequié e </a:t>
            </a:r>
            <a:r>
              <a:rPr lang="pt-BR" dirty="0" err="1" smtClean="0"/>
              <a:t>Ipiaú</a:t>
            </a:r>
            <a:r>
              <a:rPr lang="pt-BR" dirty="0" smtClean="0"/>
              <a:t>. Total de 552 profissionais</a:t>
            </a:r>
          </a:p>
          <a:p>
            <a:endParaRPr lang="pt-BR" dirty="0" smtClean="0"/>
          </a:p>
          <a:p>
            <a:r>
              <a:rPr lang="pt-BR" dirty="0" smtClean="0">
                <a:solidFill>
                  <a:srgbClr val="FF0000"/>
                </a:solidFill>
              </a:rPr>
              <a:t>* Não foi nos moldes do projeto</a:t>
            </a:r>
          </a:p>
          <a:p>
            <a:r>
              <a:rPr lang="pt-BR" sz="4000" dirty="0" smtClean="0">
                <a:solidFill>
                  <a:srgbClr val="FF0000"/>
                </a:solidFill>
                <a:latin typeface="Comic Sans MS" pitchFamily="66" charset="0"/>
              </a:rPr>
              <a:t>Total: 1160 profissionais</a:t>
            </a:r>
          </a:p>
          <a:p>
            <a:pPr>
              <a:buNone/>
            </a:pPr>
            <a:endParaRPr lang="pt-BR" sz="4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ongres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3573463"/>
            <a:ext cx="3744912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 descr="neo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260350"/>
            <a:ext cx="20161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8" y="44450"/>
            <a:ext cx="8223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header1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6188075"/>
            <a:ext cx="11715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5113" y="6135688"/>
            <a:ext cx="1079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0" descr="medicin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40650" y="109538"/>
            <a:ext cx="1223963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68313" y="1557338"/>
            <a:ext cx="8207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DETECÇÃO PRECOCE: O CAMINHO MAIS CURTO PARA A CURA DO CÂNCER INFANTO-JUVENIL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 Obtidos</a:t>
            </a:r>
            <a:br>
              <a:rPr lang="pt-BR" dirty="0" smtClean="0"/>
            </a:br>
            <a:r>
              <a:rPr lang="pt-BR" dirty="0" smtClean="0"/>
              <a:t>Equipes de PSF e Unidades Básicas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54656"/>
            <a:ext cx="8229600" cy="43891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  <a:latin typeface="Comic Sans MS" pitchFamily="66" charset="0"/>
              </a:rPr>
              <a:t>Total 1160 profissionais</a:t>
            </a:r>
          </a:p>
          <a:p>
            <a:pPr>
              <a:buNone/>
            </a:pPr>
            <a:endParaRPr lang="pt-BR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pt-BR" dirty="0" smtClean="0"/>
              <a:t>Médicos: 210 profissionais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Enfermeiras-150 profissionais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Agentes Comunitários- 800 profissionais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 Obtidos</a:t>
            </a:r>
            <a:br>
              <a:rPr lang="pt-BR" dirty="0" smtClean="0"/>
            </a:br>
            <a:r>
              <a:rPr lang="pt-BR" dirty="0" smtClean="0"/>
              <a:t>Estudantes no NEOOP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54656"/>
            <a:ext cx="8229600" cy="43891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t-BR" sz="3200" dirty="0" smtClean="0">
                <a:solidFill>
                  <a:srgbClr val="C00000"/>
                </a:solidFill>
                <a:latin typeface="Comic Sans MS" pitchFamily="66" charset="0"/>
              </a:rPr>
              <a:t>120 ESTUDANTES DA GRADUAÇÃO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Medicina, enfermagem e psicologia</a:t>
            </a:r>
          </a:p>
          <a:p>
            <a:endParaRPr lang="pt-BR" dirty="0" smtClean="0"/>
          </a:p>
          <a:p>
            <a:r>
              <a:rPr lang="pt-BR" dirty="0" smtClean="0"/>
              <a:t>Primeira Turma: 3 fazem </a:t>
            </a:r>
            <a:r>
              <a:rPr lang="pt-BR" dirty="0" err="1" smtClean="0"/>
              <a:t>oncohematologia</a:t>
            </a:r>
            <a:r>
              <a:rPr lang="pt-BR" dirty="0" smtClean="0"/>
              <a:t> pediátrica e</a:t>
            </a:r>
          </a:p>
          <a:p>
            <a:pPr>
              <a:buNone/>
            </a:pPr>
            <a:r>
              <a:rPr lang="pt-BR" dirty="0" smtClean="0"/>
              <a:t>1 faz oncologia clínica. 1 enfermeira fazendo residência no INCA</a:t>
            </a:r>
          </a:p>
          <a:p>
            <a:endParaRPr lang="pt-BR" dirty="0" smtClean="0"/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 Obtidos</a:t>
            </a:r>
            <a:br>
              <a:rPr lang="pt-BR" dirty="0" smtClean="0"/>
            </a:br>
            <a:r>
              <a:rPr lang="pt-BR" dirty="0" smtClean="0"/>
              <a:t>Estudantes no Curso de Extensão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54656"/>
            <a:ext cx="8229600" cy="4389120"/>
          </a:xfrm>
        </p:spPr>
        <p:txBody>
          <a:bodyPr/>
          <a:lstStyle/>
          <a:p>
            <a:r>
              <a:rPr lang="pt-BR" sz="3200" dirty="0" smtClean="0">
                <a:solidFill>
                  <a:srgbClr val="FF0000"/>
                </a:solidFill>
                <a:latin typeface="Comic Sans MS" pitchFamily="66" charset="0"/>
              </a:rPr>
              <a:t>740 estudantes da Graduação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Medicina, enfermagem , psicologia, nutrição e fisioterapia</a:t>
            </a:r>
          </a:p>
          <a:p>
            <a:endParaRPr lang="pt-BR" dirty="0" smtClean="0"/>
          </a:p>
          <a:p>
            <a:r>
              <a:rPr lang="pt-BR" dirty="0" smtClean="0"/>
              <a:t>Metodologia da </a:t>
            </a:r>
            <a:r>
              <a:rPr lang="pt-BR" dirty="0" err="1" smtClean="0"/>
              <a:t>Problematização</a:t>
            </a:r>
            <a:endParaRPr lang="pt-BR" dirty="0" smtClean="0"/>
          </a:p>
          <a:p>
            <a:endParaRPr lang="pt-BR" dirty="0" smtClean="0"/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 Obtidos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3891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>
              <a:buNone/>
            </a:pPr>
            <a:r>
              <a:rPr lang="pt-BR" sz="4000" dirty="0" smtClean="0">
                <a:solidFill>
                  <a:srgbClr val="FF0000"/>
                </a:solidFill>
                <a:latin typeface="Comic Sans MS" pitchFamily="66" charset="0"/>
              </a:rPr>
              <a:t>Criação de uma rede de Referência</a:t>
            </a:r>
          </a:p>
          <a:p>
            <a:pPr>
              <a:buNone/>
            </a:pPr>
            <a:endParaRPr lang="pt-BR" sz="4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Resultados Obtidos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3891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sz="4000" dirty="0" smtClean="0">
                <a:solidFill>
                  <a:srgbClr val="FF0000"/>
                </a:solidFill>
                <a:latin typeface="Comic Sans MS" pitchFamily="66" charset="0"/>
              </a:rPr>
              <a:t>Acordo com a Secretaria do Estado que os exames de média</a:t>
            </a:r>
          </a:p>
          <a:p>
            <a:pPr>
              <a:buNone/>
            </a:pPr>
            <a:r>
              <a:rPr lang="pt-BR" sz="4000" dirty="0" smtClean="0">
                <a:solidFill>
                  <a:srgbClr val="FF0000"/>
                </a:solidFill>
                <a:latin typeface="Comic Sans MS" pitchFamily="66" charset="0"/>
              </a:rPr>
              <a:t>Complexidade não necessitam autorização</a:t>
            </a:r>
          </a:p>
          <a:p>
            <a:pPr>
              <a:buNone/>
            </a:pPr>
            <a:endParaRPr lang="pt-BR" sz="4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ortalida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7504" y="1700808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</a:t>
            </a:r>
          </a:p>
          <a:p>
            <a:endParaRPr lang="pt-BR" sz="4800" dirty="0" smtClean="0"/>
          </a:p>
          <a:p>
            <a:r>
              <a:rPr lang="pt-BR" sz="6000" dirty="0" smtClean="0"/>
              <a:t>Mortalidade</a:t>
            </a:r>
            <a:endParaRPr lang="pt-BR" sz="6000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 descr="2009-05-25_mortalidade-infantil-no-mundo-cai-27-em-17-anos-diz-oms_g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55576" y="0"/>
            <a:ext cx="81741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 </a:t>
            </a:r>
          </a:p>
          <a:p>
            <a:endParaRPr lang="pt-BR" dirty="0" smtClean="0"/>
          </a:p>
          <a:p>
            <a:r>
              <a:rPr lang="pt-BR" dirty="0" smtClean="0"/>
              <a:t>                        </a:t>
            </a:r>
          </a:p>
          <a:p>
            <a:r>
              <a:rPr lang="pt-BR" sz="5400" b="1" dirty="0" smtClean="0">
                <a:solidFill>
                  <a:srgbClr val="FF0000"/>
                </a:solidFill>
              </a:rPr>
              <a:t>       </a:t>
            </a:r>
            <a:r>
              <a:rPr lang="pt-BR" sz="5400" b="1" dirty="0" err="1" smtClean="0">
                <a:solidFill>
                  <a:srgbClr val="FF0000"/>
                </a:solidFill>
              </a:rPr>
              <a:t>CâncerInfantojuvenil</a:t>
            </a:r>
            <a:r>
              <a:rPr lang="pt-BR" sz="5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pt-BR" sz="5400" b="1" dirty="0" smtClean="0">
                <a:solidFill>
                  <a:srgbClr val="FF0000"/>
                </a:solidFill>
              </a:rPr>
              <a:t>                   X </a:t>
            </a:r>
          </a:p>
          <a:p>
            <a:r>
              <a:rPr lang="pt-BR" sz="5400" b="1" dirty="0" smtClean="0">
                <a:solidFill>
                  <a:srgbClr val="FF0000"/>
                </a:solidFill>
              </a:rPr>
              <a:t>        Câncer Adulto</a:t>
            </a:r>
            <a:endParaRPr lang="pt-BR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hild_glob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371703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/>
              <a:t>        </a:t>
            </a:r>
            <a:r>
              <a:rPr lang="pt-BR" sz="60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pt-BR" sz="6000" b="1" dirty="0" smtClean="0">
                <a:solidFill>
                  <a:srgbClr val="002060"/>
                </a:solidFill>
              </a:rPr>
              <a:t>  Câncer</a:t>
            </a:r>
          </a:p>
          <a:p>
            <a:r>
              <a:rPr lang="pt-BR" sz="6000" b="1" dirty="0" err="1" smtClean="0">
                <a:solidFill>
                  <a:srgbClr val="002060"/>
                </a:solidFill>
              </a:rPr>
              <a:t>Infantojuvenil</a:t>
            </a:r>
            <a:r>
              <a:rPr lang="pt-BR" sz="6000" b="1" dirty="0" smtClean="0">
                <a:solidFill>
                  <a:srgbClr val="002060"/>
                </a:solidFill>
              </a:rPr>
              <a:t> - Mundo</a:t>
            </a:r>
            <a:endParaRPr lang="pt-BR" sz="6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ri.jpg"/>
          <p:cNvPicPr>
            <a:picLocks noChangeAspect="1"/>
          </p:cNvPicPr>
          <p:nvPr/>
        </p:nvPicPr>
        <p:blipFill>
          <a:blip r:embed="rId2" cstate="print">
            <a:lum bright="41000" contrast="-41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528" y="692696"/>
            <a:ext cx="835292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 smtClean="0"/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Aproximadamente 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200.000</a:t>
            </a:r>
            <a:r>
              <a:rPr lang="pt-BR" sz="2000" dirty="0" smtClean="0"/>
              <a:t> crianças do mundo desenvolvem câncer a cada ano:</a:t>
            </a:r>
          </a:p>
          <a:p>
            <a:endParaRPr lang="pt-BR" sz="2000" dirty="0" smtClean="0"/>
          </a:p>
          <a:p>
            <a:r>
              <a:rPr lang="pt-BR" sz="2000" dirty="0" smtClean="0"/>
              <a:t>-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105.000</a:t>
            </a:r>
            <a:r>
              <a:rPr lang="pt-BR" sz="2000" dirty="0" smtClean="0"/>
              <a:t> na Ásia</a:t>
            </a:r>
          </a:p>
          <a:p>
            <a:r>
              <a:rPr lang="pt-BR" sz="2000" dirty="0" smtClean="0"/>
              <a:t>-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30.000</a:t>
            </a:r>
            <a:r>
              <a:rPr lang="pt-BR" sz="2000" dirty="0" smtClean="0"/>
              <a:t> na África</a:t>
            </a:r>
          </a:p>
          <a:p>
            <a:r>
              <a:rPr lang="pt-BR" sz="2000" dirty="0" smtClean="0"/>
              <a:t>-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28.000</a:t>
            </a:r>
            <a:r>
              <a:rPr lang="pt-BR" sz="2000" dirty="0" smtClean="0"/>
              <a:t> na </a:t>
            </a:r>
            <a:r>
              <a:rPr lang="pt-BR" sz="2000" dirty="0" err="1" smtClean="0"/>
              <a:t>Ámerica</a:t>
            </a:r>
            <a:endParaRPr lang="pt-BR" sz="2000" dirty="0" smtClean="0"/>
          </a:p>
          <a:p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-14.000</a:t>
            </a:r>
            <a:r>
              <a:rPr lang="pt-BR" sz="2000" dirty="0" smtClean="0"/>
              <a:t> na Europa</a:t>
            </a:r>
          </a:p>
          <a:p>
            <a:endParaRPr lang="pt-BR" sz="2000" dirty="0" smtClean="0"/>
          </a:p>
          <a:p>
            <a:endParaRPr lang="pt-BR" sz="2000" dirty="0" smtClean="0"/>
          </a:p>
          <a:p>
            <a:endParaRPr lang="pt-BR" sz="2000" dirty="0" smtClean="0"/>
          </a:p>
          <a:p>
            <a:endParaRPr lang="pt-BR" sz="2000" dirty="0" smtClean="0"/>
          </a:p>
          <a:p>
            <a:endParaRPr lang="pt-BR" sz="2000" dirty="0" smtClean="0"/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Cerca de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20.000 </a:t>
            </a:r>
            <a:r>
              <a:rPr lang="pt-BR" sz="2000" dirty="0" smtClean="0"/>
              <a:t>CRIANÇAS -e suas famílias- recebem um diagnóstico de câncer a cada ano na América Latina (SLAOP)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045200" y="76200"/>
            <a:ext cx="309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66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2800">
                <a:solidFill>
                  <a:srgbClr val="FFCC00"/>
                </a:solidFill>
                <a:latin typeface="Arial Black" pitchFamily="34" charset="0"/>
              </a:rPr>
              <a:t>MORTALIDADE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838200" y="836613"/>
            <a:ext cx="792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600" b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Taxas de mortalidade por câncer, ajustadas por idade*, por 1.000.000 de crianças e adolescentes, </a:t>
            </a:r>
            <a:r>
              <a:rPr lang="pt-BR" sz="1600" b="1">
                <a:solidFill>
                  <a:srgbClr val="D881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Brasil e regiões</a:t>
            </a:r>
            <a:r>
              <a:rPr lang="pt-BR" sz="1600" b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1979 a 2005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6007100"/>
            <a:ext cx="42672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800">
                <a:solidFill>
                  <a:srgbClr val="000000"/>
                </a:solidFill>
                <a:latin typeface="Arial" pitchFamily="34" charset="0"/>
              </a:rPr>
              <a:t>*População Padrão Mundial, modificada por Doll et al.(1966)</a:t>
            </a:r>
            <a:endParaRPr lang="pt-BR" sz="800">
              <a:solidFill>
                <a:srgbClr val="800080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pt-BR" sz="800">
                <a:solidFill>
                  <a:srgbClr val="000000"/>
                </a:solidFill>
                <a:latin typeface="Arial" pitchFamily="34" charset="0"/>
              </a:rPr>
              <a:t>Fontes: MS/SVS/DASIS/CGIAE/Sistema de Informação sobre Mortalidade (SIM) </a:t>
            </a:r>
            <a:endParaRPr lang="pt-BR" sz="800">
              <a:solidFill>
                <a:srgbClr val="800080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pt-BR" sz="800">
                <a:solidFill>
                  <a:srgbClr val="000000"/>
                </a:solidFill>
                <a:latin typeface="Arial" pitchFamily="34" charset="0"/>
              </a:rPr>
              <a:t>             MP/Fundação Instituto Brasileiro de Geografia e Estatística (IBGE) </a:t>
            </a:r>
            <a:endParaRPr lang="pt-BR" sz="800">
              <a:solidFill>
                <a:srgbClr val="800080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pt-BR" sz="80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            MS/INCA/Conprev/Divisão de Informação</a:t>
            </a:r>
            <a:r>
              <a:rPr lang="pt-BR" sz="800">
                <a:solidFill>
                  <a:srgbClr val="800080"/>
                </a:solidFill>
                <a:latin typeface="Arial" pitchFamily="34" charset="0"/>
              </a:rPr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0825" y="2205038"/>
            <a:ext cx="8442325" cy="3443287"/>
            <a:chOff x="256" y="1239"/>
            <a:chExt cx="5318" cy="2169"/>
          </a:xfrm>
        </p:grpSpPr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25" t="22917" r="1563" b="24876"/>
            <a:stretch>
              <a:fillRect/>
            </a:stretch>
          </p:blipFill>
          <p:spPr bwMode="auto">
            <a:xfrm>
              <a:off x="256" y="1239"/>
              <a:ext cx="5280" cy="2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>
              <a:off x="1296" y="2112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1">
                  <a:latin typeface="Arial" pitchFamily="34" charset="0"/>
                </a:rPr>
                <a:t>Brasil</a:t>
              </a:r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4656" y="1869"/>
              <a:ext cx="9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1">
                  <a:latin typeface="Arial" pitchFamily="34" charset="0"/>
                </a:rPr>
                <a:t>Centro-Oeste</a:t>
              </a:r>
            </a:p>
          </p:txBody>
        </p:sp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618" y="1872"/>
              <a:ext cx="63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1">
                  <a:latin typeface="Arial" pitchFamily="34" charset="0"/>
                </a:rPr>
                <a:t>Sudeste</a:t>
              </a: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2352" y="2304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1">
                  <a:latin typeface="Arial" pitchFamily="34" charset="0"/>
                </a:rPr>
                <a:t>Norte</a:t>
              </a:r>
            </a:p>
          </p:txBody>
        </p:sp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2160" y="2586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1">
                  <a:latin typeface="Arial" pitchFamily="34" charset="0"/>
                </a:rPr>
                <a:t>Nordeste</a:t>
              </a:r>
            </a:p>
          </p:txBody>
        </p:sp>
        <p:sp>
          <p:nvSpPr>
            <p:cNvPr id="18444" name="Text Box 12"/>
            <p:cNvSpPr txBox="1">
              <a:spLocks noChangeArrowheads="1"/>
            </p:cNvSpPr>
            <p:nvPr/>
          </p:nvSpPr>
          <p:spPr bwMode="auto">
            <a:xfrm>
              <a:off x="2028" y="1692"/>
              <a:ext cx="3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1">
                  <a:latin typeface="Arial" pitchFamily="34" charset="0"/>
                </a:rPr>
                <a:t>Sul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2209800"/>
            <a:ext cx="8534400" cy="4191000"/>
          </a:xfrm>
        </p:spPr>
        <p:txBody>
          <a:bodyPr/>
          <a:lstStyle/>
          <a:p>
            <a:pPr eaLnBrk="1" hangingPunct="1"/>
            <a:r>
              <a:rPr lang="pt-BR" sz="2800" dirty="0" smtClean="0"/>
              <a:t>Julho 2001 – Inaugura Curso de Medicina </a:t>
            </a:r>
          </a:p>
          <a:p>
            <a:pPr eaLnBrk="1" hangingPunct="1"/>
            <a:r>
              <a:rPr lang="pt-BR" sz="2800" dirty="0" smtClean="0"/>
              <a:t>2002 – Alunos Voluntários: </a:t>
            </a:r>
            <a:r>
              <a:rPr lang="pt-BR" sz="2800" dirty="0" err="1" smtClean="0"/>
              <a:t>GACC-Itabuna</a:t>
            </a:r>
            <a:endParaRPr lang="pt-BR" sz="2800" dirty="0" smtClean="0"/>
          </a:p>
          <a:p>
            <a:pPr eaLnBrk="1" hangingPunct="1"/>
            <a:r>
              <a:rPr lang="pt-BR" sz="2800" dirty="0" smtClean="0"/>
              <a:t>A convivência com as crianças com câncer aumentaram o interesse pela Oncologia Pediátrica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9325" y="631825"/>
            <a:ext cx="100647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8" descr="neoop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29000" y="685800"/>
            <a:ext cx="2262188" cy="819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mapa_brasil.g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442" b="7442"/>
          <a:stretch>
            <a:fillRect/>
          </a:stretch>
        </p:blipFill>
        <p:spPr>
          <a:xfrm>
            <a:off x="0" y="548680"/>
            <a:ext cx="9144000" cy="6309320"/>
          </a:xfrm>
        </p:spPr>
      </p:pic>
      <p:sp>
        <p:nvSpPr>
          <p:cNvPr id="3" name="CaixaDeTexto 2"/>
          <p:cNvSpPr txBox="1"/>
          <p:nvPr/>
        </p:nvSpPr>
        <p:spPr>
          <a:xfrm>
            <a:off x="467544" y="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            </a:t>
            </a:r>
            <a:r>
              <a:rPr lang="pt-BR" sz="2800" b="1" dirty="0" smtClean="0">
                <a:solidFill>
                  <a:srgbClr val="002060"/>
                </a:solidFill>
              </a:rPr>
              <a:t>Perfil Nacional do Câncer Infantil</a:t>
            </a:r>
            <a:endParaRPr lang="pt-BR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4" descr="Vertical estreita"/>
          <p:cNvSpPr>
            <a:spLocks noChangeArrowheads="1" noChangeShapeType="1" noTextEdit="1"/>
          </p:cNvSpPr>
          <p:nvPr/>
        </p:nvSpPr>
        <p:spPr bwMode="auto">
          <a:xfrm>
            <a:off x="1116013" y="2205038"/>
            <a:ext cx="6769100" cy="1439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Voluntariado</a:t>
            </a:r>
          </a:p>
        </p:txBody>
      </p:sp>
      <p:pic>
        <p:nvPicPr>
          <p:cNvPr id="52227" name="Picture 6" descr="Voluntariado"/>
          <p:cNvPicPr>
            <a:picLocks noChangeAspect="1" noChangeArrowheads="1"/>
          </p:cNvPicPr>
          <p:nvPr/>
        </p:nvPicPr>
        <p:blipFill>
          <a:blip r:embed="rId2">
            <a:lum bright="-44000" contras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Oval 11"/>
          <p:cNvSpPr>
            <a:spLocks noChangeArrowheads="1"/>
          </p:cNvSpPr>
          <p:nvPr/>
        </p:nvSpPr>
        <p:spPr bwMode="auto">
          <a:xfrm>
            <a:off x="1979613" y="2133600"/>
            <a:ext cx="5400675" cy="24479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4000" b="1">
                <a:latin typeface="Comic Sans MS" pitchFamily="66" charset="0"/>
              </a:rPr>
              <a:t>Oportunidades</a:t>
            </a:r>
          </a:p>
        </p:txBody>
      </p:sp>
      <p:sp>
        <p:nvSpPr>
          <p:cNvPr id="230407" name="Oval 7"/>
          <p:cNvSpPr>
            <a:spLocks noChangeArrowheads="1"/>
          </p:cNvSpPr>
          <p:nvPr/>
        </p:nvSpPr>
        <p:spPr bwMode="auto">
          <a:xfrm>
            <a:off x="1979613" y="2060575"/>
            <a:ext cx="5472112" cy="2592388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6000" b="1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230410" name="WordArt 10" descr="5%"/>
          <p:cNvSpPr>
            <a:spLocks noChangeArrowheads="1" noChangeShapeType="1" noTextEdit="1"/>
          </p:cNvSpPr>
          <p:nvPr/>
        </p:nvSpPr>
        <p:spPr bwMode="auto">
          <a:xfrm>
            <a:off x="2700338" y="2492375"/>
            <a:ext cx="3960812" cy="1657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CC00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Câncer infanto juvenil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7" grpId="0" animBg="1"/>
      <p:bldP spid="2304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3" name="Picture 3" descr="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4" name="Picture 4" descr="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 descr="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-5357882" y="10572800"/>
            <a:ext cx="2214610" cy="16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6" name="Picture 6" descr="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-12573120" y="14573328"/>
            <a:ext cx="11908826" cy="892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7" name="Picture 7" descr="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786378" y="4357694"/>
            <a:ext cx="952475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Picture 3" descr="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rIns="91440" bIns="45720"/>
          <a:lstStyle/>
          <a:p>
            <a:pPr eaLnBrk="1" hangingPunct="1"/>
            <a:endParaRPr lang="pt-BR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2900" indent="-342900" eaLnBrk="1" hangingPunct="1"/>
            <a:endParaRPr lang="pt-BR" smtClean="0"/>
          </a:p>
        </p:txBody>
      </p:sp>
      <p:pic>
        <p:nvPicPr>
          <p:cNvPr id="192516" name="Picture 4" descr="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 descr="p"/>
          <p:cNvPicPr>
            <a:picLocks noChangeAspect="1" noChangeArrowheads="1"/>
          </p:cNvPicPr>
          <p:nvPr/>
        </p:nvPicPr>
        <p:blipFill>
          <a:blip r:embed="rId3"/>
          <a:srcRect l="4926" t="6577" r="4926"/>
          <a:stretch>
            <a:fillRect/>
          </a:stretch>
        </p:blipFill>
        <p:spPr bwMode="auto">
          <a:xfrm>
            <a:off x="0" y="10715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 descr="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71563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p"/>
          <p:cNvPicPr>
            <a:picLocks noChangeAspect="1" noChangeArrowheads="1"/>
          </p:cNvPicPr>
          <p:nvPr/>
        </p:nvPicPr>
        <p:blipFill>
          <a:blip r:embed="rId2"/>
          <a:srcRect l="4958" b="95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7" name="Picture 3" descr="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8" name="Picture 4" descr="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rIns="91440" bIns="45720"/>
          <a:lstStyle/>
          <a:p>
            <a:pPr eaLnBrk="1" hangingPunct="1"/>
            <a:endParaRPr lang="pt-BR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2900" indent="-342900" eaLnBrk="1" hangingPunct="1"/>
            <a:endParaRPr lang="pt-BR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 l="26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Imagem 1" descr="P424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3000375" cy="2247900"/>
          </a:xfrm>
          <a:prstGeom prst="rect">
            <a:avLst/>
          </a:prstGeom>
          <a:noFill/>
        </p:spPr>
      </p:pic>
      <p:pic>
        <p:nvPicPr>
          <p:cNvPr id="3075" name="Imagem 2" descr="P4240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143380"/>
            <a:ext cx="2971800" cy="2095500"/>
          </a:xfrm>
          <a:prstGeom prst="rect">
            <a:avLst/>
          </a:prstGeom>
          <a:noFill/>
        </p:spPr>
      </p:pic>
      <p:pic>
        <p:nvPicPr>
          <p:cNvPr id="3074" name="Imagem 3" descr="P6080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714488"/>
            <a:ext cx="2905125" cy="2181225"/>
          </a:xfrm>
          <a:prstGeom prst="rect">
            <a:avLst/>
          </a:prstGeom>
          <a:noFill/>
        </p:spPr>
      </p:pic>
      <p:pic>
        <p:nvPicPr>
          <p:cNvPr id="3073" name="Imagem 4" descr="SDC168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981825"/>
            <a:ext cx="2981325" cy="2238375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2705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4800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pt-B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981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9220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214554"/>
            <a:ext cx="9144000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FF0000"/>
                </a:solidFill>
                <a:latin typeface="Comic Sans MS" pitchFamily="66" charset="0"/>
              </a:rPr>
              <a:t>TUDO QUE UM SONHO PRECISA PARA SER REALIZADO É ALGUÉM QUE ACREDITE QUE POSSA SER REALIZADO</a:t>
            </a:r>
          </a:p>
          <a:p>
            <a:endParaRPr lang="pt-BR" sz="32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pt-BR" sz="3200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</a:t>
            </a:r>
            <a:r>
              <a:rPr lang="pt-BR" sz="2400" dirty="0" smtClean="0">
                <a:solidFill>
                  <a:srgbClr val="FF0000"/>
                </a:solidFill>
                <a:latin typeface="Comic Sans MS" pitchFamily="66" charset="0"/>
              </a:rPr>
              <a:t>Roberto Shinyashiki</a:t>
            </a:r>
            <a:endParaRPr lang="pt-BR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EOOP 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82610">
            <a:off x="5185053" y="3910912"/>
            <a:ext cx="2736850" cy="2051050"/>
          </a:xfrm>
          <a:prstGeom prst="rect">
            <a:avLst/>
          </a:prstGeom>
          <a:noFill/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</p:pic>
      <p:pic>
        <p:nvPicPr>
          <p:cNvPr id="3" name="Picture 7" descr="Imagem 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14097">
            <a:off x="1226680" y="3995453"/>
            <a:ext cx="3241675" cy="2432050"/>
          </a:xfrm>
          <a:prstGeom prst="rect">
            <a:avLst/>
          </a:prstGeom>
          <a:noFill/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</p:pic>
      <p:pic>
        <p:nvPicPr>
          <p:cNvPr id="4" name="Picture 8" descr="neo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29000" y="685800"/>
            <a:ext cx="2262188" cy="81915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76242" y="-71462"/>
            <a:ext cx="8610600" cy="3499725"/>
            <a:chOff x="288" y="3925"/>
            <a:chExt cx="3744" cy="17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88" y="3925"/>
              <a:ext cx="3744" cy="172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05" y="4047"/>
              <a:ext cx="3662" cy="1622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4400" dirty="0" smtClean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pic>
        <p:nvPicPr>
          <p:cNvPr id="8" name="Picture 8" descr="neo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43108" y="838199"/>
            <a:ext cx="5436556" cy="1968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uajude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716338"/>
          </a:xfrm>
          <a:prstGeom prst="rect">
            <a:avLst/>
          </a:prstGeom>
          <a:noFill/>
        </p:spPr>
      </p:pic>
      <p:pic>
        <p:nvPicPr>
          <p:cNvPr id="3" name="Picture 7" descr="tuc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7800"/>
            <a:ext cx="9144000" cy="3141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/>
          <p:cNvSpPr/>
          <p:nvPr/>
        </p:nvSpPr>
        <p:spPr>
          <a:xfrm>
            <a:off x="3286116" y="1785926"/>
            <a:ext cx="2357454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http://www.escolaencontrorecife.com.br/wp-content/uploads/2010/10/DIA-DA-CRIAN%C3%8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10177"/>
            <a:ext cx="9144000" cy="1447823"/>
          </a:xfrm>
          <a:prstGeom prst="rect">
            <a:avLst/>
          </a:prstGeom>
          <a:noFill/>
        </p:spPr>
      </p:pic>
      <p:pic>
        <p:nvPicPr>
          <p:cNvPr id="5" name="Picture 2" descr="http://www.escolaencontrorecife.com.br/wp-content/uploads/2010/10/DIA-DA-CRIAN%C3%8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47823"/>
          </a:xfrm>
          <a:prstGeom prst="rect">
            <a:avLst/>
          </a:prstGeom>
          <a:noFill/>
        </p:spPr>
      </p:pic>
      <p:pic>
        <p:nvPicPr>
          <p:cNvPr id="1028" name="Picture 4" descr="http://www.buscatematica.net/imagens/crianca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1928793" cy="2342459"/>
          </a:xfrm>
          <a:prstGeom prst="rect">
            <a:avLst/>
          </a:prstGeom>
          <a:noFill/>
        </p:spPr>
      </p:pic>
      <p:pic>
        <p:nvPicPr>
          <p:cNvPr id="1030" name="Picture 6" descr="http://4.bp.blogspot.com/_91bAb8GFBVk/TLRMQFbD6xI/AAAAAAAAAiA/22HN7cNyXOQ/s1600/crian%C3%A7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1928794" cy="1928826"/>
          </a:xfrm>
          <a:prstGeom prst="rect">
            <a:avLst/>
          </a:prstGeom>
          <a:noFill/>
        </p:spPr>
      </p:pic>
      <p:pic>
        <p:nvPicPr>
          <p:cNvPr id="1032" name="Picture 8" descr="http://3.bp.blogspot.com/-bHYf_XtjFfM/TV6lCrxGXZI/AAAAAAAABlk/hX92laVtZkk/s1600/crianca-sorrindo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1214422"/>
            <a:ext cx="2000232" cy="2071702"/>
          </a:xfrm>
          <a:prstGeom prst="rect">
            <a:avLst/>
          </a:prstGeom>
          <a:noFill/>
        </p:spPr>
      </p:pic>
      <p:pic>
        <p:nvPicPr>
          <p:cNvPr id="1034" name="Picture 10" descr="http://4.bp.blogspot.com/_Ej09f_3r-s8/TPd_EQmMLUI/AAAAAAAAAZY/hKhoBQ3Lum8/s1600/sorrir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3286124"/>
            <a:ext cx="2000232" cy="2038967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3500430" y="200024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</a:rPr>
              <a:t>EDUCAÇÃO</a:t>
            </a:r>
            <a:endParaRPr lang="pt-B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572000" y="3500438"/>
            <a:ext cx="2452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DIAGNÓSTICO </a:t>
            </a:r>
          </a:p>
          <a:p>
            <a:r>
              <a:rPr lang="pt-BR" sz="2400" b="1" dirty="0" smtClean="0">
                <a:solidFill>
                  <a:srgbClr val="C00000"/>
                </a:solidFill>
              </a:rPr>
              <a:t>PRECOCE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285984" y="3143248"/>
            <a:ext cx="1918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CUIDADOS 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COM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CRIANÇA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COM</a:t>
            </a:r>
          </a:p>
          <a:p>
            <a:r>
              <a:rPr lang="pt-BR" sz="2400" b="1" dirty="0" smtClean="0">
                <a:solidFill>
                  <a:srgbClr val="FF0000"/>
                </a:solidFill>
              </a:rPr>
              <a:t>CÂNCER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2071678"/>
            <a:ext cx="7996238" cy="3205520"/>
            <a:chOff x="288" y="3925"/>
            <a:chExt cx="3744" cy="1823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288" y="3925"/>
              <a:ext cx="3744" cy="172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32" y="4150"/>
              <a:ext cx="3600" cy="1598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4800" dirty="0" smtClean="0">
                  <a:solidFill>
                    <a:srgbClr val="FFFF00"/>
                  </a:solidFill>
                  <a:latin typeface="Comic Sans MS" pitchFamily="66" charset="0"/>
                </a:rPr>
                <a:t>Brincando e Orientando</a:t>
              </a:r>
              <a:endParaRPr lang="pt-BR" sz="4800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Pictures\Neoop\Neoop Antigo\Folheto Turma da Môni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11138"/>
            <a:ext cx="4937125" cy="664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6242" y="3357563"/>
            <a:ext cx="8610600" cy="3499725"/>
            <a:chOff x="288" y="3925"/>
            <a:chExt cx="3744" cy="1744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288" y="3925"/>
              <a:ext cx="3744" cy="172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305" y="4047"/>
              <a:ext cx="3662" cy="1622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4400" dirty="0" smtClean="0">
                  <a:solidFill>
                    <a:srgbClr val="FFFF00"/>
                  </a:solidFill>
                  <a:latin typeface="Comic Sans MS" pitchFamily="66" charset="0"/>
                </a:rPr>
                <a:t>Detecção Precoce: </a:t>
              </a:r>
            </a:p>
            <a:p>
              <a:pPr algn="ctr"/>
              <a:r>
                <a:rPr lang="pt-BR" sz="4400" dirty="0" smtClean="0">
                  <a:solidFill>
                    <a:srgbClr val="FFFF00"/>
                  </a:solidFill>
                  <a:latin typeface="Comic Sans MS" pitchFamily="66" charset="0"/>
                </a:rPr>
                <a:t>o caminho mais curto na cura do </a:t>
              </a:r>
            </a:p>
            <a:p>
              <a:pPr algn="ctr"/>
              <a:r>
                <a:rPr lang="pt-BR" sz="4400" dirty="0" smtClean="0">
                  <a:solidFill>
                    <a:srgbClr val="FFFF00"/>
                  </a:solidFill>
                  <a:latin typeface="Comic Sans MS" pitchFamily="66" charset="0"/>
                </a:rPr>
                <a:t>câncer </a:t>
              </a:r>
              <a:r>
                <a:rPr lang="pt-BR" sz="4400" dirty="0" err="1" smtClean="0">
                  <a:solidFill>
                    <a:srgbClr val="FFFF00"/>
                  </a:solidFill>
                  <a:latin typeface="Comic Sans MS" pitchFamily="66" charset="0"/>
                </a:rPr>
                <a:t>infantojuvenil</a:t>
              </a:r>
              <a:endParaRPr lang="pt-BR" sz="4400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pic>
        <p:nvPicPr>
          <p:cNvPr id="5" name="Picture 5" descr="C:\Users\User\Pictures\Neoop\Neoop Antigo\Logomarca do Detecçã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4047" y="785794"/>
            <a:ext cx="283527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09640"/>
            <a:ext cx="23780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header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000108"/>
            <a:ext cx="22860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1874</TotalTime>
  <Words>823</Words>
  <Application>Microsoft Office PowerPoint</Application>
  <PresentationFormat>Apresentação na tela (4:3)</PresentationFormat>
  <Paragraphs>250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1" baseType="lpstr">
      <vt:lpstr>Fluxo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CURSO DE EXTENSÃO</vt:lpstr>
      <vt:lpstr>Slide 22</vt:lpstr>
      <vt:lpstr>INTEGRALIDADE ASSISTENCIAL</vt:lpstr>
      <vt:lpstr>Slide 24</vt:lpstr>
      <vt:lpstr>Slide 25</vt:lpstr>
      <vt:lpstr>Slide 26</vt:lpstr>
      <vt:lpstr>Slide 27</vt:lpstr>
      <vt:lpstr>Slide 28</vt:lpstr>
      <vt:lpstr>Resultados Obtidos Equipes de PSF</vt:lpstr>
      <vt:lpstr>Resultados Obtidos Equipes de PSF e Unidades Básicas</vt:lpstr>
      <vt:lpstr>Resultados Obtidos Estudantes no NEOOP</vt:lpstr>
      <vt:lpstr>Resultados Obtidos Estudantes no Curso de Extensão</vt:lpstr>
      <vt:lpstr>Resultados Obtidos </vt:lpstr>
      <vt:lpstr>Resultados Obtidos 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Rubem</dc:creator>
  <cp:lastModifiedBy>tccardoso</cp:lastModifiedBy>
  <cp:revision>139</cp:revision>
  <dcterms:created xsi:type="dcterms:W3CDTF">2011-03-29T19:57:39Z</dcterms:created>
  <dcterms:modified xsi:type="dcterms:W3CDTF">2011-06-14T11:24:50Z</dcterms:modified>
</cp:coreProperties>
</file>